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7" r:id="rId2"/>
  </p:sldMasterIdLst>
  <p:notesMasterIdLst>
    <p:notesMasterId r:id="rId127"/>
  </p:notesMasterIdLst>
  <p:sldIdLst>
    <p:sldId id="256" r:id="rId3"/>
    <p:sldId id="257" r:id="rId4"/>
    <p:sldId id="259" r:id="rId5"/>
    <p:sldId id="347" r:id="rId6"/>
    <p:sldId id="349" r:id="rId7"/>
    <p:sldId id="260" r:id="rId8"/>
    <p:sldId id="261" r:id="rId9"/>
    <p:sldId id="346" r:id="rId10"/>
    <p:sldId id="265" r:id="rId11"/>
    <p:sldId id="513" r:id="rId12"/>
    <p:sldId id="258" r:id="rId13"/>
    <p:sldId id="262" r:id="rId14"/>
    <p:sldId id="263" r:id="rId15"/>
    <p:sldId id="266" r:id="rId16"/>
    <p:sldId id="267" r:id="rId17"/>
    <p:sldId id="507" r:id="rId18"/>
    <p:sldId id="268" r:id="rId19"/>
    <p:sldId id="514" r:id="rId20"/>
    <p:sldId id="515" r:id="rId21"/>
    <p:sldId id="516" r:id="rId22"/>
    <p:sldId id="517" r:id="rId23"/>
    <p:sldId id="518" r:id="rId24"/>
    <p:sldId id="264" r:id="rId25"/>
    <p:sldId id="519" r:id="rId26"/>
    <p:sldId id="520" r:id="rId27"/>
    <p:sldId id="521" r:id="rId28"/>
    <p:sldId id="522" r:id="rId29"/>
    <p:sldId id="523" r:id="rId30"/>
    <p:sldId id="524" r:id="rId31"/>
    <p:sldId id="525" r:id="rId32"/>
    <p:sldId id="526" r:id="rId33"/>
    <p:sldId id="527" r:id="rId34"/>
    <p:sldId id="528" r:id="rId35"/>
    <p:sldId id="529" r:id="rId36"/>
    <p:sldId id="530" r:id="rId37"/>
    <p:sldId id="531" r:id="rId38"/>
    <p:sldId id="532" r:id="rId39"/>
    <p:sldId id="533" r:id="rId40"/>
    <p:sldId id="269" r:id="rId41"/>
    <p:sldId id="270" r:id="rId42"/>
    <p:sldId id="350" r:id="rId43"/>
    <p:sldId id="351" r:id="rId44"/>
    <p:sldId id="352" r:id="rId45"/>
    <p:sldId id="534" r:id="rId46"/>
    <p:sldId id="535"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 id="298" r:id="rId75"/>
    <p:sldId id="299" r:id="rId76"/>
    <p:sldId id="300" r:id="rId77"/>
    <p:sldId id="301" r:id="rId78"/>
    <p:sldId id="302" r:id="rId79"/>
    <p:sldId id="303" r:id="rId80"/>
    <p:sldId id="304" r:id="rId81"/>
    <p:sldId id="306" r:id="rId82"/>
    <p:sldId id="307" r:id="rId83"/>
    <p:sldId id="308" r:id="rId84"/>
    <p:sldId id="309" r:id="rId85"/>
    <p:sldId id="310" r:id="rId86"/>
    <p:sldId id="311" r:id="rId87"/>
    <p:sldId id="312" r:id="rId88"/>
    <p:sldId id="313" r:id="rId89"/>
    <p:sldId id="314" r:id="rId90"/>
    <p:sldId id="315" r:id="rId91"/>
    <p:sldId id="316" r:id="rId92"/>
    <p:sldId id="317" r:id="rId93"/>
    <p:sldId id="318" r:id="rId94"/>
    <p:sldId id="319" r:id="rId95"/>
    <p:sldId id="353" r:id="rId96"/>
    <p:sldId id="321" r:id="rId97"/>
    <p:sldId id="322" r:id="rId98"/>
    <p:sldId id="323" r:id="rId99"/>
    <p:sldId id="324" r:id="rId100"/>
    <p:sldId id="325" r:id="rId101"/>
    <p:sldId id="391" r:id="rId102"/>
    <p:sldId id="326" r:id="rId103"/>
    <p:sldId id="327" r:id="rId104"/>
    <p:sldId id="328" r:id="rId105"/>
    <p:sldId id="329" r:id="rId106"/>
    <p:sldId id="330" r:id="rId107"/>
    <p:sldId id="331" r:id="rId108"/>
    <p:sldId id="332" r:id="rId109"/>
    <p:sldId id="333" r:id="rId110"/>
    <p:sldId id="334" r:id="rId111"/>
    <p:sldId id="335" r:id="rId112"/>
    <p:sldId id="509" r:id="rId113"/>
    <p:sldId id="337" r:id="rId114"/>
    <p:sldId id="338" r:id="rId115"/>
    <p:sldId id="339" r:id="rId116"/>
    <p:sldId id="340" r:id="rId117"/>
    <p:sldId id="341" r:id="rId118"/>
    <p:sldId id="342" r:id="rId119"/>
    <p:sldId id="343" r:id="rId120"/>
    <p:sldId id="510" r:id="rId121"/>
    <p:sldId id="384" r:id="rId122"/>
    <p:sldId id="511" r:id="rId123"/>
    <p:sldId id="344" r:id="rId124"/>
    <p:sldId id="512" r:id="rId125"/>
    <p:sldId id="345" r:id="rId1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0F8FE4-28FF-4A71-A752-C22003E61395}" v="4" dt="2022-01-12T21:37:22.809"/>
  </p1510:revLst>
</p1510:revInfo>
</file>

<file path=ppt/tableStyles.xml><?xml version="1.0" encoding="utf-8"?>
<a:tblStyleLst xmlns:a="http://schemas.openxmlformats.org/drawingml/2006/main" def="{F5BAAA1B-9D3B-4AA9-AA02-33EA3170FAB8}">
  <a:tblStyle styleId="{F5BAAA1B-9D3B-4AA9-AA02-33EA3170FAB8}"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0" d="100"/>
          <a:sy n="100" d="100"/>
        </p:scale>
        <p:origin x="72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microsoft.com/office/2016/11/relationships/changesInfo" Target="changesInfos/changesInfo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Trott" userId="2503298cc8efff36" providerId="LiveId" clId="{DD0F8FE4-28FF-4A71-A752-C22003E61395}"/>
    <pc:docChg chg="custSel addSld modSld sldOrd">
      <pc:chgData name="David Trott" userId="2503298cc8efff36" providerId="LiveId" clId="{DD0F8FE4-28FF-4A71-A752-C22003E61395}" dt="2022-01-12T21:37:22.808" v="6"/>
      <pc:docMkLst>
        <pc:docMk/>
      </pc:docMkLst>
      <pc:sldChg chg="add">
        <pc:chgData name="David Trott" userId="2503298cc8efff36" providerId="LiveId" clId="{DD0F8FE4-28FF-4A71-A752-C22003E61395}" dt="2022-01-12T21:35:03.129" v="3"/>
        <pc:sldMkLst>
          <pc:docMk/>
          <pc:sldMk cId="658417399" sldId="258"/>
        </pc:sldMkLst>
      </pc:sldChg>
      <pc:sldChg chg="add">
        <pc:chgData name="David Trott" userId="2503298cc8efff36" providerId="LiveId" clId="{DD0F8FE4-28FF-4A71-A752-C22003E61395}" dt="2022-01-12T21:36:46.129" v="4"/>
        <pc:sldMkLst>
          <pc:docMk/>
          <pc:sldMk cId="2920743846" sldId="264"/>
        </pc:sldMkLst>
      </pc:sldChg>
      <pc:sldChg chg="ord">
        <pc:chgData name="David Trott" userId="2503298cc8efff36" providerId="LiveId" clId="{DD0F8FE4-28FF-4A71-A752-C22003E61395}" dt="2022-01-12T21:34:12.184" v="1"/>
        <pc:sldMkLst>
          <pc:docMk/>
          <pc:sldMk cId="0" sldId="265"/>
        </pc:sldMkLst>
      </pc:sldChg>
      <pc:sldChg chg="modSp mod">
        <pc:chgData name="David Trott" userId="2503298cc8efff36" providerId="LiveId" clId="{DD0F8FE4-28FF-4A71-A752-C22003E61395}" dt="2022-01-12T21:36:46.207" v="5" actId="27636"/>
        <pc:sldMkLst>
          <pc:docMk/>
          <pc:sldMk cId="0" sldId="327"/>
        </pc:sldMkLst>
        <pc:spChg chg="mod">
          <ac:chgData name="David Trott" userId="2503298cc8efff36" providerId="LiveId" clId="{DD0F8FE4-28FF-4A71-A752-C22003E61395}" dt="2022-01-12T21:36:46.207" v="5" actId="27636"/>
          <ac:spMkLst>
            <pc:docMk/>
            <pc:sldMk cId="0" sldId="327"/>
            <ac:spMk id="106" creationId="{00000000-0000-0000-0000-000000000000}"/>
          </ac:spMkLst>
        </pc:spChg>
      </pc:sldChg>
      <pc:sldChg chg="ord">
        <pc:chgData name="David Trott" userId="2503298cc8efff36" providerId="LiveId" clId="{DD0F8FE4-28FF-4A71-A752-C22003E61395}" dt="2022-01-12T21:34:12.184" v="1"/>
        <pc:sldMkLst>
          <pc:docMk/>
          <pc:sldMk cId="804507336" sldId="346"/>
        </pc:sldMkLst>
      </pc:sldChg>
      <pc:sldChg chg="modNotes">
        <pc:chgData name="David Trott" userId="2503298cc8efff36" providerId="LiveId" clId="{DD0F8FE4-28FF-4A71-A752-C22003E61395}" dt="2022-01-12T21:34:44.372" v="2"/>
        <pc:sldMkLst>
          <pc:docMk/>
          <pc:sldMk cId="3593877651" sldId="507"/>
        </pc:sldMkLst>
      </pc:sldChg>
      <pc:sldChg chg="add">
        <pc:chgData name="David Trott" userId="2503298cc8efff36" providerId="LiveId" clId="{DD0F8FE4-28FF-4A71-A752-C22003E61395}" dt="2022-01-12T21:34:44.372" v="2"/>
        <pc:sldMkLst>
          <pc:docMk/>
          <pc:sldMk cId="3548406525" sldId="513"/>
        </pc:sldMkLst>
      </pc:sldChg>
      <pc:sldChg chg="add">
        <pc:chgData name="David Trott" userId="2503298cc8efff36" providerId="LiveId" clId="{DD0F8FE4-28FF-4A71-A752-C22003E61395}" dt="2022-01-12T21:36:46.129" v="4"/>
        <pc:sldMkLst>
          <pc:docMk/>
          <pc:sldMk cId="2392875026" sldId="514"/>
        </pc:sldMkLst>
      </pc:sldChg>
      <pc:sldChg chg="add">
        <pc:chgData name="David Trott" userId="2503298cc8efff36" providerId="LiveId" clId="{DD0F8FE4-28FF-4A71-A752-C22003E61395}" dt="2022-01-12T21:36:46.129" v="4"/>
        <pc:sldMkLst>
          <pc:docMk/>
          <pc:sldMk cId="2490885914" sldId="515"/>
        </pc:sldMkLst>
      </pc:sldChg>
      <pc:sldChg chg="add">
        <pc:chgData name="David Trott" userId="2503298cc8efff36" providerId="LiveId" clId="{DD0F8FE4-28FF-4A71-A752-C22003E61395}" dt="2022-01-12T21:36:46.129" v="4"/>
        <pc:sldMkLst>
          <pc:docMk/>
          <pc:sldMk cId="2848191793" sldId="516"/>
        </pc:sldMkLst>
      </pc:sldChg>
      <pc:sldChg chg="add">
        <pc:chgData name="David Trott" userId="2503298cc8efff36" providerId="LiveId" clId="{DD0F8FE4-28FF-4A71-A752-C22003E61395}" dt="2022-01-12T21:36:46.129" v="4"/>
        <pc:sldMkLst>
          <pc:docMk/>
          <pc:sldMk cId="2531672200" sldId="517"/>
        </pc:sldMkLst>
      </pc:sldChg>
      <pc:sldChg chg="add">
        <pc:chgData name="David Trott" userId="2503298cc8efff36" providerId="LiveId" clId="{DD0F8FE4-28FF-4A71-A752-C22003E61395}" dt="2022-01-12T21:36:46.129" v="4"/>
        <pc:sldMkLst>
          <pc:docMk/>
          <pc:sldMk cId="948561917" sldId="518"/>
        </pc:sldMkLst>
      </pc:sldChg>
      <pc:sldChg chg="add">
        <pc:chgData name="David Trott" userId="2503298cc8efff36" providerId="LiveId" clId="{DD0F8FE4-28FF-4A71-A752-C22003E61395}" dt="2022-01-12T21:36:46.129" v="4"/>
        <pc:sldMkLst>
          <pc:docMk/>
          <pc:sldMk cId="2138438293" sldId="519"/>
        </pc:sldMkLst>
      </pc:sldChg>
      <pc:sldChg chg="add">
        <pc:chgData name="David Trott" userId="2503298cc8efff36" providerId="LiveId" clId="{DD0F8FE4-28FF-4A71-A752-C22003E61395}" dt="2022-01-12T21:36:46.129" v="4"/>
        <pc:sldMkLst>
          <pc:docMk/>
          <pc:sldMk cId="76491291" sldId="520"/>
        </pc:sldMkLst>
      </pc:sldChg>
      <pc:sldChg chg="add">
        <pc:chgData name="David Trott" userId="2503298cc8efff36" providerId="LiveId" clId="{DD0F8FE4-28FF-4A71-A752-C22003E61395}" dt="2022-01-12T21:36:46.129" v="4"/>
        <pc:sldMkLst>
          <pc:docMk/>
          <pc:sldMk cId="1766618990" sldId="521"/>
        </pc:sldMkLst>
      </pc:sldChg>
      <pc:sldChg chg="add">
        <pc:chgData name="David Trott" userId="2503298cc8efff36" providerId="LiveId" clId="{DD0F8FE4-28FF-4A71-A752-C22003E61395}" dt="2022-01-12T21:36:46.129" v="4"/>
        <pc:sldMkLst>
          <pc:docMk/>
          <pc:sldMk cId="1527904962" sldId="522"/>
        </pc:sldMkLst>
      </pc:sldChg>
      <pc:sldChg chg="add">
        <pc:chgData name="David Trott" userId="2503298cc8efff36" providerId="LiveId" clId="{DD0F8FE4-28FF-4A71-A752-C22003E61395}" dt="2022-01-12T21:36:46.129" v="4"/>
        <pc:sldMkLst>
          <pc:docMk/>
          <pc:sldMk cId="2595087699" sldId="523"/>
        </pc:sldMkLst>
      </pc:sldChg>
      <pc:sldChg chg="add">
        <pc:chgData name="David Trott" userId="2503298cc8efff36" providerId="LiveId" clId="{DD0F8FE4-28FF-4A71-A752-C22003E61395}" dt="2022-01-12T21:36:46.129" v="4"/>
        <pc:sldMkLst>
          <pc:docMk/>
          <pc:sldMk cId="1238522374" sldId="524"/>
        </pc:sldMkLst>
      </pc:sldChg>
      <pc:sldChg chg="add">
        <pc:chgData name="David Trott" userId="2503298cc8efff36" providerId="LiveId" clId="{DD0F8FE4-28FF-4A71-A752-C22003E61395}" dt="2022-01-12T21:36:46.129" v="4"/>
        <pc:sldMkLst>
          <pc:docMk/>
          <pc:sldMk cId="2683286163" sldId="525"/>
        </pc:sldMkLst>
      </pc:sldChg>
      <pc:sldChg chg="add">
        <pc:chgData name="David Trott" userId="2503298cc8efff36" providerId="LiveId" clId="{DD0F8FE4-28FF-4A71-A752-C22003E61395}" dt="2022-01-12T21:36:46.129" v="4"/>
        <pc:sldMkLst>
          <pc:docMk/>
          <pc:sldMk cId="3295009140" sldId="526"/>
        </pc:sldMkLst>
      </pc:sldChg>
      <pc:sldChg chg="add">
        <pc:chgData name="David Trott" userId="2503298cc8efff36" providerId="LiveId" clId="{DD0F8FE4-28FF-4A71-A752-C22003E61395}" dt="2022-01-12T21:36:46.129" v="4"/>
        <pc:sldMkLst>
          <pc:docMk/>
          <pc:sldMk cId="340491701" sldId="527"/>
        </pc:sldMkLst>
      </pc:sldChg>
      <pc:sldChg chg="add">
        <pc:chgData name="David Trott" userId="2503298cc8efff36" providerId="LiveId" clId="{DD0F8FE4-28FF-4A71-A752-C22003E61395}" dt="2022-01-12T21:36:46.129" v="4"/>
        <pc:sldMkLst>
          <pc:docMk/>
          <pc:sldMk cId="2854772503" sldId="528"/>
        </pc:sldMkLst>
      </pc:sldChg>
      <pc:sldChg chg="add">
        <pc:chgData name="David Trott" userId="2503298cc8efff36" providerId="LiveId" clId="{DD0F8FE4-28FF-4A71-A752-C22003E61395}" dt="2022-01-12T21:36:46.129" v="4"/>
        <pc:sldMkLst>
          <pc:docMk/>
          <pc:sldMk cId="931086238" sldId="529"/>
        </pc:sldMkLst>
      </pc:sldChg>
      <pc:sldChg chg="add">
        <pc:chgData name="David Trott" userId="2503298cc8efff36" providerId="LiveId" clId="{DD0F8FE4-28FF-4A71-A752-C22003E61395}" dt="2022-01-12T21:36:46.129" v="4"/>
        <pc:sldMkLst>
          <pc:docMk/>
          <pc:sldMk cId="401016601" sldId="530"/>
        </pc:sldMkLst>
      </pc:sldChg>
      <pc:sldChg chg="add">
        <pc:chgData name="David Trott" userId="2503298cc8efff36" providerId="LiveId" clId="{DD0F8FE4-28FF-4A71-A752-C22003E61395}" dt="2022-01-12T21:36:46.129" v="4"/>
        <pc:sldMkLst>
          <pc:docMk/>
          <pc:sldMk cId="478649604" sldId="531"/>
        </pc:sldMkLst>
      </pc:sldChg>
      <pc:sldChg chg="add">
        <pc:chgData name="David Trott" userId="2503298cc8efff36" providerId="LiveId" clId="{DD0F8FE4-28FF-4A71-A752-C22003E61395}" dt="2022-01-12T21:36:46.129" v="4"/>
        <pc:sldMkLst>
          <pc:docMk/>
          <pc:sldMk cId="426977321" sldId="532"/>
        </pc:sldMkLst>
      </pc:sldChg>
      <pc:sldChg chg="add">
        <pc:chgData name="David Trott" userId="2503298cc8efff36" providerId="LiveId" clId="{DD0F8FE4-28FF-4A71-A752-C22003E61395}" dt="2022-01-12T21:36:46.129" v="4"/>
        <pc:sldMkLst>
          <pc:docMk/>
          <pc:sldMk cId="3353767989" sldId="533"/>
        </pc:sldMkLst>
      </pc:sldChg>
      <pc:sldChg chg="add">
        <pc:chgData name="David Trott" userId="2503298cc8efff36" providerId="LiveId" clId="{DD0F8FE4-28FF-4A71-A752-C22003E61395}" dt="2022-01-12T21:37:22.808" v="6"/>
        <pc:sldMkLst>
          <pc:docMk/>
          <pc:sldMk cId="4083469884" sldId="534"/>
        </pc:sldMkLst>
      </pc:sldChg>
      <pc:sldChg chg="add">
        <pc:chgData name="David Trott" userId="2503298cc8efff36" providerId="LiveId" clId="{DD0F8FE4-28FF-4A71-A752-C22003E61395}" dt="2022-01-12T21:37:22.808" v="6"/>
        <pc:sldMkLst>
          <pc:docMk/>
          <pc:sldMk cId="2969039776" sldId="535"/>
        </pc:sldMkLst>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23959E-50AB-4922-952F-0DE6CCC46C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46887B9-210F-4F59-B009-FBD3243C7B5C}">
      <dgm:prSet/>
      <dgm:spPr/>
      <dgm:t>
        <a:bodyPr/>
        <a:lstStyle/>
        <a:p>
          <a:pPr>
            <a:lnSpc>
              <a:spcPct val="100000"/>
            </a:lnSpc>
          </a:pPr>
          <a:r>
            <a:rPr lang="en-US"/>
            <a:t>Training data:  Observe set of examples</a:t>
          </a:r>
        </a:p>
      </dgm:t>
    </dgm:pt>
    <dgm:pt modelId="{DDB40A3D-1186-4D4F-97A5-6D7EA9C7CC0D}" type="parTrans" cxnId="{B383937B-3545-44E6-9319-E50CBC778112}">
      <dgm:prSet/>
      <dgm:spPr/>
      <dgm:t>
        <a:bodyPr/>
        <a:lstStyle/>
        <a:p>
          <a:endParaRPr lang="en-US"/>
        </a:p>
      </dgm:t>
    </dgm:pt>
    <dgm:pt modelId="{C3AFFE6E-4BE6-43FD-B925-1CF80B1EE3DA}" type="sibTrans" cxnId="{B383937B-3545-44E6-9319-E50CBC778112}">
      <dgm:prSet/>
      <dgm:spPr/>
      <dgm:t>
        <a:bodyPr/>
        <a:lstStyle/>
        <a:p>
          <a:endParaRPr lang="en-US"/>
        </a:p>
      </dgm:t>
    </dgm:pt>
    <dgm:pt modelId="{09F76ACD-5DDA-4583-AAAF-7DF626181F87}">
      <dgm:prSet/>
      <dgm:spPr/>
      <dgm:t>
        <a:bodyPr/>
        <a:lstStyle/>
        <a:p>
          <a:pPr>
            <a:lnSpc>
              <a:spcPct val="100000"/>
            </a:lnSpc>
          </a:pPr>
          <a:r>
            <a:rPr lang="en-US"/>
            <a:t>Train a model: Infer something about process that generated that training data</a:t>
          </a:r>
        </a:p>
      </dgm:t>
    </dgm:pt>
    <dgm:pt modelId="{A7795471-CADC-45B1-96E1-A7860FF8F979}" type="parTrans" cxnId="{D85B5259-0241-4009-9D24-57EA9DEE9309}">
      <dgm:prSet/>
      <dgm:spPr/>
      <dgm:t>
        <a:bodyPr/>
        <a:lstStyle/>
        <a:p>
          <a:endParaRPr lang="en-US"/>
        </a:p>
      </dgm:t>
    </dgm:pt>
    <dgm:pt modelId="{DDA1AF7D-D128-46A6-A04D-63449C0AE3BE}" type="sibTrans" cxnId="{D85B5259-0241-4009-9D24-57EA9DEE9309}">
      <dgm:prSet/>
      <dgm:spPr/>
      <dgm:t>
        <a:bodyPr/>
        <a:lstStyle/>
        <a:p>
          <a:endParaRPr lang="en-US"/>
        </a:p>
      </dgm:t>
    </dgm:pt>
    <dgm:pt modelId="{32CE6234-9C40-4F8D-8572-5BB082C9CDEC}">
      <dgm:prSet/>
      <dgm:spPr/>
      <dgm:t>
        <a:bodyPr/>
        <a:lstStyle/>
        <a:p>
          <a:pPr>
            <a:lnSpc>
              <a:spcPct val="100000"/>
            </a:lnSpc>
          </a:pPr>
          <a:r>
            <a:rPr lang="en-US"/>
            <a:t>Test data: Use inference to make predictions about previously unseen data</a:t>
          </a:r>
          <a:endParaRPr lang="en-US" dirty="0"/>
        </a:p>
      </dgm:t>
    </dgm:pt>
    <dgm:pt modelId="{A6D2C065-4FD8-497D-8A0B-5BC84E14F98C}" type="parTrans" cxnId="{3993CF4B-080D-4BE3-A065-EA919455622A}">
      <dgm:prSet/>
      <dgm:spPr/>
      <dgm:t>
        <a:bodyPr/>
        <a:lstStyle/>
        <a:p>
          <a:endParaRPr lang="en-US"/>
        </a:p>
      </dgm:t>
    </dgm:pt>
    <dgm:pt modelId="{C0212C07-B85B-4655-BBFF-E10750435FAF}" type="sibTrans" cxnId="{3993CF4B-080D-4BE3-A065-EA919455622A}">
      <dgm:prSet/>
      <dgm:spPr/>
      <dgm:t>
        <a:bodyPr/>
        <a:lstStyle/>
        <a:p>
          <a:endParaRPr lang="en-US"/>
        </a:p>
      </dgm:t>
    </dgm:pt>
    <dgm:pt modelId="{C8246A27-CAA6-4864-8BBE-260FDD59F1AD}">
      <dgm:prSet/>
      <dgm:spPr/>
      <dgm:t>
        <a:bodyPr/>
        <a:lstStyle/>
        <a:p>
          <a:pPr>
            <a:lnSpc>
              <a:spcPct val="100000"/>
            </a:lnSpc>
          </a:pPr>
          <a:r>
            <a:rPr lang="en-US"/>
            <a:t>Supervised learning: given a set of feature/label pairs, find a rule that predicts the label associated with a previously unseen input</a:t>
          </a:r>
        </a:p>
      </dgm:t>
    </dgm:pt>
    <dgm:pt modelId="{B768BD6D-5DE3-423C-ACDC-BE18A9FA261A}" type="parTrans" cxnId="{2FE1DEF5-8D37-4EC2-924F-9586A0143387}">
      <dgm:prSet/>
      <dgm:spPr/>
      <dgm:t>
        <a:bodyPr/>
        <a:lstStyle/>
        <a:p>
          <a:endParaRPr lang="en-US"/>
        </a:p>
      </dgm:t>
    </dgm:pt>
    <dgm:pt modelId="{B950871B-E298-489A-A49B-C895B930CA6D}" type="sibTrans" cxnId="{2FE1DEF5-8D37-4EC2-924F-9586A0143387}">
      <dgm:prSet/>
      <dgm:spPr/>
      <dgm:t>
        <a:bodyPr/>
        <a:lstStyle/>
        <a:p>
          <a:endParaRPr lang="en-US"/>
        </a:p>
      </dgm:t>
    </dgm:pt>
    <dgm:pt modelId="{5A6B8E15-725D-4C7E-99EB-B86AE0860355}">
      <dgm:prSet/>
      <dgm:spPr/>
      <dgm:t>
        <a:bodyPr/>
        <a:lstStyle/>
        <a:p>
          <a:pPr>
            <a:lnSpc>
              <a:spcPct val="100000"/>
            </a:lnSpc>
          </a:pPr>
          <a:r>
            <a:rPr lang="en-US"/>
            <a:t>Unsupervised learning: given a set of feature vectors (without labels) group them into “natural clusters” (or create labels for groups)</a:t>
          </a:r>
        </a:p>
      </dgm:t>
    </dgm:pt>
    <dgm:pt modelId="{B20B7481-6722-44A0-8743-91F7A9B93C54}" type="parTrans" cxnId="{3A2DEFAD-C2A1-4902-A50D-37C1E53E407C}">
      <dgm:prSet/>
      <dgm:spPr/>
      <dgm:t>
        <a:bodyPr/>
        <a:lstStyle/>
        <a:p>
          <a:endParaRPr lang="en-US"/>
        </a:p>
      </dgm:t>
    </dgm:pt>
    <dgm:pt modelId="{D1DE9628-1083-4F15-94D5-01FA169CCFD5}" type="sibTrans" cxnId="{3A2DEFAD-C2A1-4902-A50D-37C1E53E407C}">
      <dgm:prSet/>
      <dgm:spPr/>
      <dgm:t>
        <a:bodyPr/>
        <a:lstStyle/>
        <a:p>
          <a:endParaRPr lang="en-US"/>
        </a:p>
      </dgm:t>
    </dgm:pt>
    <dgm:pt modelId="{B8DB6E00-DDE2-43CB-800C-FA20C035A121}" type="pres">
      <dgm:prSet presAssocID="{A623959E-50AB-4922-952F-0DE6CCC46CAE}" presName="linear" presStyleCnt="0">
        <dgm:presLayoutVars>
          <dgm:animLvl val="lvl"/>
          <dgm:resizeHandles val="exact"/>
        </dgm:presLayoutVars>
      </dgm:prSet>
      <dgm:spPr/>
    </dgm:pt>
    <dgm:pt modelId="{4FC8320C-BD6F-475B-A1ED-2E19F62512BF}" type="pres">
      <dgm:prSet presAssocID="{346887B9-210F-4F59-B009-FBD3243C7B5C}" presName="parentText" presStyleLbl="node1" presStyleIdx="0" presStyleCnt="5">
        <dgm:presLayoutVars>
          <dgm:chMax val="0"/>
          <dgm:bulletEnabled val="1"/>
        </dgm:presLayoutVars>
      </dgm:prSet>
      <dgm:spPr/>
    </dgm:pt>
    <dgm:pt modelId="{4E895BD6-2535-4CCD-9A11-F0911DD45113}" type="pres">
      <dgm:prSet presAssocID="{C3AFFE6E-4BE6-43FD-B925-1CF80B1EE3DA}" presName="spacer" presStyleCnt="0"/>
      <dgm:spPr/>
    </dgm:pt>
    <dgm:pt modelId="{C90CEA9E-CEAC-4B6A-9383-795B194F8E2B}" type="pres">
      <dgm:prSet presAssocID="{09F76ACD-5DDA-4583-AAAF-7DF626181F87}" presName="parentText" presStyleLbl="node1" presStyleIdx="1" presStyleCnt="5">
        <dgm:presLayoutVars>
          <dgm:chMax val="0"/>
          <dgm:bulletEnabled val="1"/>
        </dgm:presLayoutVars>
      </dgm:prSet>
      <dgm:spPr/>
    </dgm:pt>
    <dgm:pt modelId="{83C9B77A-32BC-453B-BA47-E3930C7121AB}" type="pres">
      <dgm:prSet presAssocID="{DDA1AF7D-D128-46A6-A04D-63449C0AE3BE}" presName="spacer" presStyleCnt="0"/>
      <dgm:spPr/>
    </dgm:pt>
    <dgm:pt modelId="{037F00C3-F438-42CF-B961-70FD433FE9FB}" type="pres">
      <dgm:prSet presAssocID="{32CE6234-9C40-4F8D-8572-5BB082C9CDEC}" presName="parentText" presStyleLbl="node1" presStyleIdx="2" presStyleCnt="5">
        <dgm:presLayoutVars>
          <dgm:chMax val="0"/>
          <dgm:bulletEnabled val="1"/>
        </dgm:presLayoutVars>
      </dgm:prSet>
      <dgm:spPr/>
    </dgm:pt>
    <dgm:pt modelId="{D439D686-9D93-4A71-ABB2-1A4C877702BA}" type="pres">
      <dgm:prSet presAssocID="{C0212C07-B85B-4655-BBFF-E10750435FAF}" presName="spacer" presStyleCnt="0"/>
      <dgm:spPr/>
    </dgm:pt>
    <dgm:pt modelId="{EDD23AE9-88F9-4A12-A7B7-4DB2A27DF15A}" type="pres">
      <dgm:prSet presAssocID="{C8246A27-CAA6-4864-8BBE-260FDD59F1AD}" presName="parentText" presStyleLbl="node1" presStyleIdx="3" presStyleCnt="5">
        <dgm:presLayoutVars>
          <dgm:chMax val="0"/>
          <dgm:bulletEnabled val="1"/>
        </dgm:presLayoutVars>
      </dgm:prSet>
      <dgm:spPr/>
    </dgm:pt>
    <dgm:pt modelId="{121B23AD-DA6E-40B7-9B1E-1C9B37B0A621}" type="pres">
      <dgm:prSet presAssocID="{B950871B-E298-489A-A49B-C895B930CA6D}" presName="spacer" presStyleCnt="0"/>
      <dgm:spPr/>
    </dgm:pt>
    <dgm:pt modelId="{1E359398-F549-48BF-8CBC-49EE1C0778DF}" type="pres">
      <dgm:prSet presAssocID="{5A6B8E15-725D-4C7E-99EB-B86AE0860355}" presName="parentText" presStyleLbl="node1" presStyleIdx="4" presStyleCnt="5">
        <dgm:presLayoutVars>
          <dgm:chMax val="0"/>
          <dgm:bulletEnabled val="1"/>
        </dgm:presLayoutVars>
      </dgm:prSet>
      <dgm:spPr/>
    </dgm:pt>
  </dgm:ptLst>
  <dgm:cxnLst>
    <dgm:cxn modelId="{28A7620E-FC6C-41D4-86A1-F13ECFBB7AF5}" type="presOf" srcId="{346887B9-210F-4F59-B009-FBD3243C7B5C}" destId="{4FC8320C-BD6F-475B-A1ED-2E19F62512BF}" srcOrd="0" destOrd="0" presId="urn:microsoft.com/office/officeart/2005/8/layout/vList2"/>
    <dgm:cxn modelId="{AC7A2029-6226-454D-B823-090862B0D2F8}" type="presOf" srcId="{32CE6234-9C40-4F8D-8572-5BB082C9CDEC}" destId="{037F00C3-F438-42CF-B961-70FD433FE9FB}" srcOrd="0" destOrd="0" presId="urn:microsoft.com/office/officeart/2005/8/layout/vList2"/>
    <dgm:cxn modelId="{3993CF4B-080D-4BE3-A065-EA919455622A}" srcId="{A623959E-50AB-4922-952F-0DE6CCC46CAE}" destId="{32CE6234-9C40-4F8D-8572-5BB082C9CDEC}" srcOrd="2" destOrd="0" parTransId="{A6D2C065-4FD8-497D-8A0B-5BC84E14F98C}" sibTransId="{C0212C07-B85B-4655-BBFF-E10750435FAF}"/>
    <dgm:cxn modelId="{D85B5259-0241-4009-9D24-57EA9DEE9309}" srcId="{A623959E-50AB-4922-952F-0DE6CCC46CAE}" destId="{09F76ACD-5DDA-4583-AAAF-7DF626181F87}" srcOrd="1" destOrd="0" parTransId="{A7795471-CADC-45B1-96E1-A7860FF8F979}" sibTransId="{DDA1AF7D-D128-46A6-A04D-63449C0AE3BE}"/>
    <dgm:cxn modelId="{B383937B-3545-44E6-9319-E50CBC778112}" srcId="{A623959E-50AB-4922-952F-0DE6CCC46CAE}" destId="{346887B9-210F-4F59-B009-FBD3243C7B5C}" srcOrd="0" destOrd="0" parTransId="{DDB40A3D-1186-4D4F-97A5-6D7EA9C7CC0D}" sibTransId="{C3AFFE6E-4BE6-43FD-B925-1CF80B1EE3DA}"/>
    <dgm:cxn modelId="{C199FE85-80AC-4C4C-AAD6-4E52FF907146}" type="presOf" srcId="{5A6B8E15-725D-4C7E-99EB-B86AE0860355}" destId="{1E359398-F549-48BF-8CBC-49EE1C0778DF}" srcOrd="0" destOrd="0" presId="urn:microsoft.com/office/officeart/2005/8/layout/vList2"/>
    <dgm:cxn modelId="{3A2DEFAD-C2A1-4902-A50D-37C1E53E407C}" srcId="{A623959E-50AB-4922-952F-0DE6CCC46CAE}" destId="{5A6B8E15-725D-4C7E-99EB-B86AE0860355}" srcOrd="4" destOrd="0" parTransId="{B20B7481-6722-44A0-8743-91F7A9B93C54}" sibTransId="{D1DE9628-1083-4F15-94D5-01FA169CCFD5}"/>
    <dgm:cxn modelId="{ED5997C0-970F-410B-9596-CE43A618FC9D}" type="presOf" srcId="{09F76ACD-5DDA-4583-AAAF-7DF626181F87}" destId="{C90CEA9E-CEAC-4B6A-9383-795B194F8E2B}" srcOrd="0" destOrd="0" presId="urn:microsoft.com/office/officeart/2005/8/layout/vList2"/>
    <dgm:cxn modelId="{80A320D5-7A1A-4C41-9FB6-54213CFE641F}" type="presOf" srcId="{A623959E-50AB-4922-952F-0DE6CCC46CAE}" destId="{B8DB6E00-DDE2-43CB-800C-FA20C035A121}" srcOrd="0" destOrd="0" presId="urn:microsoft.com/office/officeart/2005/8/layout/vList2"/>
    <dgm:cxn modelId="{A4FB5DF5-6760-4302-B65C-9A56F0B2BB57}" type="presOf" srcId="{C8246A27-CAA6-4864-8BBE-260FDD59F1AD}" destId="{EDD23AE9-88F9-4A12-A7B7-4DB2A27DF15A}" srcOrd="0" destOrd="0" presId="urn:microsoft.com/office/officeart/2005/8/layout/vList2"/>
    <dgm:cxn modelId="{2FE1DEF5-8D37-4EC2-924F-9586A0143387}" srcId="{A623959E-50AB-4922-952F-0DE6CCC46CAE}" destId="{C8246A27-CAA6-4864-8BBE-260FDD59F1AD}" srcOrd="3" destOrd="0" parTransId="{B768BD6D-5DE3-423C-ACDC-BE18A9FA261A}" sibTransId="{B950871B-E298-489A-A49B-C895B930CA6D}"/>
    <dgm:cxn modelId="{1FE63AB3-AA84-4A4C-BBBF-B6620F857116}" type="presParOf" srcId="{B8DB6E00-DDE2-43CB-800C-FA20C035A121}" destId="{4FC8320C-BD6F-475B-A1ED-2E19F62512BF}" srcOrd="0" destOrd="0" presId="urn:microsoft.com/office/officeart/2005/8/layout/vList2"/>
    <dgm:cxn modelId="{C1B4D181-A16C-4E82-8852-CAD7F6BC9D77}" type="presParOf" srcId="{B8DB6E00-DDE2-43CB-800C-FA20C035A121}" destId="{4E895BD6-2535-4CCD-9A11-F0911DD45113}" srcOrd="1" destOrd="0" presId="urn:microsoft.com/office/officeart/2005/8/layout/vList2"/>
    <dgm:cxn modelId="{565E82CC-54FD-476A-82DC-EF1E5FC2C05E}" type="presParOf" srcId="{B8DB6E00-DDE2-43CB-800C-FA20C035A121}" destId="{C90CEA9E-CEAC-4B6A-9383-795B194F8E2B}" srcOrd="2" destOrd="0" presId="urn:microsoft.com/office/officeart/2005/8/layout/vList2"/>
    <dgm:cxn modelId="{269A5EF3-972A-4CB5-8EBB-3EA6ACE0CE81}" type="presParOf" srcId="{B8DB6E00-DDE2-43CB-800C-FA20C035A121}" destId="{83C9B77A-32BC-453B-BA47-E3930C7121AB}" srcOrd="3" destOrd="0" presId="urn:microsoft.com/office/officeart/2005/8/layout/vList2"/>
    <dgm:cxn modelId="{2997ABAB-76BE-4544-BEA6-41FB76AB3B48}" type="presParOf" srcId="{B8DB6E00-DDE2-43CB-800C-FA20C035A121}" destId="{037F00C3-F438-42CF-B961-70FD433FE9FB}" srcOrd="4" destOrd="0" presId="urn:microsoft.com/office/officeart/2005/8/layout/vList2"/>
    <dgm:cxn modelId="{E949D9EB-E486-4B89-90D9-A13CB8B42CA0}" type="presParOf" srcId="{B8DB6E00-DDE2-43CB-800C-FA20C035A121}" destId="{D439D686-9D93-4A71-ABB2-1A4C877702BA}" srcOrd="5" destOrd="0" presId="urn:microsoft.com/office/officeart/2005/8/layout/vList2"/>
    <dgm:cxn modelId="{73E6C78E-CD11-4F05-A0B9-B1697EA21BA8}" type="presParOf" srcId="{B8DB6E00-DDE2-43CB-800C-FA20C035A121}" destId="{EDD23AE9-88F9-4A12-A7B7-4DB2A27DF15A}" srcOrd="6" destOrd="0" presId="urn:microsoft.com/office/officeart/2005/8/layout/vList2"/>
    <dgm:cxn modelId="{A8981068-591F-4AE0-8E8D-18B7D7ECABAF}" type="presParOf" srcId="{B8DB6E00-DDE2-43CB-800C-FA20C035A121}" destId="{121B23AD-DA6E-40B7-9B1E-1C9B37B0A621}" srcOrd="7" destOrd="0" presId="urn:microsoft.com/office/officeart/2005/8/layout/vList2"/>
    <dgm:cxn modelId="{D0D3A0D9-0064-4494-B877-349EC1EABC1F}" type="presParOf" srcId="{B8DB6E00-DDE2-43CB-800C-FA20C035A121}" destId="{1E359398-F549-48BF-8CBC-49EE1C0778D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E1EF-55ED-4D01-AE79-B0DD1E0E896D}"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5F49B01A-EE84-4885-B438-E9A1DF66759A}">
      <dgm:prSet/>
      <dgm:spPr/>
      <dgm:t>
        <a:bodyPr/>
        <a:lstStyle/>
        <a:p>
          <a:pPr algn="ctr"/>
          <a:r>
            <a:rPr lang="en-US" b="0" i="0"/>
            <a:t>Learned models will depend on:</a:t>
          </a:r>
          <a:endParaRPr lang="en-US"/>
        </a:p>
      </dgm:t>
    </dgm:pt>
    <dgm:pt modelId="{3292BC3B-4BF7-46EF-9128-23C4DF6779C2}" type="parTrans" cxnId="{EFEB2CCE-398D-4030-843C-3CE5DF3F757C}">
      <dgm:prSet/>
      <dgm:spPr/>
      <dgm:t>
        <a:bodyPr/>
        <a:lstStyle/>
        <a:p>
          <a:pPr algn="ctr"/>
          <a:endParaRPr lang="en-US"/>
        </a:p>
      </dgm:t>
    </dgm:pt>
    <dgm:pt modelId="{7AFC3277-3C69-4A37-9C6E-8A456C5860D5}" type="sibTrans" cxnId="{EFEB2CCE-398D-4030-843C-3CE5DF3F757C}">
      <dgm:prSet/>
      <dgm:spPr/>
      <dgm:t>
        <a:bodyPr/>
        <a:lstStyle/>
        <a:p>
          <a:pPr algn="ctr"/>
          <a:endParaRPr lang="en-US"/>
        </a:p>
      </dgm:t>
    </dgm:pt>
    <dgm:pt modelId="{74C3374F-8AB6-4A2C-A5C5-AD35BB75B158}">
      <dgm:prSet/>
      <dgm:spPr/>
      <dgm:t>
        <a:bodyPr/>
        <a:lstStyle/>
        <a:p>
          <a:pPr algn="ctr"/>
          <a:r>
            <a:rPr lang="en-US" b="0" i="0"/>
            <a:t>Distance metric between examples</a:t>
          </a:r>
          <a:endParaRPr lang="en-US"/>
        </a:p>
      </dgm:t>
    </dgm:pt>
    <dgm:pt modelId="{C34F6B46-E422-4BA7-A237-9F3CD15F0DFC}" type="parTrans" cxnId="{E4A73B1D-4354-4052-A1EB-165C0EC8E6C4}">
      <dgm:prSet/>
      <dgm:spPr/>
      <dgm:t>
        <a:bodyPr/>
        <a:lstStyle/>
        <a:p>
          <a:pPr algn="ctr"/>
          <a:endParaRPr lang="en-US"/>
        </a:p>
      </dgm:t>
    </dgm:pt>
    <dgm:pt modelId="{68C36953-71FB-48BB-93DC-D5F27CF30733}" type="sibTrans" cxnId="{E4A73B1D-4354-4052-A1EB-165C0EC8E6C4}">
      <dgm:prSet/>
      <dgm:spPr/>
      <dgm:t>
        <a:bodyPr/>
        <a:lstStyle/>
        <a:p>
          <a:pPr algn="ctr"/>
          <a:endParaRPr lang="en-US"/>
        </a:p>
      </dgm:t>
    </dgm:pt>
    <dgm:pt modelId="{B9A5E1C2-9EE2-45DB-9CDA-2C4D50A6DDE3}">
      <dgm:prSet/>
      <dgm:spPr/>
      <dgm:t>
        <a:bodyPr/>
        <a:lstStyle/>
        <a:p>
          <a:pPr algn="ctr"/>
          <a:r>
            <a:rPr lang="en-US" b="0" i="0"/>
            <a:t>Choice of feature vectors</a:t>
          </a:r>
          <a:endParaRPr lang="en-US"/>
        </a:p>
      </dgm:t>
    </dgm:pt>
    <dgm:pt modelId="{CF97CBBE-4FF0-40B4-B441-EB895255AC59}" type="parTrans" cxnId="{9B5870FC-3140-4713-8928-7695FB5665C4}">
      <dgm:prSet/>
      <dgm:spPr/>
      <dgm:t>
        <a:bodyPr/>
        <a:lstStyle/>
        <a:p>
          <a:pPr algn="ctr"/>
          <a:endParaRPr lang="en-US"/>
        </a:p>
      </dgm:t>
    </dgm:pt>
    <dgm:pt modelId="{ABDE9E5A-A557-4522-BBC6-7A201D59522F}" type="sibTrans" cxnId="{9B5870FC-3140-4713-8928-7695FB5665C4}">
      <dgm:prSet/>
      <dgm:spPr/>
      <dgm:t>
        <a:bodyPr/>
        <a:lstStyle/>
        <a:p>
          <a:pPr algn="ctr"/>
          <a:endParaRPr lang="en-US"/>
        </a:p>
      </dgm:t>
    </dgm:pt>
    <dgm:pt modelId="{6652EEC5-3938-4037-B883-0E015F34586F}">
      <dgm:prSet/>
      <dgm:spPr/>
      <dgm:t>
        <a:bodyPr/>
        <a:lstStyle/>
        <a:p>
          <a:pPr algn="ctr"/>
          <a:r>
            <a:rPr lang="en-US" b="0" i="0"/>
            <a:t>Constraints on complexity of model</a:t>
          </a:r>
          <a:endParaRPr lang="en-US"/>
        </a:p>
      </dgm:t>
    </dgm:pt>
    <dgm:pt modelId="{BAB787BD-DF3B-473D-BA86-E0F5465C9265}" type="parTrans" cxnId="{72ACC50C-3325-437A-A171-9D4E59BD8724}">
      <dgm:prSet/>
      <dgm:spPr/>
      <dgm:t>
        <a:bodyPr/>
        <a:lstStyle/>
        <a:p>
          <a:pPr algn="ctr"/>
          <a:endParaRPr lang="en-US"/>
        </a:p>
      </dgm:t>
    </dgm:pt>
    <dgm:pt modelId="{B37C46E1-F4E1-4FD7-A84E-320CDDA9EC01}" type="sibTrans" cxnId="{72ACC50C-3325-437A-A171-9D4E59BD8724}">
      <dgm:prSet/>
      <dgm:spPr/>
      <dgm:t>
        <a:bodyPr/>
        <a:lstStyle/>
        <a:p>
          <a:pPr algn="ctr"/>
          <a:endParaRPr lang="en-US"/>
        </a:p>
      </dgm:t>
    </dgm:pt>
    <dgm:pt modelId="{3948F581-EC5C-4FD2-B827-9F0FB0F7067E}">
      <dgm:prSet/>
      <dgm:spPr/>
      <dgm:t>
        <a:bodyPr/>
        <a:lstStyle/>
        <a:p>
          <a:pPr algn="ctr"/>
          <a:r>
            <a:rPr lang="en-US" b="0" i="0"/>
            <a:t>Specified number of clusters</a:t>
          </a:r>
          <a:endParaRPr lang="en-US"/>
        </a:p>
      </dgm:t>
    </dgm:pt>
    <dgm:pt modelId="{50A66C38-0E37-41CE-BCF7-C3899FAAF3F0}" type="parTrans" cxnId="{7AA65B7E-5697-4E5F-AA93-392E7F4DC017}">
      <dgm:prSet/>
      <dgm:spPr/>
      <dgm:t>
        <a:bodyPr/>
        <a:lstStyle/>
        <a:p>
          <a:pPr algn="ctr"/>
          <a:endParaRPr lang="en-US"/>
        </a:p>
      </dgm:t>
    </dgm:pt>
    <dgm:pt modelId="{1FD6DC65-5E2E-4D1B-B98E-E6F51C5623EB}" type="sibTrans" cxnId="{7AA65B7E-5697-4E5F-AA93-392E7F4DC017}">
      <dgm:prSet/>
      <dgm:spPr/>
      <dgm:t>
        <a:bodyPr/>
        <a:lstStyle/>
        <a:p>
          <a:pPr algn="ctr"/>
          <a:endParaRPr lang="en-US"/>
        </a:p>
      </dgm:t>
    </dgm:pt>
    <dgm:pt modelId="{96A05C3A-004E-4DEE-AF99-2C9BA5F6C1E4}">
      <dgm:prSet/>
      <dgm:spPr/>
      <dgm:t>
        <a:bodyPr/>
        <a:lstStyle/>
        <a:p>
          <a:pPr algn="ctr"/>
          <a:r>
            <a:rPr lang="en-US" b="0" i="0"/>
            <a:t>Complexity of separating surface</a:t>
          </a:r>
          <a:endParaRPr lang="en-US"/>
        </a:p>
      </dgm:t>
    </dgm:pt>
    <dgm:pt modelId="{A8FFC1B6-BD11-4B07-89E0-C9ABC4B0F410}" type="parTrans" cxnId="{DC70DB6F-EA12-42E4-A279-737F9EDF78AF}">
      <dgm:prSet/>
      <dgm:spPr/>
      <dgm:t>
        <a:bodyPr/>
        <a:lstStyle/>
        <a:p>
          <a:pPr algn="ctr"/>
          <a:endParaRPr lang="en-US"/>
        </a:p>
      </dgm:t>
    </dgm:pt>
    <dgm:pt modelId="{9E10F52E-B8DE-4027-88CE-F7DCD3D93677}" type="sibTrans" cxnId="{DC70DB6F-EA12-42E4-A279-737F9EDF78AF}">
      <dgm:prSet/>
      <dgm:spPr/>
      <dgm:t>
        <a:bodyPr/>
        <a:lstStyle/>
        <a:p>
          <a:pPr algn="ctr"/>
          <a:endParaRPr lang="en-US"/>
        </a:p>
      </dgm:t>
    </dgm:pt>
    <dgm:pt modelId="{8F3DF97D-B497-4A68-AEFD-616660EA6D94}">
      <dgm:prSet/>
      <dgm:spPr/>
      <dgm:t>
        <a:bodyPr/>
        <a:lstStyle/>
        <a:p>
          <a:pPr algn="ctr"/>
          <a:r>
            <a:rPr lang="en-US" b="0" i="0" dirty="0"/>
            <a:t>Want to avoid overfitting problem (each example is its own cluster, or a complex separating surface)</a:t>
          </a:r>
          <a:endParaRPr lang="en-US" dirty="0"/>
        </a:p>
      </dgm:t>
    </dgm:pt>
    <dgm:pt modelId="{9628D3E1-7C76-4D6C-A7F4-C1D678336C51}" type="parTrans" cxnId="{80A0E678-7B67-4CFF-BFA4-B6B5ADDF3F01}">
      <dgm:prSet/>
      <dgm:spPr/>
      <dgm:t>
        <a:bodyPr/>
        <a:lstStyle/>
        <a:p>
          <a:pPr algn="ctr"/>
          <a:endParaRPr lang="en-US"/>
        </a:p>
      </dgm:t>
    </dgm:pt>
    <dgm:pt modelId="{5CB5CF5E-7420-4D74-965E-03EBD00CACED}" type="sibTrans" cxnId="{80A0E678-7B67-4CFF-BFA4-B6B5ADDF3F01}">
      <dgm:prSet/>
      <dgm:spPr/>
      <dgm:t>
        <a:bodyPr/>
        <a:lstStyle/>
        <a:p>
          <a:pPr algn="ctr"/>
          <a:endParaRPr lang="en-US"/>
        </a:p>
      </dgm:t>
    </dgm:pt>
    <dgm:pt modelId="{099202DD-DE09-45BE-9054-284FB49BA1DD}" type="pres">
      <dgm:prSet presAssocID="{F47EE1EF-55ED-4D01-AE79-B0DD1E0E896D}" presName="hierChild1" presStyleCnt="0">
        <dgm:presLayoutVars>
          <dgm:orgChart val="1"/>
          <dgm:chPref val="1"/>
          <dgm:dir/>
          <dgm:animOne val="branch"/>
          <dgm:animLvl val="lvl"/>
          <dgm:resizeHandles/>
        </dgm:presLayoutVars>
      </dgm:prSet>
      <dgm:spPr/>
    </dgm:pt>
    <dgm:pt modelId="{8D4E1D1F-9ABA-4A81-A093-65E52B5F6D51}" type="pres">
      <dgm:prSet presAssocID="{5F49B01A-EE84-4885-B438-E9A1DF66759A}" presName="hierRoot1" presStyleCnt="0">
        <dgm:presLayoutVars>
          <dgm:hierBranch val="init"/>
        </dgm:presLayoutVars>
      </dgm:prSet>
      <dgm:spPr/>
    </dgm:pt>
    <dgm:pt modelId="{76C2DB0D-705B-4A00-A16F-36A065B15689}" type="pres">
      <dgm:prSet presAssocID="{5F49B01A-EE84-4885-B438-E9A1DF66759A}" presName="rootComposite1" presStyleCnt="0"/>
      <dgm:spPr/>
    </dgm:pt>
    <dgm:pt modelId="{A99B8381-7A25-4ECA-A8E3-441963DFF0E6}" type="pres">
      <dgm:prSet presAssocID="{5F49B01A-EE84-4885-B438-E9A1DF66759A}" presName="rootText1" presStyleLbl="node0" presStyleIdx="0" presStyleCnt="1">
        <dgm:presLayoutVars>
          <dgm:chPref val="3"/>
        </dgm:presLayoutVars>
      </dgm:prSet>
      <dgm:spPr/>
    </dgm:pt>
    <dgm:pt modelId="{645873B2-67BE-4778-B89C-1A338F191A9D}" type="pres">
      <dgm:prSet presAssocID="{5F49B01A-EE84-4885-B438-E9A1DF66759A}" presName="rootConnector1" presStyleLbl="node1" presStyleIdx="0" presStyleCnt="0"/>
      <dgm:spPr/>
    </dgm:pt>
    <dgm:pt modelId="{135B29FC-02FD-4C45-BD25-FB45BA52AFAF}" type="pres">
      <dgm:prSet presAssocID="{5F49B01A-EE84-4885-B438-E9A1DF66759A}" presName="hierChild2" presStyleCnt="0"/>
      <dgm:spPr/>
    </dgm:pt>
    <dgm:pt modelId="{68D91FB4-C5AF-4834-8A4A-F2B78C220A23}" type="pres">
      <dgm:prSet presAssocID="{C34F6B46-E422-4BA7-A237-9F3CD15F0DFC}" presName="Name64" presStyleLbl="parChTrans1D2" presStyleIdx="0" presStyleCnt="3"/>
      <dgm:spPr/>
    </dgm:pt>
    <dgm:pt modelId="{8A55FFCC-2518-43F2-ABCE-4972B63CFBD6}" type="pres">
      <dgm:prSet presAssocID="{74C3374F-8AB6-4A2C-A5C5-AD35BB75B158}" presName="hierRoot2" presStyleCnt="0">
        <dgm:presLayoutVars>
          <dgm:hierBranch val="init"/>
        </dgm:presLayoutVars>
      </dgm:prSet>
      <dgm:spPr/>
    </dgm:pt>
    <dgm:pt modelId="{89EBD46B-677D-4571-B63C-71CBC89D25B1}" type="pres">
      <dgm:prSet presAssocID="{74C3374F-8AB6-4A2C-A5C5-AD35BB75B158}" presName="rootComposite" presStyleCnt="0"/>
      <dgm:spPr/>
    </dgm:pt>
    <dgm:pt modelId="{C5C1F22B-E9B2-4DB6-A119-373AFC47DD8D}" type="pres">
      <dgm:prSet presAssocID="{74C3374F-8AB6-4A2C-A5C5-AD35BB75B158}" presName="rootText" presStyleLbl="node2" presStyleIdx="0" presStyleCnt="3">
        <dgm:presLayoutVars>
          <dgm:chPref val="3"/>
        </dgm:presLayoutVars>
      </dgm:prSet>
      <dgm:spPr/>
    </dgm:pt>
    <dgm:pt modelId="{B4B63FFC-F803-4796-82C1-1EAE46117DD6}" type="pres">
      <dgm:prSet presAssocID="{74C3374F-8AB6-4A2C-A5C5-AD35BB75B158}" presName="rootConnector" presStyleLbl="node2" presStyleIdx="0" presStyleCnt="3"/>
      <dgm:spPr/>
    </dgm:pt>
    <dgm:pt modelId="{0EB78722-293E-42E1-8DE2-44E8854AE185}" type="pres">
      <dgm:prSet presAssocID="{74C3374F-8AB6-4A2C-A5C5-AD35BB75B158}" presName="hierChild4" presStyleCnt="0"/>
      <dgm:spPr/>
    </dgm:pt>
    <dgm:pt modelId="{A9A0C6BA-090F-4DE7-9E83-D14A6EA746D0}" type="pres">
      <dgm:prSet presAssocID="{74C3374F-8AB6-4A2C-A5C5-AD35BB75B158}" presName="hierChild5" presStyleCnt="0"/>
      <dgm:spPr/>
    </dgm:pt>
    <dgm:pt modelId="{AEF2AD29-7F33-4BB8-87FF-60D07F86A8C4}" type="pres">
      <dgm:prSet presAssocID="{CF97CBBE-4FF0-40B4-B441-EB895255AC59}" presName="Name64" presStyleLbl="parChTrans1D2" presStyleIdx="1" presStyleCnt="3"/>
      <dgm:spPr/>
    </dgm:pt>
    <dgm:pt modelId="{CC343AB3-BAA7-4FC8-A490-203177CB6DFE}" type="pres">
      <dgm:prSet presAssocID="{B9A5E1C2-9EE2-45DB-9CDA-2C4D50A6DDE3}" presName="hierRoot2" presStyleCnt="0">
        <dgm:presLayoutVars>
          <dgm:hierBranch val="init"/>
        </dgm:presLayoutVars>
      </dgm:prSet>
      <dgm:spPr/>
    </dgm:pt>
    <dgm:pt modelId="{1BF0B2C9-356A-4C53-A23A-2540AAB9B171}" type="pres">
      <dgm:prSet presAssocID="{B9A5E1C2-9EE2-45DB-9CDA-2C4D50A6DDE3}" presName="rootComposite" presStyleCnt="0"/>
      <dgm:spPr/>
    </dgm:pt>
    <dgm:pt modelId="{385816F3-C0E3-484D-88AB-23908A3F68EC}" type="pres">
      <dgm:prSet presAssocID="{B9A5E1C2-9EE2-45DB-9CDA-2C4D50A6DDE3}" presName="rootText" presStyleLbl="node2" presStyleIdx="1" presStyleCnt="3">
        <dgm:presLayoutVars>
          <dgm:chPref val="3"/>
        </dgm:presLayoutVars>
      </dgm:prSet>
      <dgm:spPr/>
    </dgm:pt>
    <dgm:pt modelId="{EFF45F33-C1D3-4DC9-BB6F-BAC3202F17D3}" type="pres">
      <dgm:prSet presAssocID="{B9A5E1C2-9EE2-45DB-9CDA-2C4D50A6DDE3}" presName="rootConnector" presStyleLbl="node2" presStyleIdx="1" presStyleCnt="3"/>
      <dgm:spPr/>
    </dgm:pt>
    <dgm:pt modelId="{6D36AB53-BE06-4836-B0C2-753BF7E96524}" type="pres">
      <dgm:prSet presAssocID="{B9A5E1C2-9EE2-45DB-9CDA-2C4D50A6DDE3}" presName="hierChild4" presStyleCnt="0"/>
      <dgm:spPr/>
    </dgm:pt>
    <dgm:pt modelId="{DA3D9B4B-C3C7-4FD9-AC76-3479A4B7DF05}" type="pres">
      <dgm:prSet presAssocID="{B9A5E1C2-9EE2-45DB-9CDA-2C4D50A6DDE3}" presName="hierChild5" presStyleCnt="0"/>
      <dgm:spPr/>
    </dgm:pt>
    <dgm:pt modelId="{F567E902-E4E7-416A-A7AD-9CD329C492C8}" type="pres">
      <dgm:prSet presAssocID="{BAB787BD-DF3B-473D-BA86-E0F5465C9265}" presName="Name64" presStyleLbl="parChTrans1D2" presStyleIdx="2" presStyleCnt="3"/>
      <dgm:spPr/>
    </dgm:pt>
    <dgm:pt modelId="{DD10B063-60C0-47C3-8640-668C0332360F}" type="pres">
      <dgm:prSet presAssocID="{6652EEC5-3938-4037-B883-0E015F34586F}" presName="hierRoot2" presStyleCnt="0">
        <dgm:presLayoutVars>
          <dgm:hierBranch val="init"/>
        </dgm:presLayoutVars>
      </dgm:prSet>
      <dgm:spPr/>
    </dgm:pt>
    <dgm:pt modelId="{FC844B8F-32C6-42CC-BD89-55D6D89AC525}" type="pres">
      <dgm:prSet presAssocID="{6652EEC5-3938-4037-B883-0E015F34586F}" presName="rootComposite" presStyleCnt="0"/>
      <dgm:spPr/>
    </dgm:pt>
    <dgm:pt modelId="{FB4800A8-1B3B-4092-BAB2-BE1BC5D8C780}" type="pres">
      <dgm:prSet presAssocID="{6652EEC5-3938-4037-B883-0E015F34586F}" presName="rootText" presStyleLbl="node2" presStyleIdx="2" presStyleCnt="3">
        <dgm:presLayoutVars>
          <dgm:chPref val="3"/>
        </dgm:presLayoutVars>
      </dgm:prSet>
      <dgm:spPr/>
    </dgm:pt>
    <dgm:pt modelId="{7AC78B0D-1D29-45FF-A7D4-9B5D43F22242}" type="pres">
      <dgm:prSet presAssocID="{6652EEC5-3938-4037-B883-0E015F34586F}" presName="rootConnector" presStyleLbl="node2" presStyleIdx="2" presStyleCnt="3"/>
      <dgm:spPr/>
    </dgm:pt>
    <dgm:pt modelId="{315482B9-8F9F-40E5-AE4F-F99B5C6C9513}" type="pres">
      <dgm:prSet presAssocID="{6652EEC5-3938-4037-B883-0E015F34586F}" presName="hierChild4" presStyleCnt="0"/>
      <dgm:spPr/>
    </dgm:pt>
    <dgm:pt modelId="{64548EEC-7BB3-4DF4-A9A4-9E8BA2FD2FC3}" type="pres">
      <dgm:prSet presAssocID="{50A66C38-0E37-41CE-BCF7-C3899FAAF3F0}" presName="Name64" presStyleLbl="parChTrans1D3" presStyleIdx="0" presStyleCnt="3"/>
      <dgm:spPr/>
    </dgm:pt>
    <dgm:pt modelId="{3CB7D07B-3D0F-4F85-A02C-D1C7F05FF286}" type="pres">
      <dgm:prSet presAssocID="{3948F581-EC5C-4FD2-B827-9F0FB0F7067E}" presName="hierRoot2" presStyleCnt="0">
        <dgm:presLayoutVars>
          <dgm:hierBranch val="init"/>
        </dgm:presLayoutVars>
      </dgm:prSet>
      <dgm:spPr/>
    </dgm:pt>
    <dgm:pt modelId="{8CABDC45-1E50-42E0-87CC-84E6ED69FC73}" type="pres">
      <dgm:prSet presAssocID="{3948F581-EC5C-4FD2-B827-9F0FB0F7067E}" presName="rootComposite" presStyleCnt="0"/>
      <dgm:spPr/>
    </dgm:pt>
    <dgm:pt modelId="{2D3C651C-F398-44D7-A296-148E42CD7ADD}" type="pres">
      <dgm:prSet presAssocID="{3948F581-EC5C-4FD2-B827-9F0FB0F7067E}" presName="rootText" presStyleLbl="node3" presStyleIdx="0" presStyleCnt="3">
        <dgm:presLayoutVars>
          <dgm:chPref val="3"/>
        </dgm:presLayoutVars>
      </dgm:prSet>
      <dgm:spPr/>
    </dgm:pt>
    <dgm:pt modelId="{90666C25-4602-4EB8-83D7-BFB956C7E73F}" type="pres">
      <dgm:prSet presAssocID="{3948F581-EC5C-4FD2-B827-9F0FB0F7067E}" presName="rootConnector" presStyleLbl="node3" presStyleIdx="0" presStyleCnt="3"/>
      <dgm:spPr/>
    </dgm:pt>
    <dgm:pt modelId="{A180B66C-405E-4C7F-A144-BF79B5E4EB38}" type="pres">
      <dgm:prSet presAssocID="{3948F581-EC5C-4FD2-B827-9F0FB0F7067E}" presName="hierChild4" presStyleCnt="0"/>
      <dgm:spPr/>
    </dgm:pt>
    <dgm:pt modelId="{760A4A34-6184-46A8-A53C-CE1AE990D6DD}" type="pres">
      <dgm:prSet presAssocID="{3948F581-EC5C-4FD2-B827-9F0FB0F7067E}" presName="hierChild5" presStyleCnt="0"/>
      <dgm:spPr/>
    </dgm:pt>
    <dgm:pt modelId="{2D0E6590-1D57-40E8-9538-8DDB38FE9176}" type="pres">
      <dgm:prSet presAssocID="{A8FFC1B6-BD11-4B07-89E0-C9ABC4B0F410}" presName="Name64" presStyleLbl="parChTrans1D3" presStyleIdx="1" presStyleCnt="3"/>
      <dgm:spPr/>
    </dgm:pt>
    <dgm:pt modelId="{D0463F1E-8FCD-410B-96F9-BA54E1721707}" type="pres">
      <dgm:prSet presAssocID="{96A05C3A-004E-4DEE-AF99-2C9BA5F6C1E4}" presName="hierRoot2" presStyleCnt="0">
        <dgm:presLayoutVars>
          <dgm:hierBranch val="init"/>
        </dgm:presLayoutVars>
      </dgm:prSet>
      <dgm:spPr/>
    </dgm:pt>
    <dgm:pt modelId="{B914839D-9316-4F9F-B60E-12BD4BE6142B}" type="pres">
      <dgm:prSet presAssocID="{96A05C3A-004E-4DEE-AF99-2C9BA5F6C1E4}" presName="rootComposite" presStyleCnt="0"/>
      <dgm:spPr/>
    </dgm:pt>
    <dgm:pt modelId="{34D14C8D-AF10-4441-B40F-0915428FC40D}" type="pres">
      <dgm:prSet presAssocID="{96A05C3A-004E-4DEE-AF99-2C9BA5F6C1E4}" presName="rootText" presStyleLbl="node3" presStyleIdx="1" presStyleCnt="3">
        <dgm:presLayoutVars>
          <dgm:chPref val="3"/>
        </dgm:presLayoutVars>
      </dgm:prSet>
      <dgm:spPr/>
    </dgm:pt>
    <dgm:pt modelId="{1D67FB14-92F6-42AF-B767-2ECDF16E3CCC}" type="pres">
      <dgm:prSet presAssocID="{96A05C3A-004E-4DEE-AF99-2C9BA5F6C1E4}" presName="rootConnector" presStyleLbl="node3" presStyleIdx="1" presStyleCnt="3"/>
      <dgm:spPr/>
    </dgm:pt>
    <dgm:pt modelId="{A4516C14-3C66-45D9-9EC2-EC76CF4A3A9A}" type="pres">
      <dgm:prSet presAssocID="{96A05C3A-004E-4DEE-AF99-2C9BA5F6C1E4}" presName="hierChild4" presStyleCnt="0"/>
      <dgm:spPr/>
    </dgm:pt>
    <dgm:pt modelId="{8F8EA5FD-881F-4FC0-B28D-A4D2528F23AC}" type="pres">
      <dgm:prSet presAssocID="{96A05C3A-004E-4DEE-AF99-2C9BA5F6C1E4}" presName="hierChild5" presStyleCnt="0"/>
      <dgm:spPr/>
    </dgm:pt>
    <dgm:pt modelId="{6FE86D6E-512E-4DC4-844E-A408457F42EE}" type="pres">
      <dgm:prSet presAssocID="{9628D3E1-7C76-4D6C-A7F4-C1D678336C51}" presName="Name64" presStyleLbl="parChTrans1D3" presStyleIdx="2" presStyleCnt="3"/>
      <dgm:spPr/>
    </dgm:pt>
    <dgm:pt modelId="{E95A11CA-EBF0-47DB-9117-150D87A3E898}" type="pres">
      <dgm:prSet presAssocID="{8F3DF97D-B497-4A68-AEFD-616660EA6D94}" presName="hierRoot2" presStyleCnt="0">
        <dgm:presLayoutVars>
          <dgm:hierBranch val="init"/>
        </dgm:presLayoutVars>
      </dgm:prSet>
      <dgm:spPr/>
    </dgm:pt>
    <dgm:pt modelId="{E7D1270B-F73B-4E5F-97FB-531588513046}" type="pres">
      <dgm:prSet presAssocID="{8F3DF97D-B497-4A68-AEFD-616660EA6D94}" presName="rootComposite" presStyleCnt="0"/>
      <dgm:spPr/>
    </dgm:pt>
    <dgm:pt modelId="{98DF1B5D-6240-466D-B820-31C4255BCCE8}" type="pres">
      <dgm:prSet presAssocID="{8F3DF97D-B497-4A68-AEFD-616660EA6D94}" presName="rootText" presStyleLbl="node3" presStyleIdx="2" presStyleCnt="3" custScaleX="99006">
        <dgm:presLayoutVars>
          <dgm:chPref val="3"/>
        </dgm:presLayoutVars>
      </dgm:prSet>
      <dgm:spPr/>
    </dgm:pt>
    <dgm:pt modelId="{BE29DD89-DB97-499A-BD13-DD943F1CC330}" type="pres">
      <dgm:prSet presAssocID="{8F3DF97D-B497-4A68-AEFD-616660EA6D94}" presName="rootConnector" presStyleLbl="node3" presStyleIdx="2" presStyleCnt="3"/>
      <dgm:spPr/>
    </dgm:pt>
    <dgm:pt modelId="{FD72BAB7-CF7D-4517-A7AB-09E07436D354}" type="pres">
      <dgm:prSet presAssocID="{8F3DF97D-B497-4A68-AEFD-616660EA6D94}" presName="hierChild4" presStyleCnt="0"/>
      <dgm:spPr/>
    </dgm:pt>
    <dgm:pt modelId="{576F71EE-0D04-4C8A-B373-D8715E574239}" type="pres">
      <dgm:prSet presAssocID="{8F3DF97D-B497-4A68-AEFD-616660EA6D94}" presName="hierChild5" presStyleCnt="0"/>
      <dgm:spPr/>
    </dgm:pt>
    <dgm:pt modelId="{D10A06DC-0C47-4B41-B3B2-4113D2449B5B}" type="pres">
      <dgm:prSet presAssocID="{6652EEC5-3938-4037-B883-0E015F34586F}" presName="hierChild5" presStyleCnt="0"/>
      <dgm:spPr/>
    </dgm:pt>
    <dgm:pt modelId="{A6A1A751-F92B-47D9-A9D4-CD57EF6AC969}" type="pres">
      <dgm:prSet presAssocID="{5F49B01A-EE84-4885-B438-E9A1DF66759A}" presName="hierChild3" presStyleCnt="0"/>
      <dgm:spPr/>
    </dgm:pt>
  </dgm:ptLst>
  <dgm:cxnLst>
    <dgm:cxn modelId="{8FAB2203-67ED-4F68-B896-80670F812F27}" type="presOf" srcId="{C34F6B46-E422-4BA7-A237-9F3CD15F0DFC}" destId="{68D91FB4-C5AF-4834-8A4A-F2B78C220A23}" srcOrd="0" destOrd="0" presId="urn:microsoft.com/office/officeart/2009/3/layout/HorizontalOrganizationChart"/>
    <dgm:cxn modelId="{1E8B1F0B-FE1E-4D82-B1F1-16F6B9AE6424}" type="presOf" srcId="{BAB787BD-DF3B-473D-BA86-E0F5465C9265}" destId="{F567E902-E4E7-416A-A7AD-9CD329C492C8}" srcOrd="0" destOrd="0" presId="urn:microsoft.com/office/officeart/2009/3/layout/HorizontalOrganizationChart"/>
    <dgm:cxn modelId="{72ACC50C-3325-437A-A171-9D4E59BD8724}" srcId="{5F49B01A-EE84-4885-B438-E9A1DF66759A}" destId="{6652EEC5-3938-4037-B883-0E015F34586F}" srcOrd="2" destOrd="0" parTransId="{BAB787BD-DF3B-473D-BA86-E0F5465C9265}" sibTransId="{B37C46E1-F4E1-4FD7-A84E-320CDDA9EC01}"/>
    <dgm:cxn modelId="{721DD417-C961-46FE-961F-AA0A9AE2033B}" type="presOf" srcId="{9628D3E1-7C76-4D6C-A7F4-C1D678336C51}" destId="{6FE86D6E-512E-4DC4-844E-A408457F42EE}" srcOrd="0" destOrd="0" presId="urn:microsoft.com/office/officeart/2009/3/layout/HorizontalOrganizationChart"/>
    <dgm:cxn modelId="{E4A73B1D-4354-4052-A1EB-165C0EC8E6C4}" srcId="{5F49B01A-EE84-4885-B438-E9A1DF66759A}" destId="{74C3374F-8AB6-4A2C-A5C5-AD35BB75B158}" srcOrd="0" destOrd="0" parTransId="{C34F6B46-E422-4BA7-A237-9F3CD15F0DFC}" sibTransId="{68C36953-71FB-48BB-93DC-D5F27CF30733}"/>
    <dgm:cxn modelId="{2CDD843D-BDAA-444A-A8C4-10303601F3FE}" type="presOf" srcId="{6652EEC5-3938-4037-B883-0E015F34586F}" destId="{FB4800A8-1B3B-4092-BAB2-BE1BC5D8C780}" srcOrd="0" destOrd="0" presId="urn:microsoft.com/office/officeart/2009/3/layout/HorizontalOrganizationChart"/>
    <dgm:cxn modelId="{CEAC4640-D131-4735-BC03-2EAFA29ABF7B}" type="presOf" srcId="{B9A5E1C2-9EE2-45DB-9CDA-2C4D50A6DDE3}" destId="{385816F3-C0E3-484D-88AB-23908A3F68EC}" srcOrd="0" destOrd="0" presId="urn:microsoft.com/office/officeart/2009/3/layout/HorizontalOrganizationChart"/>
    <dgm:cxn modelId="{DC70DB6F-EA12-42E4-A279-737F9EDF78AF}" srcId="{6652EEC5-3938-4037-B883-0E015F34586F}" destId="{96A05C3A-004E-4DEE-AF99-2C9BA5F6C1E4}" srcOrd="1" destOrd="0" parTransId="{A8FFC1B6-BD11-4B07-89E0-C9ABC4B0F410}" sibTransId="{9E10F52E-B8DE-4027-88CE-F7DCD3D93677}"/>
    <dgm:cxn modelId="{E229F24F-12AB-477F-8AFC-36E4711FF511}" type="presOf" srcId="{50A66C38-0E37-41CE-BCF7-C3899FAAF3F0}" destId="{64548EEC-7BB3-4DF4-A9A4-9E8BA2FD2FC3}" srcOrd="0" destOrd="0" presId="urn:microsoft.com/office/officeart/2009/3/layout/HorizontalOrganizationChart"/>
    <dgm:cxn modelId="{857C7C70-917B-429B-979E-26CA1EB84676}" type="presOf" srcId="{3948F581-EC5C-4FD2-B827-9F0FB0F7067E}" destId="{2D3C651C-F398-44D7-A296-148E42CD7ADD}" srcOrd="0" destOrd="0" presId="urn:microsoft.com/office/officeart/2009/3/layout/HorizontalOrganizationChart"/>
    <dgm:cxn modelId="{57E43976-F880-4B9E-885D-DB73F71EB45B}" type="presOf" srcId="{8F3DF97D-B497-4A68-AEFD-616660EA6D94}" destId="{BE29DD89-DB97-499A-BD13-DD943F1CC330}" srcOrd="1" destOrd="0" presId="urn:microsoft.com/office/officeart/2009/3/layout/HorizontalOrganizationChart"/>
    <dgm:cxn modelId="{80A0E678-7B67-4CFF-BFA4-B6B5ADDF3F01}" srcId="{6652EEC5-3938-4037-B883-0E015F34586F}" destId="{8F3DF97D-B497-4A68-AEFD-616660EA6D94}" srcOrd="2" destOrd="0" parTransId="{9628D3E1-7C76-4D6C-A7F4-C1D678336C51}" sibTransId="{5CB5CF5E-7420-4D74-965E-03EBD00CACED}"/>
    <dgm:cxn modelId="{14309C79-D6E3-46EC-9559-6E1227C1DC43}" type="presOf" srcId="{F47EE1EF-55ED-4D01-AE79-B0DD1E0E896D}" destId="{099202DD-DE09-45BE-9054-284FB49BA1DD}" srcOrd="0" destOrd="0" presId="urn:microsoft.com/office/officeart/2009/3/layout/HorizontalOrganizationChart"/>
    <dgm:cxn modelId="{7AA65B7E-5697-4E5F-AA93-392E7F4DC017}" srcId="{6652EEC5-3938-4037-B883-0E015F34586F}" destId="{3948F581-EC5C-4FD2-B827-9F0FB0F7067E}" srcOrd="0" destOrd="0" parTransId="{50A66C38-0E37-41CE-BCF7-C3899FAAF3F0}" sibTransId="{1FD6DC65-5E2E-4D1B-B98E-E6F51C5623EB}"/>
    <dgm:cxn modelId="{D80C6D82-9873-468D-A378-7E00313FFBF4}" type="presOf" srcId="{6652EEC5-3938-4037-B883-0E015F34586F}" destId="{7AC78B0D-1D29-45FF-A7D4-9B5D43F22242}" srcOrd="1" destOrd="0" presId="urn:microsoft.com/office/officeart/2009/3/layout/HorizontalOrganizationChart"/>
    <dgm:cxn modelId="{49B2508A-1C69-4065-8434-4C24D8AEAD26}" type="presOf" srcId="{96A05C3A-004E-4DEE-AF99-2C9BA5F6C1E4}" destId="{1D67FB14-92F6-42AF-B767-2ECDF16E3CCC}" srcOrd="1" destOrd="0" presId="urn:microsoft.com/office/officeart/2009/3/layout/HorizontalOrganizationChart"/>
    <dgm:cxn modelId="{628A3D8C-01A8-4D0C-8919-048E39DF3B2A}" type="presOf" srcId="{A8FFC1B6-BD11-4B07-89E0-C9ABC4B0F410}" destId="{2D0E6590-1D57-40E8-9538-8DDB38FE9176}" srcOrd="0" destOrd="0" presId="urn:microsoft.com/office/officeart/2009/3/layout/HorizontalOrganizationChart"/>
    <dgm:cxn modelId="{10DEFDA4-365F-4EC8-B2F9-B8339B74D6E6}" type="presOf" srcId="{5F49B01A-EE84-4885-B438-E9A1DF66759A}" destId="{645873B2-67BE-4778-B89C-1A338F191A9D}" srcOrd="1" destOrd="0" presId="urn:microsoft.com/office/officeart/2009/3/layout/HorizontalOrganizationChart"/>
    <dgm:cxn modelId="{D4B20DA6-408A-4940-84F9-C1D930CE8156}" type="presOf" srcId="{3948F581-EC5C-4FD2-B827-9F0FB0F7067E}" destId="{90666C25-4602-4EB8-83D7-BFB956C7E73F}" srcOrd="1" destOrd="0" presId="urn:microsoft.com/office/officeart/2009/3/layout/HorizontalOrganizationChart"/>
    <dgm:cxn modelId="{F10654A7-BDED-4E92-A346-5AACCD911175}" type="presOf" srcId="{CF97CBBE-4FF0-40B4-B441-EB895255AC59}" destId="{AEF2AD29-7F33-4BB8-87FF-60D07F86A8C4}" srcOrd="0" destOrd="0" presId="urn:microsoft.com/office/officeart/2009/3/layout/HorizontalOrganizationChart"/>
    <dgm:cxn modelId="{2982B6AC-9062-413D-8AA0-756CF240DD26}" type="presOf" srcId="{8F3DF97D-B497-4A68-AEFD-616660EA6D94}" destId="{98DF1B5D-6240-466D-B820-31C4255BCCE8}" srcOrd="0" destOrd="0" presId="urn:microsoft.com/office/officeart/2009/3/layout/HorizontalOrganizationChart"/>
    <dgm:cxn modelId="{EFEB2CCE-398D-4030-843C-3CE5DF3F757C}" srcId="{F47EE1EF-55ED-4D01-AE79-B0DD1E0E896D}" destId="{5F49B01A-EE84-4885-B438-E9A1DF66759A}" srcOrd="0" destOrd="0" parTransId="{3292BC3B-4BF7-46EF-9128-23C4DF6779C2}" sibTransId="{7AFC3277-3C69-4A37-9C6E-8A456C5860D5}"/>
    <dgm:cxn modelId="{855E13DE-EEA0-47E6-8074-AD8919A86BCB}" type="presOf" srcId="{74C3374F-8AB6-4A2C-A5C5-AD35BB75B158}" destId="{B4B63FFC-F803-4796-82C1-1EAE46117DD6}" srcOrd="1" destOrd="0" presId="urn:microsoft.com/office/officeart/2009/3/layout/HorizontalOrganizationChart"/>
    <dgm:cxn modelId="{64AD27E2-B628-4A5C-A09A-77D80FB4C79F}" type="presOf" srcId="{B9A5E1C2-9EE2-45DB-9CDA-2C4D50A6DDE3}" destId="{EFF45F33-C1D3-4DC9-BB6F-BAC3202F17D3}" srcOrd="1" destOrd="0" presId="urn:microsoft.com/office/officeart/2009/3/layout/HorizontalOrganizationChart"/>
    <dgm:cxn modelId="{6D0BABE2-8690-49AF-914D-F6FCF15C6E95}" type="presOf" srcId="{74C3374F-8AB6-4A2C-A5C5-AD35BB75B158}" destId="{C5C1F22B-E9B2-4DB6-A119-373AFC47DD8D}" srcOrd="0" destOrd="0" presId="urn:microsoft.com/office/officeart/2009/3/layout/HorizontalOrganizationChart"/>
    <dgm:cxn modelId="{1ADC7AE6-A54E-4428-9BC3-70415F2D934B}" type="presOf" srcId="{5F49B01A-EE84-4885-B438-E9A1DF66759A}" destId="{A99B8381-7A25-4ECA-A8E3-441963DFF0E6}" srcOrd="0" destOrd="0" presId="urn:microsoft.com/office/officeart/2009/3/layout/HorizontalOrganizationChart"/>
    <dgm:cxn modelId="{D8C5B6E8-1BD3-4838-AFE7-D030EC3F3487}" type="presOf" srcId="{96A05C3A-004E-4DEE-AF99-2C9BA5F6C1E4}" destId="{34D14C8D-AF10-4441-B40F-0915428FC40D}" srcOrd="0" destOrd="0" presId="urn:microsoft.com/office/officeart/2009/3/layout/HorizontalOrganizationChart"/>
    <dgm:cxn modelId="{9B5870FC-3140-4713-8928-7695FB5665C4}" srcId="{5F49B01A-EE84-4885-B438-E9A1DF66759A}" destId="{B9A5E1C2-9EE2-45DB-9CDA-2C4D50A6DDE3}" srcOrd="1" destOrd="0" parTransId="{CF97CBBE-4FF0-40B4-B441-EB895255AC59}" sibTransId="{ABDE9E5A-A557-4522-BBC6-7A201D59522F}"/>
    <dgm:cxn modelId="{E070C922-4E61-4276-BF2F-647373DFB9C5}" type="presParOf" srcId="{099202DD-DE09-45BE-9054-284FB49BA1DD}" destId="{8D4E1D1F-9ABA-4A81-A093-65E52B5F6D51}" srcOrd="0" destOrd="0" presId="urn:microsoft.com/office/officeart/2009/3/layout/HorizontalOrganizationChart"/>
    <dgm:cxn modelId="{E2A22563-63FE-469A-9EDD-C3E6E325F982}" type="presParOf" srcId="{8D4E1D1F-9ABA-4A81-A093-65E52B5F6D51}" destId="{76C2DB0D-705B-4A00-A16F-36A065B15689}" srcOrd="0" destOrd="0" presId="urn:microsoft.com/office/officeart/2009/3/layout/HorizontalOrganizationChart"/>
    <dgm:cxn modelId="{7E0D035D-808C-4208-B1E6-727986C09842}" type="presParOf" srcId="{76C2DB0D-705B-4A00-A16F-36A065B15689}" destId="{A99B8381-7A25-4ECA-A8E3-441963DFF0E6}" srcOrd="0" destOrd="0" presId="urn:microsoft.com/office/officeart/2009/3/layout/HorizontalOrganizationChart"/>
    <dgm:cxn modelId="{C7F31A61-0D7D-4022-A310-890877DB1686}" type="presParOf" srcId="{76C2DB0D-705B-4A00-A16F-36A065B15689}" destId="{645873B2-67BE-4778-B89C-1A338F191A9D}" srcOrd="1" destOrd="0" presId="urn:microsoft.com/office/officeart/2009/3/layout/HorizontalOrganizationChart"/>
    <dgm:cxn modelId="{73B7B4B6-1DD1-43C0-B7CE-9493036319BF}" type="presParOf" srcId="{8D4E1D1F-9ABA-4A81-A093-65E52B5F6D51}" destId="{135B29FC-02FD-4C45-BD25-FB45BA52AFAF}" srcOrd="1" destOrd="0" presId="urn:microsoft.com/office/officeart/2009/3/layout/HorizontalOrganizationChart"/>
    <dgm:cxn modelId="{A802D40B-07F3-4960-8FBF-86EFB6408F7E}" type="presParOf" srcId="{135B29FC-02FD-4C45-BD25-FB45BA52AFAF}" destId="{68D91FB4-C5AF-4834-8A4A-F2B78C220A23}" srcOrd="0" destOrd="0" presId="urn:microsoft.com/office/officeart/2009/3/layout/HorizontalOrganizationChart"/>
    <dgm:cxn modelId="{C95C18AD-44C8-4231-BB86-0B0A2C81D437}" type="presParOf" srcId="{135B29FC-02FD-4C45-BD25-FB45BA52AFAF}" destId="{8A55FFCC-2518-43F2-ABCE-4972B63CFBD6}" srcOrd="1" destOrd="0" presId="urn:microsoft.com/office/officeart/2009/3/layout/HorizontalOrganizationChart"/>
    <dgm:cxn modelId="{7F29431B-BFF8-4249-BD7C-2748C001D369}" type="presParOf" srcId="{8A55FFCC-2518-43F2-ABCE-4972B63CFBD6}" destId="{89EBD46B-677D-4571-B63C-71CBC89D25B1}" srcOrd="0" destOrd="0" presId="urn:microsoft.com/office/officeart/2009/3/layout/HorizontalOrganizationChart"/>
    <dgm:cxn modelId="{910BD1ED-53A2-4669-A262-086E04F5DFB9}" type="presParOf" srcId="{89EBD46B-677D-4571-B63C-71CBC89D25B1}" destId="{C5C1F22B-E9B2-4DB6-A119-373AFC47DD8D}" srcOrd="0" destOrd="0" presId="urn:microsoft.com/office/officeart/2009/3/layout/HorizontalOrganizationChart"/>
    <dgm:cxn modelId="{0ABE4A91-1734-4FF2-BD36-695103BFD75A}" type="presParOf" srcId="{89EBD46B-677D-4571-B63C-71CBC89D25B1}" destId="{B4B63FFC-F803-4796-82C1-1EAE46117DD6}" srcOrd="1" destOrd="0" presId="urn:microsoft.com/office/officeart/2009/3/layout/HorizontalOrganizationChart"/>
    <dgm:cxn modelId="{FD30B32C-3A9E-497A-B8FF-252778896B9F}" type="presParOf" srcId="{8A55FFCC-2518-43F2-ABCE-4972B63CFBD6}" destId="{0EB78722-293E-42E1-8DE2-44E8854AE185}" srcOrd="1" destOrd="0" presId="urn:microsoft.com/office/officeart/2009/3/layout/HorizontalOrganizationChart"/>
    <dgm:cxn modelId="{832DF5EC-BAC9-440B-996E-077F5EF9B858}" type="presParOf" srcId="{8A55FFCC-2518-43F2-ABCE-4972B63CFBD6}" destId="{A9A0C6BA-090F-4DE7-9E83-D14A6EA746D0}" srcOrd="2" destOrd="0" presId="urn:microsoft.com/office/officeart/2009/3/layout/HorizontalOrganizationChart"/>
    <dgm:cxn modelId="{07206C03-E1CE-404D-8223-213CD4225088}" type="presParOf" srcId="{135B29FC-02FD-4C45-BD25-FB45BA52AFAF}" destId="{AEF2AD29-7F33-4BB8-87FF-60D07F86A8C4}" srcOrd="2" destOrd="0" presId="urn:microsoft.com/office/officeart/2009/3/layout/HorizontalOrganizationChart"/>
    <dgm:cxn modelId="{A8B302D5-630C-4363-80E5-1FEFD98BDFA1}" type="presParOf" srcId="{135B29FC-02FD-4C45-BD25-FB45BA52AFAF}" destId="{CC343AB3-BAA7-4FC8-A490-203177CB6DFE}" srcOrd="3" destOrd="0" presId="urn:microsoft.com/office/officeart/2009/3/layout/HorizontalOrganizationChart"/>
    <dgm:cxn modelId="{B5E13515-FBDD-43B9-86F4-214665874DD5}" type="presParOf" srcId="{CC343AB3-BAA7-4FC8-A490-203177CB6DFE}" destId="{1BF0B2C9-356A-4C53-A23A-2540AAB9B171}" srcOrd="0" destOrd="0" presId="urn:microsoft.com/office/officeart/2009/3/layout/HorizontalOrganizationChart"/>
    <dgm:cxn modelId="{42BC7F63-E149-446E-ADDB-72BC262CE64E}" type="presParOf" srcId="{1BF0B2C9-356A-4C53-A23A-2540AAB9B171}" destId="{385816F3-C0E3-484D-88AB-23908A3F68EC}" srcOrd="0" destOrd="0" presId="urn:microsoft.com/office/officeart/2009/3/layout/HorizontalOrganizationChart"/>
    <dgm:cxn modelId="{75FC1F0D-25E6-43C6-BBFB-6238405EED42}" type="presParOf" srcId="{1BF0B2C9-356A-4C53-A23A-2540AAB9B171}" destId="{EFF45F33-C1D3-4DC9-BB6F-BAC3202F17D3}" srcOrd="1" destOrd="0" presId="urn:microsoft.com/office/officeart/2009/3/layout/HorizontalOrganizationChart"/>
    <dgm:cxn modelId="{CEC2E3E6-95B5-4C9B-AE88-159B47D5A555}" type="presParOf" srcId="{CC343AB3-BAA7-4FC8-A490-203177CB6DFE}" destId="{6D36AB53-BE06-4836-B0C2-753BF7E96524}" srcOrd="1" destOrd="0" presId="urn:microsoft.com/office/officeart/2009/3/layout/HorizontalOrganizationChart"/>
    <dgm:cxn modelId="{32F48FD4-0843-4A12-A119-BDC54045F4A0}" type="presParOf" srcId="{CC343AB3-BAA7-4FC8-A490-203177CB6DFE}" destId="{DA3D9B4B-C3C7-4FD9-AC76-3479A4B7DF05}" srcOrd="2" destOrd="0" presId="urn:microsoft.com/office/officeart/2009/3/layout/HorizontalOrganizationChart"/>
    <dgm:cxn modelId="{F4FBD443-B7C7-4550-A090-B1004BFB45B4}" type="presParOf" srcId="{135B29FC-02FD-4C45-BD25-FB45BA52AFAF}" destId="{F567E902-E4E7-416A-A7AD-9CD329C492C8}" srcOrd="4" destOrd="0" presId="urn:microsoft.com/office/officeart/2009/3/layout/HorizontalOrganizationChart"/>
    <dgm:cxn modelId="{055A474A-9D99-48BA-89E1-8E73E379D4E2}" type="presParOf" srcId="{135B29FC-02FD-4C45-BD25-FB45BA52AFAF}" destId="{DD10B063-60C0-47C3-8640-668C0332360F}" srcOrd="5" destOrd="0" presId="urn:microsoft.com/office/officeart/2009/3/layout/HorizontalOrganizationChart"/>
    <dgm:cxn modelId="{7D711216-0371-467F-8068-80EDD74AC123}" type="presParOf" srcId="{DD10B063-60C0-47C3-8640-668C0332360F}" destId="{FC844B8F-32C6-42CC-BD89-55D6D89AC525}" srcOrd="0" destOrd="0" presId="urn:microsoft.com/office/officeart/2009/3/layout/HorizontalOrganizationChart"/>
    <dgm:cxn modelId="{3FC44A83-BB46-43A7-B927-A3E9D5501BC1}" type="presParOf" srcId="{FC844B8F-32C6-42CC-BD89-55D6D89AC525}" destId="{FB4800A8-1B3B-4092-BAB2-BE1BC5D8C780}" srcOrd="0" destOrd="0" presId="urn:microsoft.com/office/officeart/2009/3/layout/HorizontalOrganizationChart"/>
    <dgm:cxn modelId="{5927976D-EE98-41A2-9837-859FB16EAC00}" type="presParOf" srcId="{FC844B8F-32C6-42CC-BD89-55D6D89AC525}" destId="{7AC78B0D-1D29-45FF-A7D4-9B5D43F22242}" srcOrd="1" destOrd="0" presId="urn:microsoft.com/office/officeart/2009/3/layout/HorizontalOrganizationChart"/>
    <dgm:cxn modelId="{9F9620C0-30D3-4B27-9257-180D7FD472D8}" type="presParOf" srcId="{DD10B063-60C0-47C3-8640-668C0332360F}" destId="{315482B9-8F9F-40E5-AE4F-F99B5C6C9513}" srcOrd="1" destOrd="0" presId="urn:microsoft.com/office/officeart/2009/3/layout/HorizontalOrganizationChart"/>
    <dgm:cxn modelId="{7CE9D244-60DE-428D-AD0B-CD95FB3FD51F}" type="presParOf" srcId="{315482B9-8F9F-40E5-AE4F-F99B5C6C9513}" destId="{64548EEC-7BB3-4DF4-A9A4-9E8BA2FD2FC3}" srcOrd="0" destOrd="0" presId="urn:microsoft.com/office/officeart/2009/3/layout/HorizontalOrganizationChart"/>
    <dgm:cxn modelId="{D28F987D-3D19-43F9-BE58-D58132B1C7B5}" type="presParOf" srcId="{315482B9-8F9F-40E5-AE4F-F99B5C6C9513}" destId="{3CB7D07B-3D0F-4F85-A02C-D1C7F05FF286}" srcOrd="1" destOrd="0" presId="urn:microsoft.com/office/officeart/2009/3/layout/HorizontalOrganizationChart"/>
    <dgm:cxn modelId="{B1E74F4C-4A3E-4D3B-B756-ECC41E9984D1}" type="presParOf" srcId="{3CB7D07B-3D0F-4F85-A02C-D1C7F05FF286}" destId="{8CABDC45-1E50-42E0-87CC-84E6ED69FC73}" srcOrd="0" destOrd="0" presId="urn:microsoft.com/office/officeart/2009/3/layout/HorizontalOrganizationChart"/>
    <dgm:cxn modelId="{5AFF627F-11A0-4040-85CB-9C84A70368A3}" type="presParOf" srcId="{8CABDC45-1E50-42E0-87CC-84E6ED69FC73}" destId="{2D3C651C-F398-44D7-A296-148E42CD7ADD}" srcOrd="0" destOrd="0" presId="urn:microsoft.com/office/officeart/2009/3/layout/HorizontalOrganizationChart"/>
    <dgm:cxn modelId="{3FB7F417-1E28-476E-8218-2523AAF76F72}" type="presParOf" srcId="{8CABDC45-1E50-42E0-87CC-84E6ED69FC73}" destId="{90666C25-4602-4EB8-83D7-BFB956C7E73F}" srcOrd="1" destOrd="0" presId="urn:microsoft.com/office/officeart/2009/3/layout/HorizontalOrganizationChart"/>
    <dgm:cxn modelId="{22BA152B-BFE7-480E-AF3E-FB8382FFBCF2}" type="presParOf" srcId="{3CB7D07B-3D0F-4F85-A02C-D1C7F05FF286}" destId="{A180B66C-405E-4C7F-A144-BF79B5E4EB38}" srcOrd="1" destOrd="0" presId="urn:microsoft.com/office/officeart/2009/3/layout/HorizontalOrganizationChart"/>
    <dgm:cxn modelId="{BDB73E63-046C-40B5-A8F2-B2B23662809F}" type="presParOf" srcId="{3CB7D07B-3D0F-4F85-A02C-D1C7F05FF286}" destId="{760A4A34-6184-46A8-A53C-CE1AE990D6DD}" srcOrd="2" destOrd="0" presId="urn:microsoft.com/office/officeart/2009/3/layout/HorizontalOrganizationChart"/>
    <dgm:cxn modelId="{7C0BF816-DAA3-46EC-925A-F76DDD9D362B}" type="presParOf" srcId="{315482B9-8F9F-40E5-AE4F-F99B5C6C9513}" destId="{2D0E6590-1D57-40E8-9538-8DDB38FE9176}" srcOrd="2" destOrd="0" presId="urn:microsoft.com/office/officeart/2009/3/layout/HorizontalOrganizationChart"/>
    <dgm:cxn modelId="{2A534950-CF29-4AD1-82A3-7C069CD8F8CB}" type="presParOf" srcId="{315482B9-8F9F-40E5-AE4F-F99B5C6C9513}" destId="{D0463F1E-8FCD-410B-96F9-BA54E1721707}" srcOrd="3" destOrd="0" presId="urn:microsoft.com/office/officeart/2009/3/layout/HorizontalOrganizationChart"/>
    <dgm:cxn modelId="{B6184EE0-6B80-4918-A5ED-075E890A1A48}" type="presParOf" srcId="{D0463F1E-8FCD-410B-96F9-BA54E1721707}" destId="{B914839D-9316-4F9F-B60E-12BD4BE6142B}" srcOrd="0" destOrd="0" presId="urn:microsoft.com/office/officeart/2009/3/layout/HorizontalOrganizationChart"/>
    <dgm:cxn modelId="{18C97204-430E-4216-A9B9-FB10AF4A44FC}" type="presParOf" srcId="{B914839D-9316-4F9F-B60E-12BD4BE6142B}" destId="{34D14C8D-AF10-4441-B40F-0915428FC40D}" srcOrd="0" destOrd="0" presId="urn:microsoft.com/office/officeart/2009/3/layout/HorizontalOrganizationChart"/>
    <dgm:cxn modelId="{8D08E683-FEC8-434F-ACB2-4A61EF75C3D1}" type="presParOf" srcId="{B914839D-9316-4F9F-B60E-12BD4BE6142B}" destId="{1D67FB14-92F6-42AF-B767-2ECDF16E3CCC}" srcOrd="1" destOrd="0" presId="urn:microsoft.com/office/officeart/2009/3/layout/HorizontalOrganizationChart"/>
    <dgm:cxn modelId="{D16BFFEE-8FDE-40E4-A567-61FEC6D2D678}" type="presParOf" srcId="{D0463F1E-8FCD-410B-96F9-BA54E1721707}" destId="{A4516C14-3C66-45D9-9EC2-EC76CF4A3A9A}" srcOrd="1" destOrd="0" presId="urn:microsoft.com/office/officeart/2009/3/layout/HorizontalOrganizationChart"/>
    <dgm:cxn modelId="{D1C325B6-2506-4F69-9DDD-81160E85EAF8}" type="presParOf" srcId="{D0463F1E-8FCD-410B-96F9-BA54E1721707}" destId="{8F8EA5FD-881F-4FC0-B28D-A4D2528F23AC}" srcOrd="2" destOrd="0" presId="urn:microsoft.com/office/officeart/2009/3/layout/HorizontalOrganizationChart"/>
    <dgm:cxn modelId="{401BAC48-6010-4C07-A10F-E90434C1E6F9}" type="presParOf" srcId="{315482B9-8F9F-40E5-AE4F-F99B5C6C9513}" destId="{6FE86D6E-512E-4DC4-844E-A408457F42EE}" srcOrd="4" destOrd="0" presId="urn:microsoft.com/office/officeart/2009/3/layout/HorizontalOrganizationChart"/>
    <dgm:cxn modelId="{E5D88CA6-1F04-4510-825C-74145572AC45}" type="presParOf" srcId="{315482B9-8F9F-40E5-AE4F-F99B5C6C9513}" destId="{E95A11CA-EBF0-47DB-9117-150D87A3E898}" srcOrd="5" destOrd="0" presId="urn:microsoft.com/office/officeart/2009/3/layout/HorizontalOrganizationChart"/>
    <dgm:cxn modelId="{9A109D5E-076B-4F64-B61C-EC565E767858}" type="presParOf" srcId="{E95A11CA-EBF0-47DB-9117-150D87A3E898}" destId="{E7D1270B-F73B-4E5F-97FB-531588513046}" srcOrd="0" destOrd="0" presId="urn:microsoft.com/office/officeart/2009/3/layout/HorizontalOrganizationChart"/>
    <dgm:cxn modelId="{50FAB9BB-3AF7-47D6-861D-01FC48DD0358}" type="presParOf" srcId="{E7D1270B-F73B-4E5F-97FB-531588513046}" destId="{98DF1B5D-6240-466D-B820-31C4255BCCE8}" srcOrd="0" destOrd="0" presId="urn:microsoft.com/office/officeart/2009/3/layout/HorizontalOrganizationChart"/>
    <dgm:cxn modelId="{F6C0BA5A-B724-4089-A81D-4DCAEEDD57CC}" type="presParOf" srcId="{E7D1270B-F73B-4E5F-97FB-531588513046}" destId="{BE29DD89-DB97-499A-BD13-DD943F1CC330}" srcOrd="1" destOrd="0" presId="urn:microsoft.com/office/officeart/2009/3/layout/HorizontalOrganizationChart"/>
    <dgm:cxn modelId="{88DBF6C0-9477-44E6-A122-9E411E9FEFEF}" type="presParOf" srcId="{E95A11CA-EBF0-47DB-9117-150D87A3E898}" destId="{FD72BAB7-CF7D-4517-A7AB-09E07436D354}" srcOrd="1" destOrd="0" presId="urn:microsoft.com/office/officeart/2009/3/layout/HorizontalOrganizationChart"/>
    <dgm:cxn modelId="{B8149F91-DEA4-455B-ADA6-FED482A4244C}" type="presParOf" srcId="{E95A11CA-EBF0-47DB-9117-150D87A3E898}" destId="{576F71EE-0D04-4C8A-B373-D8715E574239}" srcOrd="2" destOrd="0" presId="urn:microsoft.com/office/officeart/2009/3/layout/HorizontalOrganizationChart"/>
    <dgm:cxn modelId="{FBC65183-F019-4102-9B40-AAA0C3A56F41}" type="presParOf" srcId="{DD10B063-60C0-47C3-8640-668C0332360F}" destId="{D10A06DC-0C47-4B41-B3B2-4113D2449B5B}" srcOrd="2" destOrd="0" presId="urn:microsoft.com/office/officeart/2009/3/layout/HorizontalOrganizationChart"/>
    <dgm:cxn modelId="{A5218369-0E5A-40BD-B5AF-987469D9F178}" type="presParOf" srcId="{8D4E1D1F-9ABA-4A81-A093-65E52B5F6D51}" destId="{A6A1A751-F92B-47D9-A9D4-CD57EF6AC969}"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74EF6B-52CF-43A0-BF1F-F1D36729B41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3982C2B-0AA5-4EC4-811A-7A7D00DE8E21}">
      <dgm:prSet/>
      <dgm:spPr/>
      <dgm:t>
        <a:bodyPr/>
        <a:lstStyle/>
        <a:p>
          <a:pPr>
            <a:lnSpc>
              <a:spcPct val="100000"/>
            </a:lnSpc>
          </a:pPr>
          <a:r>
            <a:rPr lang="en-US" b="0" i="0"/>
            <a:t>Machine learning methods provide a way of building models of processes from data sets</a:t>
          </a:r>
          <a:endParaRPr lang="en-US"/>
        </a:p>
      </dgm:t>
    </dgm:pt>
    <dgm:pt modelId="{F0358034-AD42-422E-A6C9-711BF47227A4}" type="parTrans" cxnId="{337C5B7E-5E2B-44FC-9163-14D913545ECF}">
      <dgm:prSet/>
      <dgm:spPr/>
      <dgm:t>
        <a:bodyPr/>
        <a:lstStyle/>
        <a:p>
          <a:endParaRPr lang="en-US"/>
        </a:p>
      </dgm:t>
    </dgm:pt>
    <dgm:pt modelId="{D5721220-623E-4F80-BB46-D0899C23CAB8}" type="sibTrans" cxnId="{337C5B7E-5E2B-44FC-9163-14D913545ECF}">
      <dgm:prSet/>
      <dgm:spPr/>
      <dgm:t>
        <a:bodyPr/>
        <a:lstStyle/>
        <a:p>
          <a:endParaRPr lang="en-US"/>
        </a:p>
      </dgm:t>
    </dgm:pt>
    <dgm:pt modelId="{E4DBA999-13EE-42D7-88D0-26953A0F5047}">
      <dgm:prSet/>
      <dgm:spPr/>
      <dgm:t>
        <a:bodyPr/>
        <a:lstStyle/>
        <a:p>
          <a:pPr>
            <a:lnSpc>
              <a:spcPct val="100000"/>
            </a:lnSpc>
          </a:pPr>
          <a:r>
            <a:rPr lang="en-US" b="0" i="0"/>
            <a:t>Choice of features influences results</a:t>
          </a:r>
          <a:endParaRPr lang="en-US"/>
        </a:p>
      </dgm:t>
    </dgm:pt>
    <dgm:pt modelId="{181EC082-670E-4B67-A66F-E6B33535ACE1}" type="parTrans" cxnId="{2CE59338-8611-41A6-92DE-361CD85F9931}">
      <dgm:prSet/>
      <dgm:spPr/>
      <dgm:t>
        <a:bodyPr/>
        <a:lstStyle/>
        <a:p>
          <a:endParaRPr lang="en-US"/>
        </a:p>
      </dgm:t>
    </dgm:pt>
    <dgm:pt modelId="{6A5291F8-96B7-4E2C-B30A-F98507D6461C}" type="sibTrans" cxnId="{2CE59338-8611-41A6-92DE-361CD85F9931}">
      <dgm:prSet/>
      <dgm:spPr/>
      <dgm:t>
        <a:bodyPr/>
        <a:lstStyle/>
        <a:p>
          <a:endParaRPr lang="en-US"/>
        </a:p>
      </dgm:t>
    </dgm:pt>
    <dgm:pt modelId="{BF9A7A34-91CB-4AB1-95CE-E9DE71FC1146}">
      <dgm:prSet/>
      <dgm:spPr/>
      <dgm:t>
        <a:bodyPr/>
        <a:lstStyle/>
        <a:p>
          <a:pPr>
            <a:lnSpc>
              <a:spcPct val="100000"/>
            </a:lnSpc>
          </a:pPr>
          <a:r>
            <a:rPr lang="en-US" b="0" i="0"/>
            <a:t>Choice of distance measurement between examples influences results</a:t>
          </a:r>
          <a:endParaRPr lang="en-US"/>
        </a:p>
      </dgm:t>
    </dgm:pt>
    <dgm:pt modelId="{A792D61A-A78C-4B53-9AC2-15550661093D}" type="parTrans" cxnId="{64860BCD-F621-4B91-97DD-7CD069A0924F}">
      <dgm:prSet/>
      <dgm:spPr/>
      <dgm:t>
        <a:bodyPr/>
        <a:lstStyle/>
        <a:p>
          <a:endParaRPr lang="en-US"/>
        </a:p>
      </dgm:t>
    </dgm:pt>
    <dgm:pt modelId="{6D92119B-42D5-4155-A6DF-CBCEB9D493D3}" type="sibTrans" cxnId="{64860BCD-F621-4B91-97DD-7CD069A0924F}">
      <dgm:prSet/>
      <dgm:spPr/>
      <dgm:t>
        <a:bodyPr/>
        <a:lstStyle/>
        <a:p>
          <a:endParaRPr lang="en-US"/>
        </a:p>
      </dgm:t>
    </dgm:pt>
    <dgm:pt modelId="{B77D781E-33D5-4663-80F1-963DF7B8F6BE}">
      <dgm:prSet/>
      <dgm:spPr/>
      <dgm:t>
        <a:bodyPr/>
        <a:lstStyle/>
        <a:p>
          <a:pPr>
            <a:lnSpc>
              <a:spcPct val="100000"/>
            </a:lnSpc>
          </a:pPr>
          <a:r>
            <a:rPr lang="en-US" b="0" i="0"/>
            <a:t>We will see some examples of clustering methods, such as k−means</a:t>
          </a:r>
          <a:endParaRPr lang="en-US"/>
        </a:p>
      </dgm:t>
    </dgm:pt>
    <dgm:pt modelId="{6281B507-66FD-4037-987E-6DD4351CA847}" type="parTrans" cxnId="{36D2AFA4-69BA-4B3D-B577-EBBBA5AA9E42}">
      <dgm:prSet/>
      <dgm:spPr/>
      <dgm:t>
        <a:bodyPr/>
        <a:lstStyle/>
        <a:p>
          <a:endParaRPr lang="en-US"/>
        </a:p>
      </dgm:t>
    </dgm:pt>
    <dgm:pt modelId="{2281B5B7-1EFE-4D2B-8569-A71576EBFAA8}" type="sibTrans" cxnId="{36D2AFA4-69BA-4B3D-B577-EBBBA5AA9E42}">
      <dgm:prSet/>
      <dgm:spPr/>
      <dgm:t>
        <a:bodyPr/>
        <a:lstStyle/>
        <a:p>
          <a:endParaRPr lang="en-US"/>
        </a:p>
      </dgm:t>
    </dgm:pt>
    <dgm:pt modelId="{AB9F15ED-4262-4BC3-B9C9-485275E8D42C}">
      <dgm:prSet/>
      <dgm:spPr/>
      <dgm:t>
        <a:bodyPr/>
        <a:lstStyle/>
        <a:p>
          <a:pPr>
            <a:lnSpc>
              <a:spcPct val="100000"/>
            </a:lnSpc>
          </a:pPr>
          <a:r>
            <a:rPr lang="en-US" b="0" i="0"/>
            <a:t>We will see some examples of classifiers, such as k-nearest neighbor methods</a:t>
          </a:r>
          <a:endParaRPr lang="en-US"/>
        </a:p>
      </dgm:t>
    </dgm:pt>
    <dgm:pt modelId="{942FA72A-CFA0-445D-A3EF-C8F473A6392B}" type="parTrans" cxnId="{7B649DE0-F50C-4FD3-BA92-9126F553CB2D}">
      <dgm:prSet/>
      <dgm:spPr/>
      <dgm:t>
        <a:bodyPr/>
        <a:lstStyle/>
        <a:p>
          <a:endParaRPr lang="en-US"/>
        </a:p>
      </dgm:t>
    </dgm:pt>
    <dgm:pt modelId="{263306D9-8269-4EBD-AA6E-7AF2766E085D}" type="sibTrans" cxnId="{7B649DE0-F50C-4FD3-BA92-9126F553CB2D}">
      <dgm:prSet/>
      <dgm:spPr/>
      <dgm:t>
        <a:bodyPr/>
        <a:lstStyle/>
        <a:p>
          <a:endParaRPr lang="en-US"/>
        </a:p>
      </dgm:t>
    </dgm:pt>
    <dgm:pt modelId="{53B9995C-FC8F-41E6-8F2B-D01B21987915}" type="pres">
      <dgm:prSet presAssocID="{8574EF6B-52CF-43A0-BF1F-F1D36729B410}" presName="root" presStyleCnt="0">
        <dgm:presLayoutVars>
          <dgm:dir/>
          <dgm:resizeHandles val="exact"/>
        </dgm:presLayoutVars>
      </dgm:prSet>
      <dgm:spPr/>
    </dgm:pt>
    <dgm:pt modelId="{D953E9E2-0534-4311-8B11-48573514EBD8}" type="pres">
      <dgm:prSet presAssocID="{B3982C2B-0AA5-4EC4-811A-7A7D00DE8E21}" presName="compNode" presStyleCnt="0"/>
      <dgm:spPr/>
    </dgm:pt>
    <dgm:pt modelId="{7C3FA6ED-3F6C-4C7A-94F0-87D9B44D711D}" type="pres">
      <dgm:prSet presAssocID="{B3982C2B-0AA5-4EC4-811A-7A7D00DE8E21}" presName="bgRect" presStyleLbl="bgShp" presStyleIdx="0" presStyleCnt="5"/>
      <dgm:spPr/>
    </dgm:pt>
    <dgm:pt modelId="{5D37AEC0-661A-4C6C-8BC3-B8EDD5623697}" type="pres">
      <dgm:prSet presAssocID="{B3982C2B-0AA5-4EC4-811A-7A7D00DE8E2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E1A49DA7-274C-4E60-95A4-907C32820F7C}" type="pres">
      <dgm:prSet presAssocID="{B3982C2B-0AA5-4EC4-811A-7A7D00DE8E21}" presName="spaceRect" presStyleCnt="0"/>
      <dgm:spPr/>
    </dgm:pt>
    <dgm:pt modelId="{F2213A22-C22B-4C44-957F-9419F7C98BAE}" type="pres">
      <dgm:prSet presAssocID="{B3982C2B-0AA5-4EC4-811A-7A7D00DE8E21}" presName="parTx" presStyleLbl="revTx" presStyleIdx="0" presStyleCnt="5">
        <dgm:presLayoutVars>
          <dgm:chMax val="0"/>
          <dgm:chPref val="0"/>
        </dgm:presLayoutVars>
      </dgm:prSet>
      <dgm:spPr/>
    </dgm:pt>
    <dgm:pt modelId="{88D5CDA0-FD60-48B7-9111-3B9F101F49CE}" type="pres">
      <dgm:prSet presAssocID="{D5721220-623E-4F80-BB46-D0899C23CAB8}" presName="sibTrans" presStyleCnt="0"/>
      <dgm:spPr/>
    </dgm:pt>
    <dgm:pt modelId="{83509B76-E769-421F-AE06-0621F005CFD0}" type="pres">
      <dgm:prSet presAssocID="{E4DBA999-13EE-42D7-88D0-26953A0F5047}" presName="compNode" presStyleCnt="0"/>
      <dgm:spPr/>
    </dgm:pt>
    <dgm:pt modelId="{5469DFEB-485F-43A3-96AA-23EDAFBCCEBC}" type="pres">
      <dgm:prSet presAssocID="{E4DBA999-13EE-42D7-88D0-26953A0F5047}" presName="bgRect" presStyleLbl="bgShp" presStyleIdx="1" presStyleCnt="5"/>
      <dgm:spPr/>
    </dgm:pt>
    <dgm:pt modelId="{AF5AFD55-C26D-4E8F-BA1D-72DE3A1D9F5F}" type="pres">
      <dgm:prSet presAssocID="{E4DBA999-13EE-42D7-88D0-26953A0F504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DA44F5B4-323E-44B5-9E05-FF4D4BA31B36}" type="pres">
      <dgm:prSet presAssocID="{E4DBA999-13EE-42D7-88D0-26953A0F5047}" presName="spaceRect" presStyleCnt="0"/>
      <dgm:spPr/>
    </dgm:pt>
    <dgm:pt modelId="{007A898B-5270-4EDF-A4C8-BCA24BA86BAC}" type="pres">
      <dgm:prSet presAssocID="{E4DBA999-13EE-42D7-88D0-26953A0F5047}" presName="parTx" presStyleLbl="revTx" presStyleIdx="1" presStyleCnt="5">
        <dgm:presLayoutVars>
          <dgm:chMax val="0"/>
          <dgm:chPref val="0"/>
        </dgm:presLayoutVars>
      </dgm:prSet>
      <dgm:spPr/>
    </dgm:pt>
    <dgm:pt modelId="{B840C5E4-3AEF-416D-B0E5-E159876D653A}" type="pres">
      <dgm:prSet presAssocID="{6A5291F8-96B7-4E2C-B30A-F98507D6461C}" presName="sibTrans" presStyleCnt="0"/>
      <dgm:spPr/>
    </dgm:pt>
    <dgm:pt modelId="{53BA6B7C-D2EB-4B1A-AF5A-AC0392EFF58A}" type="pres">
      <dgm:prSet presAssocID="{BF9A7A34-91CB-4AB1-95CE-E9DE71FC1146}" presName="compNode" presStyleCnt="0"/>
      <dgm:spPr/>
    </dgm:pt>
    <dgm:pt modelId="{0FF52FCB-A578-4348-B6C0-FBBE233E9549}" type="pres">
      <dgm:prSet presAssocID="{BF9A7A34-91CB-4AB1-95CE-E9DE71FC1146}" presName="bgRect" presStyleLbl="bgShp" presStyleIdx="2" presStyleCnt="5"/>
      <dgm:spPr/>
    </dgm:pt>
    <dgm:pt modelId="{F30D558B-4A4E-480D-B3F5-C89B7EF8ED6D}" type="pres">
      <dgm:prSet presAssocID="{BF9A7A34-91CB-4AB1-95CE-E9DE71FC114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uler"/>
        </a:ext>
      </dgm:extLst>
    </dgm:pt>
    <dgm:pt modelId="{264EE5D1-B358-4B9C-9AC4-1B5C9466B312}" type="pres">
      <dgm:prSet presAssocID="{BF9A7A34-91CB-4AB1-95CE-E9DE71FC1146}" presName="spaceRect" presStyleCnt="0"/>
      <dgm:spPr/>
    </dgm:pt>
    <dgm:pt modelId="{D34B17DF-3D44-4F0A-882E-65B3A82489F7}" type="pres">
      <dgm:prSet presAssocID="{BF9A7A34-91CB-4AB1-95CE-E9DE71FC1146}" presName="parTx" presStyleLbl="revTx" presStyleIdx="2" presStyleCnt="5">
        <dgm:presLayoutVars>
          <dgm:chMax val="0"/>
          <dgm:chPref val="0"/>
        </dgm:presLayoutVars>
      </dgm:prSet>
      <dgm:spPr/>
    </dgm:pt>
    <dgm:pt modelId="{7CCB38BA-00E9-4C44-915C-C1E1F4730641}" type="pres">
      <dgm:prSet presAssocID="{6D92119B-42D5-4155-A6DF-CBCEB9D493D3}" presName="sibTrans" presStyleCnt="0"/>
      <dgm:spPr/>
    </dgm:pt>
    <dgm:pt modelId="{90697662-0AF3-43AE-A0B0-BC1CA7A9EFEB}" type="pres">
      <dgm:prSet presAssocID="{B77D781E-33D5-4663-80F1-963DF7B8F6BE}" presName="compNode" presStyleCnt="0"/>
      <dgm:spPr/>
    </dgm:pt>
    <dgm:pt modelId="{B6C4DABF-ADF3-46AE-8C34-DAB3BE50B7E3}" type="pres">
      <dgm:prSet presAssocID="{B77D781E-33D5-4663-80F1-963DF7B8F6BE}" presName="bgRect" presStyleLbl="bgShp" presStyleIdx="3" presStyleCnt="5"/>
      <dgm:spPr/>
    </dgm:pt>
    <dgm:pt modelId="{1A2408C5-D808-476C-B4A6-D267833FFC5C}" type="pres">
      <dgm:prSet presAssocID="{B77D781E-33D5-4663-80F1-963DF7B8F6B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5C37CC14-533B-4CD8-802F-4272A046220F}" type="pres">
      <dgm:prSet presAssocID="{B77D781E-33D5-4663-80F1-963DF7B8F6BE}" presName="spaceRect" presStyleCnt="0"/>
      <dgm:spPr/>
    </dgm:pt>
    <dgm:pt modelId="{47EFFC3C-1E66-4778-9DED-336A545A4B0C}" type="pres">
      <dgm:prSet presAssocID="{B77D781E-33D5-4663-80F1-963DF7B8F6BE}" presName="parTx" presStyleLbl="revTx" presStyleIdx="3" presStyleCnt="5">
        <dgm:presLayoutVars>
          <dgm:chMax val="0"/>
          <dgm:chPref val="0"/>
        </dgm:presLayoutVars>
      </dgm:prSet>
      <dgm:spPr/>
    </dgm:pt>
    <dgm:pt modelId="{608FF0FE-6C03-40E3-B926-DAD47EDD8C70}" type="pres">
      <dgm:prSet presAssocID="{2281B5B7-1EFE-4D2B-8569-A71576EBFAA8}" presName="sibTrans" presStyleCnt="0"/>
      <dgm:spPr/>
    </dgm:pt>
    <dgm:pt modelId="{2661EA1B-6DFB-42C2-8036-C284AC7A04DA}" type="pres">
      <dgm:prSet presAssocID="{AB9F15ED-4262-4BC3-B9C9-485275E8D42C}" presName="compNode" presStyleCnt="0"/>
      <dgm:spPr/>
    </dgm:pt>
    <dgm:pt modelId="{DE696944-DFE1-432D-9C77-E6A8413D0384}" type="pres">
      <dgm:prSet presAssocID="{AB9F15ED-4262-4BC3-B9C9-485275E8D42C}" presName="bgRect" presStyleLbl="bgShp" presStyleIdx="4" presStyleCnt="5"/>
      <dgm:spPr/>
    </dgm:pt>
    <dgm:pt modelId="{1428B9F3-A7F7-42D2-A39E-A3DB287C11C4}" type="pres">
      <dgm:prSet presAssocID="{AB9F15ED-4262-4BC3-B9C9-485275E8D4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esentation with Pie Chart"/>
        </a:ext>
      </dgm:extLst>
    </dgm:pt>
    <dgm:pt modelId="{50D67654-AB66-4813-96A9-25BC2CE63B47}" type="pres">
      <dgm:prSet presAssocID="{AB9F15ED-4262-4BC3-B9C9-485275E8D42C}" presName="spaceRect" presStyleCnt="0"/>
      <dgm:spPr/>
    </dgm:pt>
    <dgm:pt modelId="{3FE8759D-1B8A-4DC1-AC08-4E320DAC737C}" type="pres">
      <dgm:prSet presAssocID="{AB9F15ED-4262-4BC3-B9C9-485275E8D42C}" presName="parTx" presStyleLbl="revTx" presStyleIdx="4" presStyleCnt="5">
        <dgm:presLayoutVars>
          <dgm:chMax val="0"/>
          <dgm:chPref val="0"/>
        </dgm:presLayoutVars>
      </dgm:prSet>
      <dgm:spPr/>
    </dgm:pt>
  </dgm:ptLst>
  <dgm:cxnLst>
    <dgm:cxn modelId="{AFDFB20B-A9EB-41DD-869B-5131788D02B8}" type="presOf" srcId="{BF9A7A34-91CB-4AB1-95CE-E9DE71FC1146}" destId="{D34B17DF-3D44-4F0A-882E-65B3A82489F7}" srcOrd="0" destOrd="0" presId="urn:microsoft.com/office/officeart/2018/2/layout/IconVerticalSolidList"/>
    <dgm:cxn modelId="{2CE59338-8611-41A6-92DE-361CD85F9931}" srcId="{8574EF6B-52CF-43A0-BF1F-F1D36729B410}" destId="{E4DBA999-13EE-42D7-88D0-26953A0F5047}" srcOrd="1" destOrd="0" parTransId="{181EC082-670E-4B67-A66F-E6B33535ACE1}" sibTransId="{6A5291F8-96B7-4E2C-B30A-F98507D6461C}"/>
    <dgm:cxn modelId="{337C5B7E-5E2B-44FC-9163-14D913545ECF}" srcId="{8574EF6B-52CF-43A0-BF1F-F1D36729B410}" destId="{B3982C2B-0AA5-4EC4-811A-7A7D00DE8E21}" srcOrd="0" destOrd="0" parTransId="{F0358034-AD42-422E-A6C9-711BF47227A4}" sibTransId="{D5721220-623E-4F80-BB46-D0899C23CAB8}"/>
    <dgm:cxn modelId="{22C5A196-CC8C-4C3C-8B47-6ABCEE0432BD}" type="presOf" srcId="{E4DBA999-13EE-42D7-88D0-26953A0F5047}" destId="{007A898B-5270-4EDF-A4C8-BCA24BA86BAC}" srcOrd="0" destOrd="0" presId="urn:microsoft.com/office/officeart/2018/2/layout/IconVerticalSolidList"/>
    <dgm:cxn modelId="{36D2AFA4-69BA-4B3D-B577-EBBBA5AA9E42}" srcId="{8574EF6B-52CF-43A0-BF1F-F1D36729B410}" destId="{B77D781E-33D5-4663-80F1-963DF7B8F6BE}" srcOrd="3" destOrd="0" parTransId="{6281B507-66FD-4037-987E-6DD4351CA847}" sibTransId="{2281B5B7-1EFE-4D2B-8569-A71576EBFAA8}"/>
    <dgm:cxn modelId="{64860BCD-F621-4B91-97DD-7CD069A0924F}" srcId="{8574EF6B-52CF-43A0-BF1F-F1D36729B410}" destId="{BF9A7A34-91CB-4AB1-95CE-E9DE71FC1146}" srcOrd="2" destOrd="0" parTransId="{A792D61A-A78C-4B53-9AC2-15550661093D}" sibTransId="{6D92119B-42D5-4155-A6DF-CBCEB9D493D3}"/>
    <dgm:cxn modelId="{C1F240D0-963B-499F-97D9-8CCBD2B831C5}" type="presOf" srcId="{AB9F15ED-4262-4BC3-B9C9-485275E8D42C}" destId="{3FE8759D-1B8A-4DC1-AC08-4E320DAC737C}" srcOrd="0" destOrd="0" presId="urn:microsoft.com/office/officeart/2018/2/layout/IconVerticalSolidList"/>
    <dgm:cxn modelId="{96590ED4-CFE2-47E1-BFCC-7F3423AFEB77}" type="presOf" srcId="{B77D781E-33D5-4663-80F1-963DF7B8F6BE}" destId="{47EFFC3C-1E66-4778-9DED-336A545A4B0C}" srcOrd="0" destOrd="0" presId="urn:microsoft.com/office/officeart/2018/2/layout/IconVerticalSolidList"/>
    <dgm:cxn modelId="{7B649DE0-F50C-4FD3-BA92-9126F553CB2D}" srcId="{8574EF6B-52CF-43A0-BF1F-F1D36729B410}" destId="{AB9F15ED-4262-4BC3-B9C9-485275E8D42C}" srcOrd="4" destOrd="0" parTransId="{942FA72A-CFA0-445D-A3EF-C8F473A6392B}" sibTransId="{263306D9-8269-4EBD-AA6E-7AF2766E085D}"/>
    <dgm:cxn modelId="{0F2E2CE5-DCC2-44BC-B5C2-099595840CFC}" type="presOf" srcId="{8574EF6B-52CF-43A0-BF1F-F1D36729B410}" destId="{53B9995C-FC8F-41E6-8F2B-D01B21987915}" srcOrd="0" destOrd="0" presId="urn:microsoft.com/office/officeart/2018/2/layout/IconVerticalSolidList"/>
    <dgm:cxn modelId="{FB1C89EA-A051-4592-89C5-F38309AA80BA}" type="presOf" srcId="{B3982C2B-0AA5-4EC4-811A-7A7D00DE8E21}" destId="{F2213A22-C22B-4C44-957F-9419F7C98BAE}" srcOrd="0" destOrd="0" presId="urn:microsoft.com/office/officeart/2018/2/layout/IconVerticalSolidList"/>
    <dgm:cxn modelId="{5D3901F4-899A-4B99-B978-06CEA5C83DCB}" type="presParOf" srcId="{53B9995C-FC8F-41E6-8F2B-D01B21987915}" destId="{D953E9E2-0534-4311-8B11-48573514EBD8}" srcOrd="0" destOrd="0" presId="urn:microsoft.com/office/officeart/2018/2/layout/IconVerticalSolidList"/>
    <dgm:cxn modelId="{E22F4C7F-E0B0-4E8A-872F-7701A6A5D182}" type="presParOf" srcId="{D953E9E2-0534-4311-8B11-48573514EBD8}" destId="{7C3FA6ED-3F6C-4C7A-94F0-87D9B44D711D}" srcOrd="0" destOrd="0" presId="urn:microsoft.com/office/officeart/2018/2/layout/IconVerticalSolidList"/>
    <dgm:cxn modelId="{EB0803B2-B8C8-4ED4-A416-3854B072ED05}" type="presParOf" srcId="{D953E9E2-0534-4311-8B11-48573514EBD8}" destId="{5D37AEC0-661A-4C6C-8BC3-B8EDD5623697}" srcOrd="1" destOrd="0" presId="urn:microsoft.com/office/officeart/2018/2/layout/IconVerticalSolidList"/>
    <dgm:cxn modelId="{1C97E0D3-597B-4D3F-A62C-058BBA533D8B}" type="presParOf" srcId="{D953E9E2-0534-4311-8B11-48573514EBD8}" destId="{E1A49DA7-274C-4E60-95A4-907C32820F7C}" srcOrd="2" destOrd="0" presId="urn:microsoft.com/office/officeart/2018/2/layout/IconVerticalSolidList"/>
    <dgm:cxn modelId="{0411303A-5017-4B70-B7FC-046234A0031E}" type="presParOf" srcId="{D953E9E2-0534-4311-8B11-48573514EBD8}" destId="{F2213A22-C22B-4C44-957F-9419F7C98BAE}" srcOrd="3" destOrd="0" presId="urn:microsoft.com/office/officeart/2018/2/layout/IconVerticalSolidList"/>
    <dgm:cxn modelId="{1AD14087-3382-4988-A3CA-BAB27E884018}" type="presParOf" srcId="{53B9995C-FC8F-41E6-8F2B-D01B21987915}" destId="{88D5CDA0-FD60-48B7-9111-3B9F101F49CE}" srcOrd="1" destOrd="0" presId="urn:microsoft.com/office/officeart/2018/2/layout/IconVerticalSolidList"/>
    <dgm:cxn modelId="{C13F330E-E463-41BE-AECC-6D6FCD69AAB0}" type="presParOf" srcId="{53B9995C-FC8F-41E6-8F2B-D01B21987915}" destId="{83509B76-E769-421F-AE06-0621F005CFD0}" srcOrd="2" destOrd="0" presId="urn:microsoft.com/office/officeart/2018/2/layout/IconVerticalSolidList"/>
    <dgm:cxn modelId="{7D193107-7673-4B4D-A825-BCD54B1437DC}" type="presParOf" srcId="{83509B76-E769-421F-AE06-0621F005CFD0}" destId="{5469DFEB-485F-43A3-96AA-23EDAFBCCEBC}" srcOrd="0" destOrd="0" presId="urn:microsoft.com/office/officeart/2018/2/layout/IconVerticalSolidList"/>
    <dgm:cxn modelId="{6ABDC3EC-639B-45C0-BC14-3BC0BA2508B4}" type="presParOf" srcId="{83509B76-E769-421F-AE06-0621F005CFD0}" destId="{AF5AFD55-C26D-4E8F-BA1D-72DE3A1D9F5F}" srcOrd="1" destOrd="0" presId="urn:microsoft.com/office/officeart/2018/2/layout/IconVerticalSolidList"/>
    <dgm:cxn modelId="{A4A5D3E6-E63F-4ECC-9806-6A99217A739A}" type="presParOf" srcId="{83509B76-E769-421F-AE06-0621F005CFD0}" destId="{DA44F5B4-323E-44B5-9E05-FF4D4BA31B36}" srcOrd="2" destOrd="0" presId="urn:microsoft.com/office/officeart/2018/2/layout/IconVerticalSolidList"/>
    <dgm:cxn modelId="{E7752758-D6D0-452F-A35D-B7DC53CCCBB7}" type="presParOf" srcId="{83509B76-E769-421F-AE06-0621F005CFD0}" destId="{007A898B-5270-4EDF-A4C8-BCA24BA86BAC}" srcOrd="3" destOrd="0" presId="urn:microsoft.com/office/officeart/2018/2/layout/IconVerticalSolidList"/>
    <dgm:cxn modelId="{56D10DFA-42B5-41E6-86C3-AAB16D5E54F6}" type="presParOf" srcId="{53B9995C-FC8F-41E6-8F2B-D01B21987915}" destId="{B840C5E4-3AEF-416D-B0E5-E159876D653A}" srcOrd="3" destOrd="0" presId="urn:microsoft.com/office/officeart/2018/2/layout/IconVerticalSolidList"/>
    <dgm:cxn modelId="{0AC3B66D-E720-41B4-9149-5378AF39615A}" type="presParOf" srcId="{53B9995C-FC8F-41E6-8F2B-D01B21987915}" destId="{53BA6B7C-D2EB-4B1A-AF5A-AC0392EFF58A}" srcOrd="4" destOrd="0" presId="urn:microsoft.com/office/officeart/2018/2/layout/IconVerticalSolidList"/>
    <dgm:cxn modelId="{688B5E9A-7292-4742-A4DD-2570D15D9998}" type="presParOf" srcId="{53BA6B7C-D2EB-4B1A-AF5A-AC0392EFF58A}" destId="{0FF52FCB-A578-4348-B6C0-FBBE233E9549}" srcOrd="0" destOrd="0" presId="urn:microsoft.com/office/officeart/2018/2/layout/IconVerticalSolidList"/>
    <dgm:cxn modelId="{7683B1D0-D263-401F-8654-EFD8663C815D}" type="presParOf" srcId="{53BA6B7C-D2EB-4B1A-AF5A-AC0392EFF58A}" destId="{F30D558B-4A4E-480D-B3F5-C89B7EF8ED6D}" srcOrd="1" destOrd="0" presId="urn:microsoft.com/office/officeart/2018/2/layout/IconVerticalSolidList"/>
    <dgm:cxn modelId="{7074D7C5-07B9-42BB-95EC-EABE3565FCFF}" type="presParOf" srcId="{53BA6B7C-D2EB-4B1A-AF5A-AC0392EFF58A}" destId="{264EE5D1-B358-4B9C-9AC4-1B5C9466B312}" srcOrd="2" destOrd="0" presId="urn:microsoft.com/office/officeart/2018/2/layout/IconVerticalSolidList"/>
    <dgm:cxn modelId="{216C4659-7A00-4673-9101-135501F31865}" type="presParOf" srcId="{53BA6B7C-D2EB-4B1A-AF5A-AC0392EFF58A}" destId="{D34B17DF-3D44-4F0A-882E-65B3A82489F7}" srcOrd="3" destOrd="0" presId="urn:microsoft.com/office/officeart/2018/2/layout/IconVerticalSolidList"/>
    <dgm:cxn modelId="{A871E558-DD80-4AE1-B57E-DAA23B8D7A5D}" type="presParOf" srcId="{53B9995C-FC8F-41E6-8F2B-D01B21987915}" destId="{7CCB38BA-00E9-4C44-915C-C1E1F4730641}" srcOrd="5" destOrd="0" presId="urn:microsoft.com/office/officeart/2018/2/layout/IconVerticalSolidList"/>
    <dgm:cxn modelId="{F50F861C-97F1-4CD9-83D0-6895E475AF1D}" type="presParOf" srcId="{53B9995C-FC8F-41E6-8F2B-D01B21987915}" destId="{90697662-0AF3-43AE-A0B0-BC1CA7A9EFEB}" srcOrd="6" destOrd="0" presId="urn:microsoft.com/office/officeart/2018/2/layout/IconVerticalSolidList"/>
    <dgm:cxn modelId="{4C20AE5A-2E81-4341-A022-0FB99B9BFF4F}" type="presParOf" srcId="{90697662-0AF3-43AE-A0B0-BC1CA7A9EFEB}" destId="{B6C4DABF-ADF3-46AE-8C34-DAB3BE50B7E3}" srcOrd="0" destOrd="0" presId="urn:microsoft.com/office/officeart/2018/2/layout/IconVerticalSolidList"/>
    <dgm:cxn modelId="{86F70FAB-3E3E-4376-8D90-D15715241FB1}" type="presParOf" srcId="{90697662-0AF3-43AE-A0B0-BC1CA7A9EFEB}" destId="{1A2408C5-D808-476C-B4A6-D267833FFC5C}" srcOrd="1" destOrd="0" presId="urn:microsoft.com/office/officeart/2018/2/layout/IconVerticalSolidList"/>
    <dgm:cxn modelId="{B128C70A-2694-4D96-B2A9-E055B5C03D15}" type="presParOf" srcId="{90697662-0AF3-43AE-A0B0-BC1CA7A9EFEB}" destId="{5C37CC14-533B-4CD8-802F-4272A046220F}" srcOrd="2" destOrd="0" presId="urn:microsoft.com/office/officeart/2018/2/layout/IconVerticalSolidList"/>
    <dgm:cxn modelId="{A8B01B4A-3DE8-4E2F-A742-5826F620A595}" type="presParOf" srcId="{90697662-0AF3-43AE-A0B0-BC1CA7A9EFEB}" destId="{47EFFC3C-1E66-4778-9DED-336A545A4B0C}" srcOrd="3" destOrd="0" presId="urn:microsoft.com/office/officeart/2018/2/layout/IconVerticalSolidList"/>
    <dgm:cxn modelId="{F0200368-2BD0-403C-92A9-D49579136E87}" type="presParOf" srcId="{53B9995C-FC8F-41E6-8F2B-D01B21987915}" destId="{608FF0FE-6C03-40E3-B926-DAD47EDD8C70}" srcOrd="7" destOrd="0" presId="urn:microsoft.com/office/officeart/2018/2/layout/IconVerticalSolidList"/>
    <dgm:cxn modelId="{CC38B3CA-8EE8-48E0-BE2A-070B1241E059}" type="presParOf" srcId="{53B9995C-FC8F-41E6-8F2B-D01B21987915}" destId="{2661EA1B-6DFB-42C2-8036-C284AC7A04DA}" srcOrd="8" destOrd="0" presId="urn:microsoft.com/office/officeart/2018/2/layout/IconVerticalSolidList"/>
    <dgm:cxn modelId="{DFAC2011-E1FF-43F9-A353-C69E182E46A9}" type="presParOf" srcId="{2661EA1B-6DFB-42C2-8036-C284AC7A04DA}" destId="{DE696944-DFE1-432D-9C77-E6A8413D0384}" srcOrd="0" destOrd="0" presId="urn:microsoft.com/office/officeart/2018/2/layout/IconVerticalSolidList"/>
    <dgm:cxn modelId="{1FC8BC8B-F4AC-43AC-9DDD-70ED12945F11}" type="presParOf" srcId="{2661EA1B-6DFB-42C2-8036-C284AC7A04DA}" destId="{1428B9F3-A7F7-42D2-A39E-A3DB287C11C4}" srcOrd="1" destOrd="0" presId="urn:microsoft.com/office/officeart/2018/2/layout/IconVerticalSolidList"/>
    <dgm:cxn modelId="{3285C3F3-EA2E-4284-AD1A-A5F44D90D650}" type="presParOf" srcId="{2661EA1B-6DFB-42C2-8036-C284AC7A04DA}" destId="{50D67654-AB66-4813-96A9-25BC2CE63B47}" srcOrd="2" destOrd="0" presId="urn:microsoft.com/office/officeart/2018/2/layout/IconVerticalSolidList"/>
    <dgm:cxn modelId="{16783FEB-4FA0-4659-BC3C-2A2A1D939B2E}" type="presParOf" srcId="{2661EA1B-6DFB-42C2-8036-C284AC7A04DA}" destId="{3FE8759D-1B8A-4DC1-AC08-4E320DAC737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8320C-BD6F-475B-A1ED-2E19F62512BF}">
      <dsp:nvSpPr>
        <dsp:cNvPr id="0" name=""/>
        <dsp:cNvSpPr/>
      </dsp:nvSpPr>
      <dsp:spPr>
        <a:xfrm>
          <a:off x="0" y="107291"/>
          <a:ext cx="8520600" cy="6081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a:t>Training data:  Observe set of examples</a:t>
          </a:r>
        </a:p>
      </dsp:txBody>
      <dsp:txXfrm>
        <a:off x="29685" y="136976"/>
        <a:ext cx="8461230" cy="548737"/>
      </dsp:txXfrm>
    </dsp:sp>
    <dsp:sp modelId="{C90CEA9E-CEAC-4B6A-9383-795B194F8E2B}">
      <dsp:nvSpPr>
        <dsp:cNvPr id="0" name=""/>
        <dsp:cNvSpPr/>
      </dsp:nvSpPr>
      <dsp:spPr>
        <a:xfrm>
          <a:off x="0" y="755718"/>
          <a:ext cx="8520600" cy="6081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a:t>Train a model: Infer something about process that generated that training data</a:t>
          </a:r>
        </a:p>
      </dsp:txBody>
      <dsp:txXfrm>
        <a:off x="29685" y="785403"/>
        <a:ext cx="8461230" cy="548737"/>
      </dsp:txXfrm>
    </dsp:sp>
    <dsp:sp modelId="{037F00C3-F438-42CF-B961-70FD433FE9FB}">
      <dsp:nvSpPr>
        <dsp:cNvPr id="0" name=""/>
        <dsp:cNvSpPr/>
      </dsp:nvSpPr>
      <dsp:spPr>
        <a:xfrm>
          <a:off x="0" y="1404146"/>
          <a:ext cx="8520600" cy="6081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a:t>Test data: Use inference to make predictions about previously unseen data</a:t>
          </a:r>
          <a:endParaRPr lang="en-US" sz="1400" kern="1200" dirty="0"/>
        </a:p>
      </dsp:txBody>
      <dsp:txXfrm>
        <a:off x="29685" y="1433831"/>
        <a:ext cx="8461230" cy="548737"/>
      </dsp:txXfrm>
    </dsp:sp>
    <dsp:sp modelId="{EDD23AE9-88F9-4A12-A7B7-4DB2A27DF15A}">
      <dsp:nvSpPr>
        <dsp:cNvPr id="0" name=""/>
        <dsp:cNvSpPr/>
      </dsp:nvSpPr>
      <dsp:spPr>
        <a:xfrm>
          <a:off x="0" y="2052573"/>
          <a:ext cx="8520600" cy="6081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a:t>Supervised learning: given a set of feature/label pairs, find a rule that predicts the label associated with a previously unseen input</a:t>
          </a:r>
        </a:p>
      </dsp:txBody>
      <dsp:txXfrm>
        <a:off x="29685" y="2082258"/>
        <a:ext cx="8461230" cy="548737"/>
      </dsp:txXfrm>
    </dsp:sp>
    <dsp:sp modelId="{1E359398-F549-48BF-8CBC-49EE1C0778DF}">
      <dsp:nvSpPr>
        <dsp:cNvPr id="0" name=""/>
        <dsp:cNvSpPr/>
      </dsp:nvSpPr>
      <dsp:spPr>
        <a:xfrm>
          <a:off x="0" y="2701001"/>
          <a:ext cx="8520600" cy="6081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a:t>Unsupervised learning: given a set of feature vectors (without labels) group them into “natural clusters” (or create labels for groups)</a:t>
          </a:r>
        </a:p>
      </dsp:txBody>
      <dsp:txXfrm>
        <a:off x="29685" y="2730686"/>
        <a:ext cx="8461230" cy="548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86D6E-512E-4DC4-844E-A408457F42EE}">
      <dsp:nvSpPr>
        <dsp:cNvPr id="0" name=""/>
        <dsp:cNvSpPr/>
      </dsp:nvSpPr>
      <dsp:spPr>
        <a:xfrm>
          <a:off x="5354699" y="2314863"/>
          <a:ext cx="457086" cy="982736"/>
        </a:xfrm>
        <a:custGeom>
          <a:avLst/>
          <a:gdLst/>
          <a:ahLst/>
          <a:cxnLst/>
          <a:rect l="0" t="0" r="0" b="0"/>
          <a:pathLst>
            <a:path>
              <a:moveTo>
                <a:pt x="0" y="0"/>
              </a:moveTo>
              <a:lnTo>
                <a:pt x="228543" y="0"/>
              </a:lnTo>
              <a:lnTo>
                <a:pt x="228543" y="982736"/>
              </a:lnTo>
              <a:lnTo>
                <a:pt x="457086" y="9827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E6590-1D57-40E8-9538-8DDB38FE9176}">
      <dsp:nvSpPr>
        <dsp:cNvPr id="0" name=""/>
        <dsp:cNvSpPr/>
      </dsp:nvSpPr>
      <dsp:spPr>
        <a:xfrm>
          <a:off x="5354699" y="2269143"/>
          <a:ext cx="457086" cy="91440"/>
        </a:xfrm>
        <a:custGeom>
          <a:avLst/>
          <a:gdLst/>
          <a:ahLst/>
          <a:cxnLst/>
          <a:rect l="0" t="0" r="0" b="0"/>
          <a:pathLst>
            <a:path>
              <a:moveTo>
                <a:pt x="0" y="45720"/>
              </a:moveTo>
              <a:lnTo>
                <a:pt x="45708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48EEC-7BB3-4DF4-A9A4-9E8BA2FD2FC3}">
      <dsp:nvSpPr>
        <dsp:cNvPr id="0" name=""/>
        <dsp:cNvSpPr/>
      </dsp:nvSpPr>
      <dsp:spPr>
        <a:xfrm>
          <a:off x="5354699" y="1332126"/>
          <a:ext cx="457086" cy="982736"/>
        </a:xfrm>
        <a:custGeom>
          <a:avLst/>
          <a:gdLst/>
          <a:ahLst/>
          <a:cxnLst/>
          <a:rect l="0" t="0" r="0" b="0"/>
          <a:pathLst>
            <a:path>
              <a:moveTo>
                <a:pt x="0" y="982736"/>
              </a:moveTo>
              <a:lnTo>
                <a:pt x="228543" y="982736"/>
              </a:lnTo>
              <a:lnTo>
                <a:pt x="228543" y="0"/>
              </a:lnTo>
              <a:lnTo>
                <a:pt x="45708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67E902-E4E7-416A-A7AD-9CD329C492C8}">
      <dsp:nvSpPr>
        <dsp:cNvPr id="0" name=""/>
        <dsp:cNvSpPr/>
      </dsp:nvSpPr>
      <dsp:spPr>
        <a:xfrm>
          <a:off x="2612180" y="1332126"/>
          <a:ext cx="457086" cy="982736"/>
        </a:xfrm>
        <a:custGeom>
          <a:avLst/>
          <a:gdLst/>
          <a:ahLst/>
          <a:cxnLst/>
          <a:rect l="0" t="0" r="0" b="0"/>
          <a:pathLst>
            <a:path>
              <a:moveTo>
                <a:pt x="0" y="0"/>
              </a:moveTo>
              <a:lnTo>
                <a:pt x="228543" y="0"/>
              </a:lnTo>
              <a:lnTo>
                <a:pt x="228543" y="982736"/>
              </a:lnTo>
              <a:lnTo>
                <a:pt x="457086" y="9827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F2AD29-7F33-4BB8-87FF-60D07F86A8C4}">
      <dsp:nvSpPr>
        <dsp:cNvPr id="0" name=""/>
        <dsp:cNvSpPr/>
      </dsp:nvSpPr>
      <dsp:spPr>
        <a:xfrm>
          <a:off x="2612180" y="1286406"/>
          <a:ext cx="457086" cy="91440"/>
        </a:xfrm>
        <a:custGeom>
          <a:avLst/>
          <a:gdLst/>
          <a:ahLst/>
          <a:cxnLst/>
          <a:rect l="0" t="0" r="0" b="0"/>
          <a:pathLst>
            <a:path>
              <a:moveTo>
                <a:pt x="0" y="45720"/>
              </a:moveTo>
              <a:lnTo>
                <a:pt x="457086"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D91FB4-C5AF-4834-8A4A-F2B78C220A23}">
      <dsp:nvSpPr>
        <dsp:cNvPr id="0" name=""/>
        <dsp:cNvSpPr/>
      </dsp:nvSpPr>
      <dsp:spPr>
        <a:xfrm>
          <a:off x="2612180" y="349390"/>
          <a:ext cx="457086" cy="982736"/>
        </a:xfrm>
        <a:custGeom>
          <a:avLst/>
          <a:gdLst/>
          <a:ahLst/>
          <a:cxnLst/>
          <a:rect l="0" t="0" r="0" b="0"/>
          <a:pathLst>
            <a:path>
              <a:moveTo>
                <a:pt x="0" y="982736"/>
              </a:moveTo>
              <a:lnTo>
                <a:pt x="228543" y="982736"/>
              </a:lnTo>
              <a:lnTo>
                <a:pt x="228543" y="0"/>
              </a:lnTo>
              <a:lnTo>
                <a:pt x="45708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B8381-7A25-4ECA-A8E3-441963DFF0E6}">
      <dsp:nvSpPr>
        <dsp:cNvPr id="0" name=""/>
        <dsp:cNvSpPr/>
      </dsp:nvSpPr>
      <dsp:spPr>
        <a:xfrm>
          <a:off x="326747" y="983598"/>
          <a:ext cx="2285432" cy="697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a:t>Learned models will depend on:</a:t>
          </a:r>
          <a:endParaRPr lang="en-US" sz="1200" kern="1200"/>
        </a:p>
      </dsp:txBody>
      <dsp:txXfrm>
        <a:off x="326747" y="983598"/>
        <a:ext cx="2285432" cy="697056"/>
      </dsp:txXfrm>
    </dsp:sp>
    <dsp:sp modelId="{C5C1F22B-E9B2-4DB6-A119-373AFC47DD8D}">
      <dsp:nvSpPr>
        <dsp:cNvPr id="0" name=""/>
        <dsp:cNvSpPr/>
      </dsp:nvSpPr>
      <dsp:spPr>
        <a:xfrm>
          <a:off x="3069266" y="862"/>
          <a:ext cx="2285432" cy="697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a:t>Distance metric between examples</a:t>
          </a:r>
          <a:endParaRPr lang="en-US" sz="1200" kern="1200"/>
        </a:p>
      </dsp:txBody>
      <dsp:txXfrm>
        <a:off x="3069266" y="862"/>
        <a:ext cx="2285432" cy="697056"/>
      </dsp:txXfrm>
    </dsp:sp>
    <dsp:sp modelId="{385816F3-C0E3-484D-88AB-23908A3F68EC}">
      <dsp:nvSpPr>
        <dsp:cNvPr id="0" name=""/>
        <dsp:cNvSpPr/>
      </dsp:nvSpPr>
      <dsp:spPr>
        <a:xfrm>
          <a:off x="3069266" y="983598"/>
          <a:ext cx="2285432" cy="697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a:t>Choice of feature vectors</a:t>
          </a:r>
          <a:endParaRPr lang="en-US" sz="1200" kern="1200"/>
        </a:p>
      </dsp:txBody>
      <dsp:txXfrm>
        <a:off x="3069266" y="983598"/>
        <a:ext cx="2285432" cy="697056"/>
      </dsp:txXfrm>
    </dsp:sp>
    <dsp:sp modelId="{FB4800A8-1B3B-4092-BAB2-BE1BC5D8C780}">
      <dsp:nvSpPr>
        <dsp:cNvPr id="0" name=""/>
        <dsp:cNvSpPr/>
      </dsp:nvSpPr>
      <dsp:spPr>
        <a:xfrm>
          <a:off x="3069266" y="1966334"/>
          <a:ext cx="2285432" cy="697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a:t>Constraints on complexity of model</a:t>
          </a:r>
          <a:endParaRPr lang="en-US" sz="1200" kern="1200"/>
        </a:p>
      </dsp:txBody>
      <dsp:txXfrm>
        <a:off x="3069266" y="1966334"/>
        <a:ext cx="2285432" cy="697056"/>
      </dsp:txXfrm>
    </dsp:sp>
    <dsp:sp modelId="{2D3C651C-F398-44D7-A296-148E42CD7ADD}">
      <dsp:nvSpPr>
        <dsp:cNvPr id="0" name=""/>
        <dsp:cNvSpPr/>
      </dsp:nvSpPr>
      <dsp:spPr>
        <a:xfrm>
          <a:off x="5811785" y="983598"/>
          <a:ext cx="2285432" cy="697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a:t>Specified number of clusters</a:t>
          </a:r>
          <a:endParaRPr lang="en-US" sz="1200" kern="1200"/>
        </a:p>
      </dsp:txBody>
      <dsp:txXfrm>
        <a:off x="5811785" y="983598"/>
        <a:ext cx="2285432" cy="697056"/>
      </dsp:txXfrm>
    </dsp:sp>
    <dsp:sp modelId="{34D14C8D-AF10-4441-B40F-0915428FC40D}">
      <dsp:nvSpPr>
        <dsp:cNvPr id="0" name=""/>
        <dsp:cNvSpPr/>
      </dsp:nvSpPr>
      <dsp:spPr>
        <a:xfrm>
          <a:off x="5811785" y="1966334"/>
          <a:ext cx="2285432" cy="697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a:t>Complexity of separating surface</a:t>
          </a:r>
          <a:endParaRPr lang="en-US" sz="1200" kern="1200"/>
        </a:p>
      </dsp:txBody>
      <dsp:txXfrm>
        <a:off x="5811785" y="1966334"/>
        <a:ext cx="2285432" cy="697056"/>
      </dsp:txXfrm>
    </dsp:sp>
    <dsp:sp modelId="{98DF1B5D-6240-466D-B820-31C4255BCCE8}">
      <dsp:nvSpPr>
        <dsp:cNvPr id="0" name=""/>
        <dsp:cNvSpPr/>
      </dsp:nvSpPr>
      <dsp:spPr>
        <a:xfrm>
          <a:off x="5811785" y="2949070"/>
          <a:ext cx="2262715" cy="697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t>Want to avoid overfitting problem (each example is its own cluster, or a complex separating surface)</a:t>
          </a:r>
          <a:endParaRPr lang="en-US" sz="1200" kern="1200" dirty="0"/>
        </a:p>
      </dsp:txBody>
      <dsp:txXfrm>
        <a:off x="5811785" y="2949070"/>
        <a:ext cx="2262715" cy="6970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FA6ED-3F6C-4C7A-94F0-87D9B44D711D}">
      <dsp:nvSpPr>
        <dsp:cNvPr id="0" name=""/>
        <dsp:cNvSpPr/>
      </dsp:nvSpPr>
      <dsp:spPr>
        <a:xfrm>
          <a:off x="0" y="2575"/>
          <a:ext cx="8059800" cy="5485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7AEC0-661A-4C6C-8BC3-B8EDD5623697}">
      <dsp:nvSpPr>
        <dsp:cNvPr id="0" name=""/>
        <dsp:cNvSpPr/>
      </dsp:nvSpPr>
      <dsp:spPr>
        <a:xfrm>
          <a:off x="165948" y="126008"/>
          <a:ext cx="301725" cy="3017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213A22-C22B-4C44-957F-9419F7C98BAE}">
      <dsp:nvSpPr>
        <dsp:cNvPr id="0" name=""/>
        <dsp:cNvSpPr/>
      </dsp:nvSpPr>
      <dsp:spPr>
        <a:xfrm>
          <a:off x="633623" y="2575"/>
          <a:ext cx="7426176" cy="548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059" tIns="58059" rIns="58059" bIns="58059" numCol="1" spcCol="1270" anchor="ctr" anchorCtr="0">
          <a:noAutofit/>
        </a:bodyPr>
        <a:lstStyle/>
        <a:p>
          <a:pPr marL="0" lvl="0" indent="0" algn="l" defTabSz="622300">
            <a:lnSpc>
              <a:spcPct val="100000"/>
            </a:lnSpc>
            <a:spcBef>
              <a:spcPct val="0"/>
            </a:spcBef>
            <a:spcAft>
              <a:spcPct val="35000"/>
            </a:spcAft>
            <a:buNone/>
          </a:pPr>
          <a:r>
            <a:rPr lang="en-US" sz="1400" b="0" i="0" kern="1200"/>
            <a:t>Machine learning methods provide a way of building models of processes from data sets</a:t>
          </a:r>
          <a:endParaRPr lang="en-US" sz="1400" kern="1200"/>
        </a:p>
      </dsp:txBody>
      <dsp:txXfrm>
        <a:off x="633623" y="2575"/>
        <a:ext cx="7426176" cy="548591"/>
      </dsp:txXfrm>
    </dsp:sp>
    <dsp:sp modelId="{5469DFEB-485F-43A3-96AA-23EDAFBCCEBC}">
      <dsp:nvSpPr>
        <dsp:cNvPr id="0" name=""/>
        <dsp:cNvSpPr/>
      </dsp:nvSpPr>
      <dsp:spPr>
        <a:xfrm>
          <a:off x="0" y="688314"/>
          <a:ext cx="8059800" cy="5485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5AFD55-C26D-4E8F-BA1D-72DE3A1D9F5F}">
      <dsp:nvSpPr>
        <dsp:cNvPr id="0" name=""/>
        <dsp:cNvSpPr/>
      </dsp:nvSpPr>
      <dsp:spPr>
        <a:xfrm>
          <a:off x="165948" y="811747"/>
          <a:ext cx="301725" cy="3017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7A898B-5270-4EDF-A4C8-BCA24BA86BAC}">
      <dsp:nvSpPr>
        <dsp:cNvPr id="0" name=""/>
        <dsp:cNvSpPr/>
      </dsp:nvSpPr>
      <dsp:spPr>
        <a:xfrm>
          <a:off x="633623" y="688314"/>
          <a:ext cx="7426176" cy="548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059" tIns="58059" rIns="58059" bIns="58059" numCol="1" spcCol="1270" anchor="ctr" anchorCtr="0">
          <a:noAutofit/>
        </a:bodyPr>
        <a:lstStyle/>
        <a:p>
          <a:pPr marL="0" lvl="0" indent="0" algn="l" defTabSz="622300">
            <a:lnSpc>
              <a:spcPct val="100000"/>
            </a:lnSpc>
            <a:spcBef>
              <a:spcPct val="0"/>
            </a:spcBef>
            <a:spcAft>
              <a:spcPct val="35000"/>
            </a:spcAft>
            <a:buNone/>
          </a:pPr>
          <a:r>
            <a:rPr lang="en-US" sz="1400" b="0" i="0" kern="1200"/>
            <a:t>Choice of features influences results</a:t>
          </a:r>
          <a:endParaRPr lang="en-US" sz="1400" kern="1200"/>
        </a:p>
      </dsp:txBody>
      <dsp:txXfrm>
        <a:off x="633623" y="688314"/>
        <a:ext cx="7426176" cy="548591"/>
      </dsp:txXfrm>
    </dsp:sp>
    <dsp:sp modelId="{0FF52FCB-A578-4348-B6C0-FBBE233E9549}">
      <dsp:nvSpPr>
        <dsp:cNvPr id="0" name=""/>
        <dsp:cNvSpPr/>
      </dsp:nvSpPr>
      <dsp:spPr>
        <a:xfrm>
          <a:off x="0" y="1374054"/>
          <a:ext cx="8059800" cy="5485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D558B-4A4E-480D-B3F5-C89B7EF8ED6D}">
      <dsp:nvSpPr>
        <dsp:cNvPr id="0" name=""/>
        <dsp:cNvSpPr/>
      </dsp:nvSpPr>
      <dsp:spPr>
        <a:xfrm>
          <a:off x="165948" y="1497487"/>
          <a:ext cx="301725" cy="3017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4B17DF-3D44-4F0A-882E-65B3A82489F7}">
      <dsp:nvSpPr>
        <dsp:cNvPr id="0" name=""/>
        <dsp:cNvSpPr/>
      </dsp:nvSpPr>
      <dsp:spPr>
        <a:xfrm>
          <a:off x="633623" y="1374054"/>
          <a:ext cx="7426176" cy="548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059" tIns="58059" rIns="58059" bIns="58059" numCol="1" spcCol="1270" anchor="ctr" anchorCtr="0">
          <a:noAutofit/>
        </a:bodyPr>
        <a:lstStyle/>
        <a:p>
          <a:pPr marL="0" lvl="0" indent="0" algn="l" defTabSz="622300">
            <a:lnSpc>
              <a:spcPct val="100000"/>
            </a:lnSpc>
            <a:spcBef>
              <a:spcPct val="0"/>
            </a:spcBef>
            <a:spcAft>
              <a:spcPct val="35000"/>
            </a:spcAft>
            <a:buNone/>
          </a:pPr>
          <a:r>
            <a:rPr lang="en-US" sz="1400" b="0" i="0" kern="1200"/>
            <a:t>Choice of distance measurement between examples influences results</a:t>
          </a:r>
          <a:endParaRPr lang="en-US" sz="1400" kern="1200"/>
        </a:p>
      </dsp:txBody>
      <dsp:txXfrm>
        <a:off x="633623" y="1374054"/>
        <a:ext cx="7426176" cy="548591"/>
      </dsp:txXfrm>
    </dsp:sp>
    <dsp:sp modelId="{B6C4DABF-ADF3-46AE-8C34-DAB3BE50B7E3}">
      <dsp:nvSpPr>
        <dsp:cNvPr id="0" name=""/>
        <dsp:cNvSpPr/>
      </dsp:nvSpPr>
      <dsp:spPr>
        <a:xfrm>
          <a:off x="0" y="2059793"/>
          <a:ext cx="8059800" cy="5485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408C5-D808-476C-B4A6-D267833FFC5C}">
      <dsp:nvSpPr>
        <dsp:cNvPr id="0" name=""/>
        <dsp:cNvSpPr/>
      </dsp:nvSpPr>
      <dsp:spPr>
        <a:xfrm>
          <a:off x="165948" y="2183226"/>
          <a:ext cx="301725" cy="3017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EFFC3C-1E66-4778-9DED-336A545A4B0C}">
      <dsp:nvSpPr>
        <dsp:cNvPr id="0" name=""/>
        <dsp:cNvSpPr/>
      </dsp:nvSpPr>
      <dsp:spPr>
        <a:xfrm>
          <a:off x="633623" y="2059793"/>
          <a:ext cx="7426176" cy="548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059" tIns="58059" rIns="58059" bIns="58059" numCol="1" spcCol="1270" anchor="ctr" anchorCtr="0">
          <a:noAutofit/>
        </a:bodyPr>
        <a:lstStyle/>
        <a:p>
          <a:pPr marL="0" lvl="0" indent="0" algn="l" defTabSz="622300">
            <a:lnSpc>
              <a:spcPct val="100000"/>
            </a:lnSpc>
            <a:spcBef>
              <a:spcPct val="0"/>
            </a:spcBef>
            <a:spcAft>
              <a:spcPct val="35000"/>
            </a:spcAft>
            <a:buNone/>
          </a:pPr>
          <a:r>
            <a:rPr lang="en-US" sz="1400" b="0" i="0" kern="1200"/>
            <a:t>We will see some examples of clustering methods, such as k−means</a:t>
          </a:r>
          <a:endParaRPr lang="en-US" sz="1400" kern="1200"/>
        </a:p>
      </dsp:txBody>
      <dsp:txXfrm>
        <a:off x="633623" y="2059793"/>
        <a:ext cx="7426176" cy="548591"/>
      </dsp:txXfrm>
    </dsp:sp>
    <dsp:sp modelId="{DE696944-DFE1-432D-9C77-E6A8413D0384}">
      <dsp:nvSpPr>
        <dsp:cNvPr id="0" name=""/>
        <dsp:cNvSpPr/>
      </dsp:nvSpPr>
      <dsp:spPr>
        <a:xfrm>
          <a:off x="0" y="2745532"/>
          <a:ext cx="8059800" cy="5485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8B9F3-A7F7-42D2-A39E-A3DB287C11C4}">
      <dsp:nvSpPr>
        <dsp:cNvPr id="0" name=""/>
        <dsp:cNvSpPr/>
      </dsp:nvSpPr>
      <dsp:spPr>
        <a:xfrm>
          <a:off x="165948" y="2868966"/>
          <a:ext cx="301725" cy="3017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E8759D-1B8A-4DC1-AC08-4E320DAC737C}">
      <dsp:nvSpPr>
        <dsp:cNvPr id="0" name=""/>
        <dsp:cNvSpPr/>
      </dsp:nvSpPr>
      <dsp:spPr>
        <a:xfrm>
          <a:off x="633623" y="2745532"/>
          <a:ext cx="7426176" cy="548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059" tIns="58059" rIns="58059" bIns="58059" numCol="1" spcCol="1270" anchor="ctr" anchorCtr="0">
          <a:noAutofit/>
        </a:bodyPr>
        <a:lstStyle/>
        <a:p>
          <a:pPr marL="0" lvl="0" indent="0" algn="l" defTabSz="622300">
            <a:lnSpc>
              <a:spcPct val="100000"/>
            </a:lnSpc>
            <a:spcBef>
              <a:spcPct val="0"/>
            </a:spcBef>
            <a:spcAft>
              <a:spcPct val="35000"/>
            </a:spcAft>
            <a:buNone/>
          </a:pPr>
          <a:r>
            <a:rPr lang="en-US" sz="1400" b="0" i="0" kern="1200"/>
            <a:t>We will see some examples of classifiers, such as k-nearest neighbor methods</a:t>
          </a:r>
          <a:endParaRPr lang="en-US" sz="1400" kern="1200"/>
        </a:p>
      </dsp:txBody>
      <dsp:txXfrm>
        <a:off x="633623" y="2745532"/>
        <a:ext cx="7426176" cy="5485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myself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8a933194_0_2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8a933194_0_2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38a933194_0_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38a933194_0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38a933194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38a933194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Artificial</a:t>
            </a:r>
            <a:r>
              <a:rPr lang="en-US" baseline="0" dirty="0"/>
              <a:t> Intelligence as a field has been around the longest. Refers to anything that allows a compute to mimic a human. This can be machine learning or logic, association rules, decision trees, etc.</a:t>
            </a:r>
          </a:p>
          <a:p>
            <a:r>
              <a:rPr lang="en-US" baseline="0" dirty="0"/>
              <a:t>Machine Learning using statistical techniques where computers can improve with experience / more data</a:t>
            </a:r>
          </a:p>
          <a:p>
            <a:r>
              <a:rPr lang="en-US" baseline="0" dirty="0"/>
              <a:t>Deep Learning allows for hierarchical representations of data where the algorithm learns both the output and the features themselves</a:t>
            </a:r>
            <a:endParaRPr lang="en-US" dirty="0"/>
          </a:p>
          <a:p>
            <a:endParaRPr lang="en-US" dirty="0"/>
          </a:p>
        </p:txBody>
      </p:sp>
      <p:sp>
        <p:nvSpPr>
          <p:cNvPr id="4" name="Slide Number Placeholder 3"/>
          <p:cNvSpPr>
            <a:spLocks noGrp="1"/>
          </p:cNvSpPr>
          <p:nvPr>
            <p:ph type="sldNum" sz="quarter" idx="10"/>
          </p:nvPr>
        </p:nvSpPr>
        <p:spPr/>
        <p:txBody>
          <a:bodyPr/>
          <a:lstStyle/>
          <a:p>
            <a:pPr defTabSz="465887">
              <a:defRPr/>
            </a:pPr>
            <a:fld id="{74F5324A-0D9B-9A43-AE72-6DBF24439625}" type="slidenum">
              <a:rPr lang="en-US">
                <a:solidFill>
                  <a:prstClr val="black"/>
                </a:solidFill>
                <a:latin typeface="Calibri"/>
              </a:rPr>
              <a:pPr defTabSz="465887">
                <a:defRPr/>
              </a:pPr>
              <a:t>16</a:t>
            </a:fld>
            <a:endParaRPr lang="en-US">
              <a:solidFill>
                <a:prstClr val="black"/>
              </a:solidFill>
              <a:latin typeface="Calibri"/>
            </a:endParaRPr>
          </a:p>
        </p:txBody>
      </p:sp>
    </p:spTree>
    <p:extLst>
      <p:ext uri="{BB962C8B-B14F-4D97-AF65-F5344CB8AC3E}">
        <p14:creationId xmlns:p14="http://schemas.microsoft.com/office/powerpoint/2010/main" val="3212810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1218683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1218683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1218683d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1218683d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1218683d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1218683d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question becomes why is machine learning so brittle?  If you think about the fundamentals of machine learning, one answer presents itself in an underlying assumption that the training and test samples are drawn from the same distribution. In the case of supervised ml, we usually gather a large amount of labeled training data.  This is of course some sample of the overall possible data.  The data contains features.     Through optimization over the loss function, the relevant features shape the decision boundary for the resulting model.  In this case, suppose the training has honed in on the type of ears and tail length of the animal.  But again, the assumption is that the test data will have similar distribution to the training.</a:t>
            </a:r>
          </a:p>
        </p:txBody>
      </p:sp>
      <p:sp>
        <p:nvSpPr>
          <p:cNvPr id="4" name="Slide Number Placeholder 3"/>
          <p:cNvSpPr>
            <a:spLocks noGrp="1"/>
          </p:cNvSpPr>
          <p:nvPr>
            <p:ph type="sldNum" sz="quarter" idx="5"/>
          </p:nvPr>
        </p:nvSpPr>
        <p:spPr/>
        <p:txBody>
          <a:bodyPr/>
          <a:lstStyle/>
          <a:p>
            <a:fld id="{56A380EF-4409-4C30-BE3B-4C565EAEF11A}" type="slidenum">
              <a:rPr lang="en-US" smtClean="0"/>
              <a:t>41</a:t>
            </a:fld>
            <a:endParaRPr lang="en-US"/>
          </a:p>
        </p:txBody>
      </p:sp>
    </p:spTree>
    <p:extLst>
      <p:ext uri="{BB962C8B-B14F-4D97-AF65-F5344CB8AC3E}">
        <p14:creationId xmlns:p14="http://schemas.microsoft.com/office/powerpoint/2010/main" val="202152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inference time, we supply a test sample and based on those features the model hopefully correctly predicts its class.  Of course as a user of ML model, we are free to throw things up against the model that could be very outside of the training data distribution.  Really, this is a fundamental problem with closed set models, they will always have an answer when maybe they should say I don’t know.</a:t>
            </a:r>
          </a:p>
        </p:txBody>
      </p:sp>
      <p:sp>
        <p:nvSpPr>
          <p:cNvPr id="4" name="Slide Number Placeholder 3"/>
          <p:cNvSpPr>
            <a:spLocks noGrp="1"/>
          </p:cNvSpPr>
          <p:nvPr>
            <p:ph type="sldNum" sz="quarter" idx="5"/>
          </p:nvPr>
        </p:nvSpPr>
        <p:spPr/>
        <p:txBody>
          <a:bodyPr/>
          <a:lstStyle/>
          <a:p>
            <a:fld id="{56A380EF-4409-4C30-BE3B-4C565EAEF11A}" type="slidenum">
              <a:rPr lang="en-US" smtClean="0"/>
              <a:t>42</a:t>
            </a:fld>
            <a:endParaRPr lang="en-US"/>
          </a:p>
        </p:txBody>
      </p:sp>
    </p:spTree>
    <p:extLst>
      <p:ext uri="{BB962C8B-B14F-4D97-AF65-F5344CB8AC3E}">
        <p14:creationId xmlns:p14="http://schemas.microsoft.com/office/powerpoint/2010/main" val="2595479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previous example, we supposed that the features of ears and tails were what the model was picking up on.  But again, we might find that perhaps it really was fur color.  And of course, there are dogs with pointy ears and cats with floppy ones so the model will not generalize well to types of animals outside the training set.  Often models are repeatedly tested and one it hits a certain threshold for performance it is released.  In other words, the metrics of success is how well it performs in these ideal settings.</a:t>
            </a:r>
          </a:p>
        </p:txBody>
      </p:sp>
      <p:sp>
        <p:nvSpPr>
          <p:cNvPr id="4" name="Slide Number Placeholder 3"/>
          <p:cNvSpPr>
            <a:spLocks noGrp="1"/>
          </p:cNvSpPr>
          <p:nvPr>
            <p:ph type="sldNum" sz="quarter" idx="5"/>
          </p:nvPr>
        </p:nvSpPr>
        <p:spPr/>
        <p:txBody>
          <a:bodyPr/>
          <a:lstStyle/>
          <a:p>
            <a:fld id="{56A380EF-4409-4C30-BE3B-4C565EAEF11A}" type="slidenum">
              <a:rPr lang="en-US" smtClean="0"/>
              <a:t>43</a:t>
            </a:fld>
            <a:endParaRPr lang="en-US"/>
          </a:p>
        </p:txBody>
      </p:sp>
    </p:spTree>
    <p:extLst>
      <p:ext uri="{BB962C8B-B14F-4D97-AF65-F5344CB8AC3E}">
        <p14:creationId xmlns:p14="http://schemas.microsoft.com/office/powerpoint/2010/main" val="424869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38a933194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38a933194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38a933194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8a933194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38a933194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38a933194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38a933194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38a933194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38a933194_0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38a933194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a933194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38a933194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38a933194_0_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38a933194_0_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38a933194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38a933194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1218683d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1218683d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1218683d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1218683d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1218683d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1218683d7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38a933194_0_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38a933194_0_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38a933194_0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38a933194_0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38a933194_0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38a933194_0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38a933194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38a933194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8a933194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38a933194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a933194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38a933194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8a933194_0_1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38a933194_0_1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38a933194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38a933194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38a933194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38a933194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38a933194_0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38a933194_0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38a933194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38a933194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38a933194_0_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38a933194_0_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630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38a933194_0_1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38a933194_0_1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38a933194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38a933194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38a933194_0_1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38a933194_0_1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38a933194_0_1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38a933194_0_1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38a933194_0_1400: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338a933194_0_1400: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38a933194_0_1413: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338a933194_0_1413: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38a933194_0_1494: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338a933194_0_1494: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38a933194_0_1503: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338a933194_0_1503: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38a933194_0_1514: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338a933194_0_1514: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38a933194_0_1530: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338a933194_0_1530: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8a93319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8a93319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the students introduce themselves, year, major, why machine learning</a:t>
            </a:r>
            <a:endParaRPr/>
          </a:p>
          <a:p>
            <a:pPr marL="0" lvl="0" indent="0" algn="l" rtl="0">
              <a:spcBef>
                <a:spcPts val="0"/>
              </a:spcBef>
              <a:spcAft>
                <a:spcPts val="0"/>
              </a:spcAft>
              <a:buNone/>
            </a:pPr>
            <a:r>
              <a:rPr lang="en"/>
              <a:t>What are you hoping to learn at the end of this class?</a:t>
            </a:r>
            <a:endParaRPr/>
          </a:p>
          <a:p>
            <a:pPr marL="0" lvl="0" indent="0" algn="l" rtl="0">
              <a:spcBef>
                <a:spcPts val="0"/>
              </a:spcBef>
              <a:spcAft>
                <a:spcPts val="0"/>
              </a:spcAft>
              <a:buNone/>
            </a:pPr>
            <a:r>
              <a:rPr lang="en"/>
              <a:t>What is machine learning?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38a933194_0_1543: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338a933194_0_1543: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38a933194_0_1554: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 name="Google Shape;505;g338a933194_0_1554: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38a933194_0_1567: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338a933194_0_1567: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38a933194_0_1583: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g338a933194_0_1583: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8a933194_0_1835: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338a933194_0_1835: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38a933194_0_1844: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338a933194_0_1844: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38a933194_0_2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338a933194_0_2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38a933194_0_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38a933194_0_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38a933194_0_1891: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g338a933194_0_1891: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38a933194_0_1900: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338a933194_0_1900: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38a933194_0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38a933194_0_2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38a933194_0_1911: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g338a933194_0_1911: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38a933194_0_2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38a933194_0_2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38a933194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38a933194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338a933194_0_2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38a933194_0_2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38a933194_0_1951: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3" name="Google Shape;663;g338a933194_0_1951: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38a933194_0_1961: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4" name="Google Shape;674;g338a933194_0_1961: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1218683d7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1218683d7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38a933194_0_1989: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g338a933194_0_1989: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38a933194_0_1989: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g338a933194_0_1989: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5044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094767946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09476794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Good Afternoon, I will be discussing Machine Learning Security and Exploitation. This is very broad field; so my goal here is to give a general overview of the topic without getting too focused on a specific area.</a:t>
            </a:r>
          </a:p>
          <a:p>
            <a:endParaRPr lang="en-US" dirty="0"/>
          </a:p>
          <a:p>
            <a:r>
              <a:rPr lang="en-US" dirty="0"/>
              <a:t>If you have followed the news over the past few years, you probably have noticed an explosion in the number of sensational stories talking about the super human like capabilities of machine learning. This includes applications in areas from scientific fields like astronomy and medicine, to more creative and artistic endeavors like music generation and painting.  It is very clear that machine learning has the potential to profoundly impact how society performs various tasks in future.  </a:t>
            </a:r>
          </a:p>
        </p:txBody>
      </p:sp>
      <p:sp>
        <p:nvSpPr>
          <p:cNvPr id="4" name="Slide Number Placeholder 3"/>
          <p:cNvSpPr>
            <a:spLocks noGrp="1"/>
          </p:cNvSpPr>
          <p:nvPr>
            <p:ph type="sldNum" sz="quarter" idx="5"/>
          </p:nvPr>
        </p:nvSpPr>
        <p:spPr/>
        <p:txBody>
          <a:bodyPr/>
          <a:lstStyle/>
          <a:p>
            <a:fld id="{56A380EF-4409-4C30-BE3B-4C565EAEF11A}" type="slidenum">
              <a:rPr lang="en-US" smtClean="0"/>
              <a:t>8</a:t>
            </a:fld>
            <a:endParaRPr lang="en-US"/>
          </a:p>
        </p:txBody>
      </p:sp>
    </p:spTree>
    <p:extLst>
      <p:ext uri="{BB962C8B-B14F-4D97-AF65-F5344CB8AC3E}">
        <p14:creationId xmlns:p14="http://schemas.microsoft.com/office/powerpoint/2010/main" val="15073330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09476794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09476794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094767946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094767946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094767946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09476794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09476794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09476794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Health information data, ith word in a dictionary presence or tf in a document, 7Mp camera with rgb 7x3M=21M features</a:t>
            </a:r>
            <a:endParaRPr/>
          </a:p>
          <a:p>
            <a:pPr marL="0" lvl="0" indent="0" algn="l" rtl="0">
              <a:spcBef>
                <a:spcPts val="0"/>
              </a:spcBef>
              <a:spcAft>
                <a:spcPts val="0"/>
              </a:spcAft>
              <a:buNone/>
            </a:pPr>
            <a:r>
              <a:rPr lang="en"/>
              <a:t>Sparse vector is the movies you have seen on netflix or amazon prime and then use that for collaborative filtering to find the instances that are most similar to you and what other movies they watched.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1E1E2E0-98D2-4270-9D56-EDCE49906AF7}"/>
              </a:ext>
            </a:extLst>
          </p:cNvPr>
          <p:cNvSpPr>
            <a:spLocks noGrp="1" noChangeArrowheads="1"/>
          </p:cNvSpPr>
          <p:nvPr>
            <p:ph type="sldNum" sz="quarter" idx="5"/>
          </p:nvPr>
        </p:nvSpPr>
        <p:spPr>
          <a:ln/>
        </p:spPr>
        <p:txBody>
          <a:bodyPr/>
          <a:lstStyle/>
          <a:p>
            <a:fld id="{B1F831F0-51E8-492A-BD7C-FFB26E332E75}" type="slidenum">
              <a:rPr lang="en-US" altLang="en-US"/>
              <a:pPr/>
              <a:t>100</a:t>
            </a:fld>
            <a:endParaRPr lang="en-US" altLang="en-US"/>
          </a:p>
        </p:txBody>
      </p:sp>
      <p:sp>
        <p:nvSpPr>
          <p:cNvPr id="1335298" name="Rectangle 2">
            <a:extLst>
              <a:ext uri="{FF2B5EF4-FFF2-40B4-BE49-F238E27FC236}">
                <a16:creationId xmlns:a16="http://schemas.microsoft.com/office/drawing/2014/main" id="{C92CE13E-DF9A-48CA-9830-FD69D7515073}"/>
              </a:ext>
            </a:extLst>
          </p:cNvPr>
          <p:cNvSpPr>
            <a:spLocks noGrp="1" noRot="1" noChangeAspect="1" noChangeArrowheads="1" noTextEdit="1"/>
          </p:cNvSpPr>
          <p:nvPr>
            <p:ph type="sldImg"/>
          </p:nvPr>
        </p:nvSpPr>
        <p:spPr>
          <a:xfrm>
            <a:off x="1144588" y="682625"/>
            <a:ext cx="4572000" cy="3429000"/>
          </a:xfrm>
          <a:ln/>
        </p:spPr>
      </p:sp>
      <p:sp>
        <p:nvSpPr>
          <p:cNvPr id="1335299" name="Rectangle 3">
            <a:extLst>
              <a:ext uri="{FF2B5EF4-FFF2-40B4-BE49-F238E27FC236}">
                <a16:creationId xmlns:a16="http://schemas.microsoft.com/office/drawing/2014/main" id="{44EEE30A-FDB6-4718-818A-0564028C1D30}"/>
              </a:ext>
            </a:extLst>
          </p:cNvPr>
          <p:cNvSpPr>
            <a:spLocks noGrp="1" noChangeArrowheads="1"/>
          </p:cNvSpPr>
          <p:nvPr>
            <p:ph type="body" idx="1"/>
          </p:nvPr>
        </p:nvSpPr>
        <p:spPr>
          <a:xfrm>
            <a:off x="914400" y="4343400"/>
            <a:ext cx="5029200" cy="4117975"/>
          </a:xfrm>
        </p:spPr>
        <p:txBody>
          <a:bodyPr/>
          <a:lstStyle/>
          <a:p>
            <a:pPr>
              <a:lnSpc>
                <a:spcPct val="90000"/>
              </a:lnSpc>
              <a:buFontTx/>
              <a:buChar char="•"/>
            </a:pPr>
            <a:r>
              <a:rPr lang="en-US" altLang="en-US"/>
              <a:t>Prediction accuracy can quickly degrade when number of attributes grows.</a:t>
            </a:r>
          </a:p>
          <a:p>
            <a:pPr lvl="1">
              <a:lnSpc>
                <a:spcPct val="90000"/>
              </a:lnSpc>
              <a:buFontTx/>
              <a:buChar char="•"/>
            </a:pPr>
            <a:r>
              <a:rPr lang="en-US" altLang="en-US"/>
              <a:t>Imagine attribute vector (y,r1,r2,r3,…,rN), </a:t>
            </a:r>
          </a:p>
          <a:p>
            <a:pPr lvl="2">
              <a:lnSpc>
                <a:spcPct val="90000"/>
              </a:lnSpc>
              <a:buFontTx/>
              <a:buChar char="•"/>
            </a:pPr>
            <a:r>
              <a:rPr lang="en-US" altLang="en-US"/>
              <a:t>first feature always tells the label</a:t>
            </a:r>
          </a:p>
          <a:p>
            <a:pPr lvl="2">
              <a:lnSpc>
                <a:spcPct val="90000"/>
              </a:lnSpc>
              <a:buFontTx/>
              <a:buChar char="•"/>
            </a:pPr>
            <a:r>
              <a:rPr lang="en-US" altLang="en-US"/>
              <a:t>r1,..rn take random binary values.</a:t>
            </a:r>
          </a:p>
          <a:p>
            <a:pPr lvl="1">
              <a:lnSpc>
                <a:spcPct val="90000"/>
              </a:lnSpc>
              <a:buFontTx/>
              <a:buChar char="•"/>
            </a:pPr>
            <a:r>
              <a:rPr lang="en-US" altLang="en-US"/>
              <a:t>What is the probability that nearest neighbor has same label? P(y=yNN) </a:t>
            </a:r>
          </a:p>
          <a:p>
            <a:pPr lvl="2">
              <a:lnSpc>
                <a:spcPct val="90000"/>
              </a:lnSpc>
              <a:buFontTx/>
              <a:buChar char="•"/>
            </a:pPr>
            <a:r>
              <a:rPr lang="en-US" altLang="en-US"/>
              <a:t>Similarity measure is number of mismatches.</a:t>
            </a:r>
          </a:p>
          <a:p>
            <a:pPr lvl="2">
              <a:lnSpc>
                <a:spcPct val="90000"/>
              </a:lnSpc>
              <a:buFontTx/>
              <a:buChar char="•"/>
            </a:pPr>
            <a:r>
              <a:rPr lang="en-US" altLang="en-US"/>
              <a:t>Assume we have only two training examples, one for each label. Both training examples have distance N+1 (all bits different)</a:t>
            </a:r>
            <a:br>
              <a:rPr lang="en-US" altLang="en-US"/>
            </a:br>
            <a:r>
              <a:rPr lang="en-US" altLang="en-US"/>
              <a:t>(-1,+1,-1,+1,-1,+1,…,-1)</a:t>
            </a:r>
            <a:br>
              <a:rPr lang="en-US" altLang="en-US"/>
            </a:br>
            <a:r>
              <a:rPr lang="en-US" altLang="en-US"/>
              <a:t>(+1,-1,+1,-1,+1,-1,…,+1)</a:t>
            </a:r>
          </a:p>
          <a:p>
            <a:pPr lvl="2">
              <a:lnSpc>
                <a:spcPct val="90000"/>
              </a:lnSpc>
              <a:buFontTx/>
              <a:buChar char="•"/>
            </a:pPr>
            <a:r>
              <a:rPr lang="en-US" altLang="en-US"/>
              <a:t>If N=0, then P(y=yNN)=1</a:t>
            </a:r>
          </a:p>
          <a:p>
            <a:pPr lvl="2">
              <a:lnSpc>
                <a:spcPct val="90000"/>
              </a:lnSpc>
              <a:buFontTx/>
              <a:buChar char="•"/>
            </a:pPr>
            <a:r>
              <a:rPr lang="en-US" altLang="en-US"/>
              <a:t>If N=2, then P(y=yNN)=3/4 </a:t>
            </a:r>
            <a:br>
              <a:rPr lang="en-US" altLang="en-US"/>
            </a:br>
            <a:r>
              <a:rPr lang="en-US" altLang="en-US">
                <a:sym typeface="Wingdings" panose="05000000000000000000" pitchFamily="2" charset="2"/>
              </a:rPr>
              <a:t> need both random attributes to match the wrong examples</a:t>
            </a:r>
            <a:br>
              <a:rPr lang="en-US" altLang="en-US"/>
            </a:br>
            <a:r>
              <a:rPr lang="en-US" altLang="en-US"/>
              <a:t>(4 outcomes on random attributes, and only one leads to a mistake)</a:t>
            </a:r>
          </a:p>
          <a:p>
            <a:pPr lvl="2">
              <a:lnSpc>
                <a:spcPct val="90000"/>
              </a:lnSpc>
              <a:buFontTx/>
              <a:buChar char="•"/>
            </a:pPr>
            <a:r>
              <a:rPr lang="en-US" altLang="en-US"/>
              <a:t>If N=4, then P(y=yNN)=11/16 </a:t>
            </a:r>
            <a:br>
              <a:rPr lang="en-US" altLang="en-US"/>
            </a:br>
            <a:r>
              <a:rPr lang="en-US" altLang="en-US">
                <a:sym typeface="Wingdings" panose="05000000000000000000" pitchFamily="2" charset="2"/>
              </a:rPr>
              <a:t> need three random attributes to match the wrong examples</a:t>
            </a:r>
            <a:br>
              <a:rPr lang="en-US" altLang="en-US"/>
            </a:br>
            <a:r>
              <a:rPr lang="en-US" altLang="en-US"/>
              <a:t>(16 outcomes on random attributes, and 5 lead to a mistake)</a:t>
            </a:r>
          </a:p>
          <a:p>
            <a:pPr lvl="2">
              <a:lnSpc>
                <a:spcPct val="90000"/>
              </a:lnSpc>
              <a:buFontTx/>
              <a:buChar char="•"/>
            </a:pPr>
            <a:r>
              <a:rPr lang="en-US" altLang="en-US"/>
              <a:t>If N=100, then P(y=yNN) almost 1/2 </a:t>
            </a:r>
            <a:br>
              <a:rPr lang="en-US" altLang="en-US"/>
            </a:br>
            <a:r>
              <a:rPr lang="en-US" altLang="en-US">
                <a:sym typeface="Wingdings" panose="05000000000000000000" pitchFamily="2" charset="2"/>
              </a:rPr>
              <a:t> need N/2+1 random attributes to match the wrong examples</a:t>
            </a:r>
          </a:p>
          <a:p>
            <a:pPr lvl="2">
              <a:lnSpc>
                <a:spcPct val="90000"/>
              </a:lnSpc>
              <a:buFontTx/>
              <a:buChar char="•"/>
            </a:pPr>
            <a:r>
              <a:rPr lang="en-US" altLang="en-US"/>
              <a:t>For every random attribute, we need exponentially more training examples.</a:t>
            </a:r>
          </a:p>
          <a:p>
            <a:pPr>
              <a:lnSpc>
                <a:spcPct val="90000"/>
              </a:lnSpc>
            </a:pPr>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09476794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09476794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09476794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09476794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09476794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09476794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094767946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094767946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0947679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09476794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38a933194_0_2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38a933194_0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094767946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094767946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09476794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09476794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094767946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09476794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 a min loss hypothesis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09476794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09476794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Keep validating and tweaking the hypothesis until the validation loss is small</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094767946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094767946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094767946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094767946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094767946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094767946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9476794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09476794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094767946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09476794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latin typeface="Verdana"/>
                <a:ea typeface="Verdana"/>
                <a:cs typeface="Verdana"/>
                <a:sym typeface="Verdana"/>
              </a:rPr>
              <a:t>(Hint: In case of a draw, a good solution is to return the result of </a:t>
            </a:r>
            <a:r>
              <a:rPr lang="en" sz="1200">
                <a:solidFill>
                  <a:srgbClr val="333333"/>
                </a:solidFill>
                <a:latin typeface="Verdana"/>
                <a:ea typeface="Verdana"/>
                <a:cs typeface="Verdana"/>
                <a:sym typeface="Verdana"/>
              </a:rPr>
              <a:t>k</a:t>
            </a:r>
            <a:r>
              <a:rPr lang="en" sz="1000">
                <a:solidFill>
                  <a:srgbClr val="333333"/>
                </a:solidFill>
                <a:latin typeface="Verdana"/>
                <a:ea typeface="Verdana"/>
                <a:cs typeface="Verdana"/>
                <a:sym typeface="Verdana"/>
              </a:rPr>
              <a:t>-NN with smaller </a:t>
            </a:r>
            <a:r>
              <a:rPr lang="en" sz="1200">
                <a:solidFill>
                  <a:srgbClr val="333333"/>
                </a:solidFill>
                <a:latin typeface="Verdana"/>
                <a:ea typeface="Verdana"/>
                <a:cs typeface="Verdana"/>
                <a:sym typeface="Verdana"/>
              </a:rPr>
              <a:t>k</a:t>
            </a:r>
            <a:r>
              <a:rPr lang="en" sz="1000">
                <a:solidFill>
                  <a:srgbClr val="333333"/>
                </a:solidFill>
                <a:latin typeface="Verdana"/>
                <a:ea typeface="Verdana"/>
                <a:cs typeface="Verdana"/>
                <a:sym typeface="Verdana"/>
              </a:rPr>
              <a:t>)</a:t>
            </a:r>
            <a:endParaRPr sz="1000">
              <a:solidFill>
                <a:srgbClr val="333333"/>
              </a:solidFill>
              <a:latin typeface="Verdana"/>
              <a:ea typeface="Verdana"/>
              <a:cs typeface="Verdana"/>
              <a:sym typeface="Verdana"/>
            </a:endParaRPr>
          </a:p>
          <a:p>
            <a:pPr marL="0" lvl="0" indent="0" algn="l" rtl="0">
              <a:spcBef>
                <a:spcPts val="0"/>
              </a:spcBef>
              <a:spcAft>
                <a:spcPts val="0"/>
              </a:spcAft>
              <a:buNone/>
            </a:pPr>
            <a:r>
              <a:rPr lang="en" sz="1000">
                <a:solidFill>
                  <a:srgbClr val="333333"/>
                </a:solidFill>
                <a:latin typeface="Verdana"/>
                <a:ea typeface="Verdana"/>
                <a:cs typeface="Verdana"/>
                <a:sym typeface="Verdana"/>
              </a:rPr>
              <a:t>Knn better at lower dimensions - curse of dimensionality</a:t>
            </a:r>
            <a:endParaRPr sz="1000">
              <a:solidFill>
                <a:srgbClr val="333333"/>
              </a:solidFill>
              <a:latin typeface="Verdana"/>
              <a:ea typeface="Verdana"/>
              <a:cs typeface="Verdana"/>
              <a:sym typeface="Verdana"/>
            </a:endParaRPr>
          </a:p>
          <a:p>
            <a:pPr marL="0" lvl="0" indent="0" algn="l" rtl="0">
              <a:spcBef>
                <a:spcPts val="0"/>
              </a:spcBef>
              <a:spcAft>
                <a:spcPts val="0"/>
              </a:spcAft>
              <a:buNone/>
            </a:pPr>
            <a:endParaRPr sz="1000">
              <a:solidFill>
                <a:srgbClr val="333333"/>
              </a:solidFill>
              <a:latin typeface="Verdana"/>
              <a:ea typeface="Verdana"/>
              <a:cs typeface="Verdana"/>
              <a:sym typeface="Verdana"/>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09476794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09476794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latin typeface="Verdana"/>
                <a:ea typeface="Verdana"/>
                <a:cs typeface="Verdana"/>
                <a:sym typeface="Verdana"/>
              </a:rPr>
              <a:t>(Hint: In case of a draw, a good solution is to return the result of </a:t>
            </a:r>
            <a:r>
              <a:rPr lang="en" sz="1200">
                <a:solidFill>
                  <a:srgbClr val="333333"/>
                </a:solidFill>
                <a:latin typeface="Verdana"/>
                <a:ea typeface="Verdana"/>
                <a:cs typeface="Verdana"/>
                <a:sym typeface="Verdana"/>
              </a:rPr>
              <a:t>k</a:t>
            </a:r>
            <a:r>
              <a:rPr lang="en" sz="1000">
                <a:solidFill>
                  <a:srgbClr val="333333"/>
                </a:solidFill>
                <a:latin typeface="Verdana"/>
                <a:ea typeface="Verdana"/>
                <a:cs typeface="Verdana"/>
                <a:sym typeface="Verdana"/>
              </a:rPr>
              <a:t>-NN with smaller </a:t>
            </a:r>
            <a:r>
              <a:rPr lang="en" sz="1200">
                <a:solidFill>
                  <a:srgbClr val="333333"/>
                </a:solidFill>
                <a:latin typeface="Verdana"/>
                <a:ea typeface="Verdana"/>
                <a:cs typeface="Verdana"/>
                <a:sym typeface="Verdana"/>
              </a:rPr>
              <a:t>k</a:t>
            </a:r>
            <a:r>
              <a:rPr lang="en" sz="1000">
                <a:solidFill>
                  <a:srgbClr val="333333"/>
                </a:solidFill>
                <a:latin typeface="Verdana"/>
                <a:ea typeface="Verdana"/>
                <a:cs typeface="Verdana"/>
                <a:sym typeface="Verdana"/>
              </a:rPr>
              <a:t>)</a:t>
            </a:r>
            <a:endParaRPr sz="1000">
              <a:solidFill>
                <a:srgbClr val="333333"/>
              </a:solidFill>
              <a:latin typeface="Verdana"/>
              <a:ea typeface="Verdana"/>
              <a:cs typeface="Verdana"/>
              <a:sym typeface="Verdana"/>
            </a:endParaRPr>
          </a:p>
          <a:p>
            <a:pPr marL="0" lvl="0" indent="0" algn="l" rtl="0">
              <a:spcBef>
                <a:spcPts val="0"/>
              </a:spcBef>
              <a:spcAft>
                <a:spcPts val="0"/>
              </a:spcAft>
              <a:buNone/>
            </a:pPr>
            <a:r>
              <a:rPr lang="en" sz="1000">
                <a:solidFill>
                  <a:srgbClr val="333333"/>
                </a:solidFill>
                <a:latin typeface="Verdana"/>
                <a:ea typeface="Verdana"/>
                <a:cs typeface="Verdana"/>
                <a:sym typeface="Verdana"/>
              </a:rPr>
              <a:t>For all instances that are in the dataset but not one of the k neighbors.</a:t>
            </a:r>
            <a:endParaRPr sz="1000">
              <a:solidFill>
                <a:srgbClr val="333333"/>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38a933194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38a933194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094767946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094767946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latin typeface="Verdana"/>
                <a:ea typeface="Verdana"/>
                <a:cs typeface="Verdana"/>
                <a:sym typeface="Verdana"/>
              </a:rPr>
              <a:t>(Hint: In case of a draw, a good solution is to return the result of </a:t>
            </a:r>
            <a:r>
              <a:rPr lang="en" sz="1200">
                <a:solidFill>
                  <a:srgbClr val="333333"/>
                </a:solidFill>
                <a:latin typeface="Verdana"/>
                <a:ea typeface="Verdana"/>
                <a:cs typeface="Verdana"/>
                <a:sym typeface="Verdana"/>
              </a:rPr>
              <a:t>k</a:t>
            </a:r>
            <a:r>
              <a:rPr lang="en" sz="1000">
                <a:solidFill>
                  <a:srgbClr val="333333"/>
                </a:solidFill>
                <a:latin typeface="Verdana"/>
                <a:ea typeface="Verdana"/>
                <a:cs typeface="Verdana"/>
                <a:sym typeface="Verdana"/>
              </a:rPr>
              <a:t>-NN with smaller </a:t>
            </a:r>
            <a:r>
              <a:rPr lang="en" sz="1200">
                <a:solidFill>
                  <a:srgbClr val="333333"/>
                </a:solidFill>
                <a:latin typeface="Verdana"/>
                <a:ea typeface="Verdana"/>
                <a:cs typeface="Verdana"/>
                <a:sym typeface="Verdana"/>
              </a:rPr>
              <a:t>k</a:t>
            </a:r>
            <a:r>
              <a:rPr lang="en" sz="1000">
                <a:solidFill>
                  <a:srgbClr val="333333"/>
                </a:solidFill>
                <a:latin typeface="Verdana"/>
                <a:ea typeface="Verdana"/>
                <a:cs typeface="Verdana"/>
                <a:sym typeface="Verdana"/>
              </a:rPr>
              <a:t>)</a:t>
            </a:r>
            <a:endParaRPr sz="1000">
              <a:solidFill>
                <a:srgbClr val="333333"/>
              </a:solidFill>
              <a:latin typeface="Verdana"/>
              <a:ea typeface="Verdana"/>
              <a:cs typeface="Verdana"/>
              <a:sym typeface="Verdana"/>
            </a:endParaRPr>
          </a:p>
          <a:p>
            <a:pPr marL="0" lvl="0" indent="0" algn="l" rtl="0">
              <a:spcBef>
                <a:spcPts val="0"/>
              </a:spcBef>
              <a:spcAft>
                <a:spcPts val="0"/>
              </a:spcAft>
              <a:buNone/>
            </a:pPr>
            <a:r>
              <a:rPr lang="en" sz="1000">
                <a:solidFill>
                  <a:srgbClr val="333333"/>
                </a:solidFill>
                <a:latin typeface="Verdana"/>
                <a:ea typeface="Verdana"/>
                <a:cs typeface="Verdana"/>
                <a:sym typeface="Verdana"/>
              </a:rPr>
              <a:t>For all instances that are in the dataset but not one of the k neighbors.</a:t>
            </a:r>
            <a:endParaRPr sz="1000">
              <a:solidFill>
                <a:srgbClr val="333333"/>
              </a:solidFill>
              <a:latin typeface="Verdana"/>
              <a:ea typeface="Verdana"/>
              <a:cs typeface="Verdana"/>
              <a:sym typeface="Verdana"/>
            </a:endParaRPr>
          </a:p>
          <a:p>
            <a:pPr marL="12700" marR="12700" lvl="0" indent="0" algn="l" rtl="0">
              <a:lnSpc>
                <a:spcPct val="115000"/>
              </a:lnSpc>
              <a:spcBef>
                <a:spcPts val="0"/>
              </a:spcBef>
              <a:spcAft>
                <a:spcPts val="0"/>
              </a:spcAft>
              <a:buNone/>
            </a:pPr>
            <a:r>
              <a:rPr lang="en" sz="1000">
                <a:solidFill>
                  <a:schemeClr val="dk1"/>
                </a:solidFill>
              </a:rPr>
              <a:t>l and not useful </a:t>
            </a:r>
            <a:r>
              <a:rPr lang="en">
                <a:solidFill>
                  <a:schemeClr val="dk1"/>
                </a:solidFill>
              </a:rPr>
              <a:t>if </a:t>
            </a:r>
            <a:r>
              <a:rPr lang="en" sz="1200">
                <a:solidFill>
                  <a:schemeClr val="dk1"/>
                </a:solidFill>
              </a:rPr>
              <a:t>k=1</a:t>
            </a:r>
            <a:r>
              <a:rPr lang="en" sz="1000">
                <a:solidFill>
                  <a:schemeClr val="dk1"/>
                </a:solidFill>
              </a:rPr>
              <a:t> then it overfits. If n goes to infinity k=1 is a factor of two worse than the optimal classifier</a:t>
            </a:r>
            <a:endParaRPr sz="1000">
              <a:solidFill>
                <a:srgbClr val="333333"/>
              </a:solidFill>
              <a:latin typeface="Verdana"/>
              <a:ea typeface="Verdana"/>
              <a:cs typeface="Verdana"/>
              <a:sym typeface="Verdana"/>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94767946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9476794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 = infinity then the distance is the maximum difference at a certain d</a:t>
            </a:r>
            <a:endParaRPr/>
          </a:p>
          <a:p>
            <a:pPr marL="0" lvl="0" indent="0" algn="l" rtl="0">
              <a:spcBef>
                <a:spcPts val="0"/>
              </a:spcBef>
              <a:spcAft>
                <a:spcPts val="0"/>
              </a:spcAft>
              <a:buNone/>
            </a:pPr>
            <a:r>
              <a:rPr lang="en"/>
              <a:t>What happens in edge cases? When something goes to 0 or infinity.</a:t>
            </a:r>
            <a:endParaRPr/>
          </a:p>
          <a:p>
            <a:pPr marL="0" lvl="0" indent="0" algn="l" rtl="0">
              <a:spcBef>
                <a:spcPts val="0"/>
              </a:spcBef>
              <a:spcAft>
                <a:spcPts val="0"/>
              </a:spcAft>
              <a:buNone/>
            </a:pPr>
            <a:r>
              <a:rPr lang="en"/>
              <a:t>Max norm basically ends up giving the maximum distance at one dimension</a:t>
            </a:r>
            <a:endParaRPr/>
          </a:p>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ACE4A8D-0EFA-45A1-8AA3-3B72C35A833A}"/>
              </a:ext>
            </a:extLst>
          </p:cNvPr>
          <p:cNvSpPr>
            <a:spLocks noGrp="1" noChangeArrowheads="1"/>
          </p:cNvSpPr>
          <p:nvPr>
            <p:ph type="sldNum" sz="quarter" idx="5"/>
          </p:nvPr>
        </p:nvSpPr>
        <p:spPr>
          <a:ln/>
        </p:spPr>
        <p:txBody>
          <a:bodyPr/>
          <a:lstStyle/>
          <a:p>
            <a:fld id="{919E8E05-8E05-4D27-8B3E-666B87F3D42D}" type="slidenum">
              <a:rPr lang="en-US" altLang="en-US"/>
              <a:pPr/>
              <a:t>120</a:t>
            </a:fld>
            <a:endParaRPr lang="en-US" altLang="en-US"/>
          </a:p>
        </p:txBody>
      </p:sp>
      <p:sp>
        <p:nvSpPr>
          <p:cNvPr id="1320962" name="Rectangle 2">
            <a:extLst>
              <a:ext uri="{FF2B5EF4-FFF2-40B4-BE49-F238E27FC236}">
                <a16:creationId xmlns:a16="http://schemas.microsoft.com/office/drawing/2014/main" id="{F3EDB329-F5AC-44B8-A7F4-9153C16E381B}"/>
              </a:ext>
            </a:extLst>
          </p:cNvPr>
          <p:cNvSpPr>
            <a:spLocks noGrp="1" noRot="1" noChangeAspect="1" noChangeArrowheads="1" noTextEdit="1"/>
          </p:cNvSpPr>
          <p:nvPr>
            <p:ph type="sldImg"/>
          </p:nvPr>
        </p:nvSpPr>
        <p:spPr>
          <a:ln/>
        </p:spPr>
      </p:sp>
      <p:sp>
        <p:nvSpPr>
          <p:cNvPr id="1320963" name="Rectangle 3">
            <a:extLst>
              <a:ext uri="{FF2B5EF4-FFF2-40B4-BE49-F238E27FC236}">
                <a16:creationId xmlns:a16="http://schemas.microsoft.com/office/drawing/2014/main" id="{B165B236-DD2F-44B5-995F-853E341E8A9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094767946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094767946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094767946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094767946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1236195" y="2006645"/>
            <a:ext cx="6671700" cy="11349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5000" b="0" i="0" u="none" strike="noStrike" cap="none">
                <a:solidFill>
                  <a:srgbClr val="252626"/>
                </a:solidFill>
                <a:latin typeface="Trebuchet MS"/>
                <a:ea typeface="Trebuchet MS"/>
                <a:cs typeface="Trebuchet MS"/>
                <a:sym typeface="Trebuchet MS"/>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a:endParaRPr/>
          </a:p>
        </p:txBody>
      </p:sp>
      <p:sp>
        <p:nvSpPr>
          <p:cNvPr id="58" name="Google Shape;58;p14"/>
          <p:cNvSpPr txBox="1">
            <a:spLocks noGrp="1"/>
          </p:cNvSpPr>
          <p:nvPr>
            <p:ph type="body" idx="1"/>
          </p:nvPr>
        </p:nvSpPr>
        <p:spPr>
          <a:xfrm>
            <a:off x="1056959" y="2168162"/>
            <a:ext cx="6277800" cy="17814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200"/>
              <a:buNone/>
              <a:defRPr sz="1300" b="0" i="0" u="none" strike="noStrike" cap="none">
                <a:solidFill>
                  <a:srgbClr val="030404"/>
                </a:solidFill>
                <a:latin typeface="Arial"/>
                <a:ea typeface="Arial"/>
                <a:cs typeface="Arial"/>
                <a:sym typeface="Arial"/>
              </a:defRPr>
            </a:lvl1pPr>
            <a:lvl2pPr marL="914400" marR="0" lvl="1" indent="-228600" algn="l" rtl="0">
              <a:spcBef>
                <a:spcPts val="0"/>
              </a:spcBef>
              <a:spcAft>
                <a:spcPts val="0"/>
              </a:spcAft>
              <a:buSzPts val="1200"/>
              <a:buNone/>
              <a:defRPr sz="1500" b="0" i="0" u="none" strike="noStrike" cap="none">
                <a:latin typeface="Calibri"/>
                <a:ea typeface="Calibri"/>
                <a:cs typeface="Calibri"/>
                <a:sym typeface="Calibri"/>
              </a:defRPr>
            </a:lvl2pPr>
            <a:lvl3pPr marL="1371600" marR="0" lvl="2" indent="-228600" algn="l" rtl="0">
              <a:spcBef>
                <a:spcPts val="0"/>
              </a:spcBef>
              <a:spcAft>
                <a:spcPts val="0"/>
              </a:spcAft>
              <a:buSzPts val="1200"/>
              <a:buNone/>
              <a:defRPr sz="1500" b="0" i="0" u="none" strike="noStrike" cap="none">
                <a:latin typeface="Calibri"/>
                <a:ea typeface="Calibri"/>
                <a:cs typeface="Calibri"/>
                <a:sym typeface="Calibri"/>
              </a:defRPr>
            </a:lvl3pPr>
            <a:lvl4pPr marL="1828800" marR="0" lvl="3" indent="-228600" algn="l" rtl="0">
              <a:spcBef>
                <a:spcPts val="0"/>
              </a:spcBef>
              <a:spcAft>
                <a:spcPts val="0"/>
              </a:spcAft>
              <a:buSzPts val="1200"/>
              <a:buNone/>
              <a:defRPr sz="1500" b="0" i="0" u="none" strike="noStrike" cap="none">
                <a:latin typeface="Calibri"/>
                <a:ea typeface="Calibri"/>
                <a:cs typeface="Calibri"/>
                <a:sym typeface="Calibri"/>
              </a:defRPr>
            </a:lvl4pPr>
            <a:lvl5pPr marL="2286000" marR="0" lvl="4" indent="-228600" algn="l" rtl="0">
              <a:spcBef>
                <a:spcPts val="0"/>
              </a:spcBef>
              <a:spcAft>
                <a:spcPts val="0"/>
              </a:spcAft>
              <a:buSzPts val="1200"/>
              <a:buNone/>
              <a:defRPr sz="1500" b="0" i="0" u="none" strike="noStrike" cap="none">
                <a:latin typeface="Calibri"/>
                <a:ea typeface="Calibri"/>
                <a:cs typeface="Calibri"/>
                <a:sym typeface="Calibri"/>
              </a:defRPr>
            </a:lvl5pPr>
            <a:lvl6pPr marL="2743200" marR="0" lvl="5" indent="-228600" algn="l" rtl="0">
              <a:spcBef>
                <a:spcPts val="0"/>
              </a:spcBef>
              <a:spcAft>
                <a:spcPts val="0"/>
              </a:spcAft>
              <a:buSzPts val="1200"/>
              <a:buNone/>
              <a:defRPr sz="1500" b="0" i="0" u="none" strike="noStrike" cap="none">
                <a:latin typeface="Calibri"/>
                <a:ea typeface="Calibri"/>
                <a:cs typeface="Calibri"/>
                <a:sym typeface="Calibri"/>
              </a:defRPr>
            </a:lvl6pPr>
            <a:lvl7pPr marL="3200400" marR="0" lvl="6" indent="-228600" algn="l" rtl="0">
              <a:spcBef>
                <a:spcPts val="0"/>
              </a:spcBef>
              <a:spcAft>
                <a:spcPts val="0"/>
              </a:spcAft>
              <a:buSzPts val="1200"/>
              <a:buNone/>
              <a:defRPr sz="1500" b="0" i="0" u="none" strike="noStrike" cap="none">
                <a:latin typeface="Calibri"/>
                <a:ea typeface="Calibri"/>
                <a:cs typeface="Calibri"/>
                <a:sym typeface="Calibri"/>
              </a:defRPr>
            </a:lvl7pPr>
            <a:lvl8pPr marL="3657600" marR="0" lvl="7" indent="-228600" algn="l" rtl="0">
              <a:spcBef>
                <a:spcPts val="0"/>
              </a:spcBef>
              <a:spcAft>
                <a:spcPts val="0"/>
              </a:spcAft>
              <a:buSzPts val="1200"/>
              <a:buNone/>
              <a:defRPr sz="1500" b="0" i="0" u="none" strike="noStrike" cap="none">
                <a:latin typeface="Calibri"/>
                <a:ea typeface="Calibri"/>
                <a:cs typeface="Calibri"/>
                <a:sym typeface="Calibri"/>
              </a:defRPr>
            </a:lvl8pPr>
            <a:lvl9pPr marL="4114800" marR="0" lvl="8" indent="-228600" algn="l" rtl="0">
              <a:spcBef>
                <a:spcPts val="0"/>
              </a:spcBef>
              <a:spcAft>
                <a:spcPts val="0"/>
              </a:spcAft>
              <a:buSzPts val="1200"/>
              <a:buNone/>
              <a:defRPr sz="1500" b="0" i="0" u="none" strike="noStrike" cap="none">
                <a:latin typeface="Calibri"/>
                <a:ea typeface="Calibri"/>
                <a:cs typeface="Calibri"/>
                <a:sym typeface="Calibri"/>
              </a:defRPr>
            </a:lvl9pPr>
          </a:lstStyle>
          <a:p>
            <a:endParaRPr/>
          </a:p>
        </p:txBody>
      </p:sp>
      <p:sp>
        <p:nvSpPr>
          <p:cNvPr id="59" name="Google Shape;59;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lstStyle>
            <a:lvl1pPr marR="0" lvl="0" algn="ctr" rtl="0">
              <a:spcBef>
                <a:spcPts val="0"/>
              </a:spcBef>
              <a:spcAft>
                <a:spcPts val="0"/>
              </a:spcAft>
              <a:buSzPts val="1200"/>
              <a:buNone/>
              <a:defRPr sz="1500" b="0" i="0" u="none" strike="noStrike" cap="none">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60" name="Google Shape;60;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1500" b="0" i="0" u="none" strike="noStrike" cap="none">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61" name="Google Shape;61;p14"/>
          <p:cNvSpPr txBox="1">
            <a:spLocks noGrp="1"/>
          </p:cNvSpPr>
          <p:nvPr>
            <p:ph type="sldNum" idx="12"/>
          </p:nvPr>
        </p:nvSpPr>
        <p:spPr>
          <a:xfrm>
            <a:off x="7513539" y="4670062"/>
            <a:ext cx="493200" cy="149700"/>
          </a:xfrm>
          <a:prstGeom prst="rect">
            <a:avLst/>
          </a:prstGeom>
          <a:noFill/>
          <a:ln>
            <a:noFill/>
          </a:ln>
        </p:spPr>
        <p:txBody>
          <a:bodyPr spcFirstLastPara="1" wrap="square" lIns="0" tIns="0" rIns="0" bIns="0" anchor="t" anchorCtr="0">
            <a:noAutofit/>
          </a:bodyPr>
          <a:lstStyle>
            <a:lvl1pPr marL="368300" marR="0" lvl="0" indent="0" algn="l" rtl="0">
              <a:lnSpc>
                <a:spcPct val="100000"/>
              </a:lnSpc>
              <a:spcBef>
                <a:spcPts val="0"/>
              </a:spcBef>
              <a:buNone/>
              <a:defRPr sz="900" b="0" i="0" u="none" strike="noStrike" cap="none">
                <a:solidFill>
                  <a:srgbClr val="FFFFFF"/>
                </a:solidFill>
                <a:latin typeface="Arial"/>
                <a:ea typeface="Arial"/>
                <a:cs typeface="Arial"/>
                <a:sym typeface="Arial"/>
              </a:defRPr>
            </a:lvl1pPr>
            <a:lvl2pPr marL="368300" marR="0" lvl="1" indent="0" algn="l" rtl="0">
              <a:lnSpc>
                <a:spcPct val="100000"/>
              </a:lnSpc>
              <a:spcBef>
                <a:spcPts val="0"/>
              </a:spcBef>
              <a:buNone/>
              <a:defRPr sz="900" b="0" i="0" u="none" strike="noStrike" cap="none">
                <a:solidFill>
                  <a:srgbClr val="FFFFFF"/>
                </a:solidFill>
                <a:latin typeface="Arial"/>
                <a:ea typeface="Arial"/>
                <a:cs typeface="Arial"/>
                <a:sym typeface="Arial"/>
              </a:defRPr>
            </a:lvl2pPr>
            <a:lvl3pPr marL="368300" marR="0" lvl="2" indent="0" algn="l" rtl="0">
              <a:lnSpc>
                <a:spcPct val="100000"/>
              </a:lnSpc>
              <a:spcBef>
                <a:spcPts val="0"/>
              </a:spcBef>
              <a:buNone/>
              <a:defRPr sz="900" b="0" i="0" u="none" strike="noStrike" cap="none">
                <a:solidFill>
                  <a:srgbClr val="FFFFFF"/>
                </a:solidFill>
                <a:latin typeface="Arial"/>
                <a:ea typeface="Arial"/>
                <a:cs typeface="Arial"/>
                <a:sym typeface="Arial"/>
              </a:defRPr>
            </a:lvl3pPr>
            <a:lvl4pPr marL="368300" marR="0" lvl="3" indent="0" algn="l" rtl="0">
              <a:lnSpc>
                <a:spcPct val="100000"/>
              </a:lnSpc>
              <a:spcBef>
                <a:spcPts val="0"/>
              </a:spcBef>
              <a:buNone/>
              <a:defRPr sz="900" b="0" i="0" u="none" strike="noStrike" cap="none">
                <a:solidFill>
                  <a:srgbClr val="FFFFFF"/>
                </a:solidFill>
                <a:latin typeface="Arial"/>
                <a:ea typeface="Arial"/>
                <a:cs typeface="Arial"/>
                <a:sym typeface="Arial"/>
              </a:defRPr>
            </a:lvl4pPr>
            <a:lvl5pPr marL="368300" marR="0" lvl="4" indent="0" algn="l" rtl="0">
              <a:lnSpc>
                <a:spcPct val="100000"/>
              </a:lnSpc>
              <a:spcBef>
                <a:spcPts val="0"/>
              </a:spcBef>
              <a:buNone/>
              <a:defRPr sz="900" b="0" i="0" u="none" strike="noStrike" cap="none">
                <a:solidFill>
                  <a:srgbClr val="FFFFFF"/>
                </a:solidFill>
                <a:latin typeface="Arial"/>
                <a:ea typeface="Arial"/>
                <a:cs typeface="Arial"/>
                <a:sym typeface="Arial"/>
              </a:defRPr>
            </a:lvl5pPr>
            <a:lvl6pPr marL="368300" marR="0" lvl="5" indent="0" algn="l" rtl="0">
              <a:lnSpc>
                <a:spcPct val="100000"/>
              </a:lnSpc>
              <a:spcBef>
                <a:spcPts val="0"/>
              </a:spcBef>
              <a:buNone/>
              <a:defRPr sz="900" b="0" i="0" u="none" strike="noStrike" cap="none">
                <a:solidFill>
                  <a:srgbClr val="FFFFFF"/>
                </a:solidFill>
                <a:latin typeface="Arial"/>
                <a:ea typeface="Arial"/>
                <a:cs typeface="Arial"/>
                <a:sym typeface="Arial"/>
              </a:defRPr>
            </a:lvl6pPr>
            <a:lvl7pPr marL="368300" marR="0" lvl="6" indent="0" algn="l" rtl="0">
              <a:lnSpc>
                <a:spcPct val="100000"/>
              </a:lnSpc>
              <a:spcBef>
                <a:spcPts val="0"/>
              </a:spcBef>
              <a:buNone/>
              <a:defRPr sz="900" b="0" i="0" u="none" strike="noStrike" cap="none">
                <a:solidFill>
                  <a:srgbClr val="FFFFFF"/>
                </a:solidFill>
                <a:latin typeface="Arial"/>
                <a:ea typeface="Arial"/>
                <a:cs typeface="Arial"/>
                <a:sym typeface="Arial"/>
              </a:defRPr>
            </a:lvl7pPr>
            <a:lvl8pPr marL="368300" marR="0" lvl="7" indent="0" algn="l" rtl="0">
              <a:lnSpc>
                <a:spcPct val="100000"/>
              </a:lnSpc>
              <a:spcBef>
                <a:spcPts val="0"/>
              </a:spcBef>
              <a:buNone/>
              <a:defRPr sz="900" b="0" i="0" u="none" strike="noStrike" cap="none">
                <a:solidFill>
                  <a:srgbClr val="FFFFFF"/>
                </a:solidFill>
                <a:latin typeface="Arial"/>
                <a:ea typeface="Arial"/>
                <a:cs typeface="Arial"/>
                <a:sym typeface="Arial"/>
              </a:defRPr>
            </a:lvl8pPr>
            <a:lvl9pPr marL="368300" marR="0" lvl="8" indent="0" algn="l" rtl="0">
              <a:lnSpc>
                <a:spcPct val="100000"/>
              </a:lnSpc>
              <a:spcBef>
                <a:spcPts val="0"/>
              </a:spcBef>
              <a:buNone/>
              <a:defRPr sz="900" b="0" i="0" u="none" strike="noStrike" cap="none">
                <a:solidFill>
                  <a:srgbClr val="FFFFFF"/>
                </a:solidFill>
                <a:latin typeface="Arial"/>
                <a:ea typeface="Arial"/>
                <a:cs typeface="Arial"/>
                <a:sym typeface="Arial"/>
              </a:defRPr>
            </a:lvl9pPr>
          </a:lstStyle>
          <a:p>
            <a:pPr marL="368300" lvl="0" indent="0" algn="l" rtl="0">
              <a:spcBef>
                <a:spcPts val="0"/>
              </a:spcBef>
              <a:spcAft>
                <a:spcPts val="0"/>
              </a:spcAft>
              <a:buNone/>
            </a:pPr>
            <a:fld id="{00000000-1234-1234-1234-123412341234}" type="slidenum">
              <a:rPr lang="en"/>
              <a:t>‹#›</a:t>
            </a:fld>
            <a:endParaRPr>
              <a:solidFill>
                <a:srgbClr val="01020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52E1F-A077-4466-98BE-9B95853EF9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E460B9-D6FA-4D75-8EEB-27A7A4EE6C8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57FE1E-4A69-450A-9EB1-A2608FDC6E1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C7EC7A-74CD-4F62-B595-08292E3BB37F}"/>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6" name="Footer Placeholder 5">
            <a:extLst>
              <a:ext uri="{FF2B5EF4-FFF2-40B4-BE49-F238E27FC236}">
                <a16:creationId xmlns:a16="http://schemas.microsoft.com/office/drawing/2014/main" id="{2FBC7793-6061-42A7-8DAD-BCB51A24D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5462A-6C2D-4277-91F5-3C26C8ECA9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6804691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2C7D-77E7-4714-9E77-87820958DAD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7EBCE4-201B-429A-8EA8-623809EDEC6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4C6FB0E-C5D7-4263-8523-982C3D298E9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D9B64-13EC-4FDC-91BB-B0FC42FCD99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754FC8E-7432-4E84-93E3-4992E7C977B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A4389C-0D49-41B5-8079-03D5AAE6AB55}"/>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8" name="Footer Placeholder 7">
            <a:extLst>
              <a:ext uri="{FF2B5EF4-FFF2-40B4-BE49-F238E27FC236}">
                <a16:creationId xmlns:a16="http://schemas.microsoft.com/office/drawing/2014/main" id="{B4F5C0D9-D0CC-459C-8C99-5F9E7C5072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A219B2-BA96-4377-9E3C-6FAB9F9EDB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493417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3268-0021-4BCD-BE3B-03ED706727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7E153-59D9-4582-B1F1-855BA6D47176}"/>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4" name="Footer Placeholder 3">
            <a:extLst>
              <a:ext uri="{FF2B5EF4-FFF2-40B4-BE49-F238E27FC236}">
                <a16:creationId xmlns:a16="http://schemas.microsoft.com/office/drawing/2014/main" id="{41521336-E5A1-4C25-9E80-8889B39894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903672-5CE7-4E7A-A32E-A8F70C2FEA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924616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261D6E-B205-4D5E-9C50-8DFAA190785E}"/>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3" name="Footer Placeholder 2">
            <a:extLst>
              <a:ext uri="{FF2B5EF4-FFF2-40B4-BE49-F238E27FC236}">
                <a16:creationId xmlns:a16="http://schemas.microsoft.com/office/drawing/2014/main" id="{5E9E52CE-D7F7-4BFA-9771-B7DAAA6336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0B7034-E64C-49A0-95E6-5172C758A8E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2626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8955-9BE9-4968-8C45-F9571B71C15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2E3C5A2-3270-418E-A05C-D86B399C896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C9DEFA-8CCB-476B-99C9-1597C648B82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34D2CF-D25C-484D-A7CC-7E3DF3777D44}"/>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6" name="Footer Placeholder 5">
            <a:extLst>
              <a:ext uri="{FF2B5EF4-FFF2-40B4-BE49-F238E27FC236}">
                <a16:creationId xmlns:a16="http://schemas.microsoft.com/office/drawing/2014/main" id="{A00B5BE0-A0C5-4CBD-AF2C-26E3A138B4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858A36-9132-4A7E-972D-B07BF9CA61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281290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7876-2636-46C3-8BB1-3AFFE9DB756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9BBFB76-5F11-47F3-B1D4-D332A989471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7902347-4C78-4813-BFEB-5940A19B038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F0A406-9103-45FD-8E64-A29728CB823F}"/>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6" name="Footer Placeholder 5">
            <a:extLst>
              <a:ext uri="{FF2B5EF4-FFF2-40B4-BE49-F238E27FC236}">
                <a16:creationId xmlns:a16="http://schemas.microsoft.com/office/drawing/2014/main" id="{FE77C4B2-F5AC-41C2-92B6-E416C2E056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0DC76-E7FA-4B64-88A2-9034D5535A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602165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AA54-F6B7-40E6-9E12-CA87841640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18DF11-B936-45B3-AC2E-1E00A100DE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8EC8A7-62AC-4CA0-8712-DC26A7386DB2}"/>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5" name="Footer Placeholder 4">
            <a:extLst>
              <a:ext uri="{FF2B5EF4-FFF2-40B4-BE49-F238E27FC236}">
                <a16:creationId xmlns:a16="http://schemas.microsoft.com/office/drawing/2014/main" id="{47F27E72-EAB1-4B17-82EA-4E946192B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148B6-FDA4-4E0A-9476-B42DC2603D7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680962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30663C-DE4C-4974-BFB1-A13918E515A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DCFBBC-D83B-4BBB-B198-D812FBCF261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EDB5B-007C-4903-B7F2-E738AE011331}"/>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5" name="Footer Placeholder 4">
            <a:extLst>
              <a:ext uri="{FF2B5EF4-FFF2-40B4-BE49-F238E27FC236}">
                <a16:creationId xmlns:a16="http://schemas.microsoft.com/office/drawing/2014/main" id="{51594089-D86C-41D2-B6FD-58D72D4FA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9321D-CA9E-4BE6-99E8-7C9A2BEF5D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8390361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85213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3143250" y="0"/>
            <a:ext cx="6000750"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 name="Slide Number Placeholder 3"/>
          <p:cNvSpPr>
            <a:spLocks noGrp="1"/>
          </p:cNvSpPr>
          <p:nvPr>
            <p:ph type="sldNum" sz="quarter" idx="12"/>
          </p:nvPr>
        </p:nvSpPr>
        <p:spPr>
          <a:xfrm>
            <a:off x="8746435" y="4857750"/>
            <a:ext cx="283265" cy="285750"/>
          </a:xfrm>
          <a:prstGeom prst="rect">
            <a:avLst/>
          </a:prstGeom>
        </p:spPr>
        <p:txBody>
          <a:bodyPr lIns="0" tIns="0" rIns="0" bIns="0" anchor="ctr" anchorCtr="0"/>
          <a:lstStyle>
            <a:lvl1pPr algn="r">
              <a:defRPr sz="75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000250" y="169334"/>
            <a:ext cx="6858000" cy="819362"/>
          </a:xfrm>
          <a:prstGeom prst="rect">
            <a:avLst/>
          </a:prstGeom>
        </p:spPr>
        <p:txBody>
          <a:bodyPr lIns="0" anchor="b"/>
          <a:lstStyle>
            <a:lvl1pPr>
              <a:defRPr lang="en-US" sz="225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857250" y="1285875"/>
            <a:ext cx="8001000" cy="3429001"/>
          </a:xfrm>
          <a:prstGeom prst="rect">
            <a:avLst/>
          </a:prstGeom>
        </p:spPr>
        <p:txBody>
          <a:bodyPr/>
          <a:lstStyle>
            <a:lvl1pPr>
              <a:defRPr sz="1750">
                <a:latin typeface="Arial" panose="020B0604020202020204" pitchFamily="34" charset="0"/>
                <a:cs typeface="Arial" panose="020B0604020202020204" pitchFamily="34" charset="0"/>
              </a:defRPr>
            </a:lvl1pPr>
            <a:lvl2pPr marL="514330" indent="-171443">
              <a:buFont typeface="Wingdings" panose="05000000000000000000" pitchFamily="2" charset="2"/>
              <a:buChar char="§"/>
              <a:defRPr sz="1500">
                <a:latin typeface="Arial" panose="020B0604020202020204" pitchFamily="34" charset="0"/>
                <a:cs typeface="Arial" panose="020B0604020202020204" pitchFamily="34" charset="0"/>
              </a:defRPr>
            </a:lvl2pPr>
            <a:lvl3pPr marL="857216" indent="-171443">
              <a:buFont typeface="Courier New" panose="02070309020205020404" pitchFamily="49" charset="0"/>
              <a:buChar char="o"/>
              <a:defRPr sz="1250">
                <a:latin typeface="Arial" panose="020B0604020202020204" pitchFamily="34" charset="0"/>
                <a:cs typeface="Arial" panose="020B0604020202020204" pitchFamily="34" charset="0"/>
              </a:defRPr>
            </a:lvl3pPr>
            <a:lvl4pPr>
              <a:defRPr sz="1125">
                <a:latin typeface="Arial" panose="020B0604020202020204" pitchFamily="34" charset="0"/>
                <a:cs typeface="Arial" panose="020B0604020202020204" pitchFamily="34" charset="0"/>
              </a:defRPr>
            </a:lvl4pPr>
            <a:lvl5pPr marL="1542989" indent="-171443">
              <a:buFont typeface="Wingdings" panose="05000000000000000000" pitchFamily="2" charset="2"/>
              <a:buChar char="§"/>
              <a:defRPr sz="10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6689630" y="4871972"/>
            <a:ext cx="1942505" cy="271529"/>
          </a:xfrm>
          <a:prstGeom prst="rect">
            <a:avLst/>
          </a:prstGeom>
        </p:spPr>
        <p:txBody>
          <a:bodyPr vert="horz" lIns="91440" tIns="45720" rIns="91440" bIns="45720" rtlCol="0" anchor="ctr"/>
          <a:lstStyle>
            <a:lvl1pPr algn="r">
              <a:defRPr sz="750">
                <a:solidFill>
                  <a:schemeClr val="tx1">
                    <a:tint val="75000"/>
                  </a:schemeClr>
                </a:solidFill>
              </a:defRPr>
            </a:lvl1pPr>
          </a:lstStyle>
          <a:p>
            <a:fld id="{846CE7D5-CF57-46EF-B807-FDD0502418D4}" type="datetimeFigureOut">
              <a:rPr lang="en-US" smtClean="0"/>
              <a:t>1/12/2022</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580779" y="4857750"/>
            <a:ext cx="7504889" cy="273844"/>
          </a:xfrm>
          <a:prstGeom prst="rect">
            <a:avLst/>
          </a:prstGeom>
        </p:spPr>
        <p:txBody>
          <a:bodyPr vert="horz" lIns="91440" tIns="45720" rIns="91440" bIns="45720" rtlCol="0" anchor="ctr"/>
          <a:lstStyle>
            <a:lvl1pPr algn="ctr">
              <a:defRPr sz="750">
                <a:solidFill>
                  <a:schemeClr val="tx1">
                    <a:tint val="75000"/>
                  </a:schemeClr>
                </a:solidFill>
              </a:defRPr>
            </a:lvl1pPr>
          </a:lstStyle>
          <a:p>
            <a:endParaRPr lang="en-US"/>
          </a:p>
        </p:txBody>
      </p:sp>
    </p:spTree>
    <p:extLst>
      <p:ext uri="{BB962C8B-B14F-4D97-AF65-F5344CB8AC3E}">
        <p14:creationId xmlns:p14="http://schemas.microsoft.com/office/powerpoint/2010/main" val="271077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62"/>
        <p:cNvGrpSpPr/>
        <p:nvPr/>
      </p:nvGrpSpPr>
      <p:grpSpPr>
        <a:xfrm>
          <a:off x="0" y="0"/>
          <a:ext cx="0" cy="0"/>
          <a:chOff x="0" y="0"/>
          <a:chExt cx="0" cy="0"/>
        </a:xfrm>
      </p:grpSpPr>
      <p:sp>
        <p:nvSpPr>
          <p:cNvPr id="63" name="Google Shape;63;p15"/>
          <p:cNvSpPr/>
          <p:nvPr/>
        </p:nvSpPr>
        <p:spPr>
          <a:xfrm>
            <a:off x="416455" y="4654439"/>
            <a:ext cx="8321618" cy="186785"/>
          </a:xfrm>
          <a:custGeom>
            <a:avLst/>
            <a:gdLst/>
            <a:ahLst/>
            <a:cxnLst/>
            <a:rect l="l" t="t" r="r" b="b"/>
            <a:pathLst>
              <a:path w="9144635" h="281940" extrusionOk="0">
                <a:moveTo>
                  <a:pt x="0" y="281838"/>
                </a:moveTo>
                <a:lnTo>
                  <a:pt x="9144025" y="281838"/>
                </a:lnTo>
                <a:lnTo>
                  <a:pt x="9144025" y="0"/>
                </a:lnTo>
                <a:lnTo>
                  <a:pt x="0" y="0"/>
                </a:lnTo>
                <a:lnTo>
                  <a:pt x="0" y="281838"/>
                </a:lnTo>
                <a:close/>
              </a:path>
            </a:pathLst>
          </a:custGeom>
          <a:solidFill>
            <a:srgbClr val="67A1D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4" name="Google Shape;64;p15"/>
          <p:cNvSpPr txBox="1">
            <a:spLocks noGrp="1"/>
          </p:cNvSpPr>
          <p:nvPr>
            <p:ph type="title"/>
          </p:nvPr>
        </p:nvSpPr>
        <p:spPr>
          <a:xfrm>
            <a:off x="1236195" y="2006645"/>
            <a:ext cx="6671700" cy="11349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5000" b="0" i="0" u="none" strike="noStrike" cap="none">
                <a:solidFill>
                  <a:srgbClr val="252626"/>
                </a:solidFill>
                <a:latin typeface="Trebuchet MS"/>
                <a:ea typeface="Trebuchet MS"/>
                <a:cs typeface="Trebuchet MS"/>
                <a:sym typeface="Trebuchet MS"/>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a:endParaRPr/>
          </a:p>
        </p:txBody>
      </p:sp>
      <p:sp>
        <p:nvSpPr>
          <p:cNvPr id="65" name="Google Shape;65;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lstStyle>
            <a:lvl1pPr marR="0" lvl="0" algn="ctr" rtl="0">
              <a:spcBef>
                <a:spcPts val="0"/>
              </a:spcBef>
              <a:spcAft>
                <a:spcPts val="0"/>
              </a:spcAft>
              <a:buSzPts val="1200"/>
              <a:buNone/>
              <a:defRPr sz="1500">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66" name="Google Shape;66;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1500">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67" name="Google Shape;67;p15"/>
          <p:cNvSpPr txBox="1">
            <a:spLocks noGrp="1"/>
          </p:cNvSpPr>
          <p:nvPr>
            <p:ph type="sldNum" idx="12"/>
          </p:nvPr>
        </p:nvSpPr>
        <p:spPr>
          <a:xfrm>
            <a:off x="7513539" y="4670062"/>
            <a:ext cx="493200" cy="149700"/>
          </a:xfrm>
          <a:prstGeom prst="rect">
            <a:avLst/>
          </a:prstGeom>
          <a:noFill/>
          <a:ln>
            <a:noFill/>
          </a:ln>
        </p:spPr>
        <p:txBody>
          <a:bodyPr spcFirstLastPara="1" wrap="square" lIns="0" tIns="0" rIns="0" bIns="0" anchor="t" anchorCtr="0">
            <a:noAutofit/>
          </a:bodyPr>
          <a:lstStyle>
            <a:lvl1pPr marL="368300" marR="0" lvl="0" indent="0" algn="l" rtl="0">
              <a:lnSpc>
                <a:spcPct val="100000"/>
              </a:lnSpc>
              <a:spcBef>
                <a:spcPts val="0"/>
              </a:spcBef>
              <a:buNone/>
              <a:defRPr sz="900" b="0" i="0">
                <a:solidFill>
                  <a:srgbClr val="FFFFFF"/>
                </a:solidFill>
                <a:latin typeface="Arial"/>
                <a:ea typeface="Arial"/>
                <a:cs typeface="Arial"/>
                <a:sym typeface="Arial"/>
              </a:defRPr>
            </a:lvl1pPr>
            <a:lvl2pPr marL="368300" marR="0" lvl="1" indent="0" algn="l" rtl="0">
              <a:lnSpc>
                <a:spcPct val="100000"/>
              </a:lnSpc>
              <a:spcBef>
                <a:spcPts val="0"/>
              </a:spcBef>
              <a:buNone/>
              <a:defRPr sz="900" b="0" i="0">
                <a:solidFill>
                  <a:srgbClr val="FFFFFF"/>
                </a:solidFill>
                <a:latin typeface="Arial"/>
                <a:ea typeface="Arial"/>
                <a:cs typeface="Arial"/>
                <a:sym typeface="Arial"/>
              </a:defRPr>
            </a:lvl2pPr>
            <a:lvl3pPr marL="368300" marR="0" lvl="2" indent="0" algn="l" rtl="0">
              <a:lnSpc>
                <a:spcPct val="100000"/>
              </a:lnSpc>
              <a:spcBef>
                <a:spcPts val="0"/>
              </a:spcBef>
              <a:buNone/>
              <a:defRPr sz="900" b="0" i="0">
                <a:solidFill>
                  <a:srgbClr val="FFFFFF"/>
                </a:solidFill>
                <a:latin typeface="Arial"/>
                <a:ea typeface="Arial"/>
                <a:cs typeface="Arial"/>
                <a:sym typeface="Arial"/>
              </a:defRPr>
            </a:lvl3pPr>
            <a:lvl4pPr marL="368300" marR="0" lvl="3" indent="0" algn="l" rtl="0">
              <a:lnSpc>
                <a:spcPct val="100000"/>
              </a:lnSpc>
              <a:spcBef>
                <a:spcPts val="0"/>
              </a:spcBef>
              <a:buNone/>
              <a:defRPr sz="900" b="0" i="0">
                <a:solidFill>
                  <a:srgbClr val="FFFFFF"/>
                </a:solidFill>
                <a:latin typeface="Arial"/>
                <a:ea typeface="Arial"/>
                <a:cs typeface="Arial"/>
                <a:sym typeface="Arial"/>
              </a:defRPr>
            </a:lvl4pPr>
            <a:lvl5pPr marL="368300" marR="0" lvl="4" indent="0" algn="l" rtl="0">
              <a:lnSpc>
                <a:spcPct val="100000"/>
              </a:lnSpc>
              <a:spcBef>
                <a:spcPts val="0"/>
              </a:spcBef>
              <a:buNone/>
              <a:defRPr sz="900" b="0" i="0">
                <a:solidFill>
                  <a:srgbClr val="FFFFFF"/>
                </a:solidFill>
                <a:latin typeface="Arial"/>
                <a:ea typeface="Arial"/>
                <a:cs typeface="Arial"/>
                <a:sym typeface="Arial"/>
              </a:defRPr>
            </a:lvl5pPr>
            <a:lvl6pPr marL="368300" marR="0" lvl="5" indent="0" algn="l" rtl="0">
              <a:lnSpc>
                <a:spcPct val="100000"/>
              </a:lnSpc>
              <a:spcBef>
                <a:spcPts val="0"/>
              </a:spcBef>
              <a:buNone/>
              <a:defRPr sz="900" b="0" i="0">
                <a:solidFill>
                  <a:srgbClr val="FFFFFF"/>
                </a:solidFill>
                <a:latin typeface="Arial"/>
                <a:ea typeface="Arial"/>
                <a:cs typeface="Arial"/>
                <a:sym typeface="Arial"/>
              </a:defRPr>
            </a:lvl6pPr>
            <a:lvl7pPr marL="368300" marR="0" lvl="6" indent="0" algn="l" rtl="0">
              <a:lnSpc>
                <a:spcPct val="100000"/>
              </a:lnSpc>
              <a:spcBef>
                <a:spcPts val="0"/>
              </a:spcBef>
              <a:buNone/>
              <a:defRPr sz="900" b="0" i="0">
                <a:solidFill>
                  <a:srgbClr val="FFFFFF"/>
                </a:solidFill>
                <a:latin typeface="Arial"/>
                <a:ea typeface="Arial"/>
                <a:cs typeface="Arial"/>
                <a:sym typeface="Arial"/>
              </a:defRPr>
            </a:lvl7pPr>
            <a:lvl8pPr marL="368300" marR="0" lvl="7" indent="0" algn="l" rtl="0">
              <a:lnSpc>
                <a:spcPct val="100000"/>
              </a:lnSpc>
              <a:spcBef>
                <a:spcPts val="0"/>
              </a:spcBef>
              <a:buNone/>
              <a:defRPr sz="900" b="0" i="0">
                <a:solidFill>
                  <a:srgbClr val="FFFFFF"/>
                </a:solidFill>
                <a:latin typeface="Arial"/>
                <a:ea typeface="Arial"/>
                <a:cs typeface="Arial"/>
                <a:sym typeface="Arial"/>
              </a:defRPr>
            </a:lvl8pPr>
            <a:lvl9pPr marL="368300" marR="0" lvl="8" indent="0" algn="l" rtl="0">
              <a:lnSpc>
                <a:spcPct val="100000"/>
              </a:lnSpc>
              <a:spcBef>
                <a:spcPts val="0"/>
              </a:spcBef>
              <a:buNone/>
              <a:defRPr sz="900" b="0" i="0">
                <a:solidFill>
                  <a:srgbClr val="FFFFFF"/>
                </a:solidFill>
                <a:latin typeface="Arial"/>
                <a:ea typeface="Arial"/>
                <a:cs typeface="Arial"/>
                <a:sym typeface="Arial"/>
              </a:defRPr>
            </a:lvl9pPr>
          </a:lstStyle>
          <a:p>
            <a:pPr marL="368300" lvl="0" indent="0" algn="l" rtl="0">
              <a:spcBef>
                <a:spcPts val="0"/>
              </a:spcBef>
              <a:spcAft>
                <a:spcPts val="0"/>
              </a:spcAft>
              <a:buNone/>
            </a:pPr>
            <a:fld id="{00000000-1234-1234-1234-123412341234}" type="slidenum">
              <a:rPr lang="en"/>
              <a:t>‹#›</a:t>
            </a:fld>
            <a:endParaRPr>
              <a:solidFill>
                <a:srgbClr val="01020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
        <p:cNvGrpSpPr/>
        <p:nvPr/>
      </p:nvGrpSpPr>
      <p:grpSpPr>
        <a:xfrm>
          <a:off x="0" y="0"/>
          <a:ext cx="0" cy="0"/>
          <a:chOff x="0" y="0"/>
          <a:chExt cx="0" cy="0"/>
        </a:xfrm>
      </p:grpSpPr>
      <p:sp>
        <p:nvSpPr>
          <p:cNvPr id="69" name="Google Shape;69;p16"/>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lstStyle>
            <a:lvl1pPr marR="0" lvl="0" algn="ctr" rtl="0">
              <a:spcBef>
                <a:spcPts val="0"/>
              </a:spcBef>
              <a:spcAft>
                <a:spcPts val="0"/>
              </a:spcAft>
              <a:buSzPts val="1200"/>
              <a:buNone/>
              <a:defRPr sz="1500">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70" name="Google Shape;70;p16"/>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1500">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71" name="Google Shape;71;p16"/>
          <p:cNvSpPr txBox="1">
            <a:spLocks noGrp="1"/>
          </p:cNvSpPr>
          <p:nvPr>
            <p:ph type="sldNum" idx="12"/>
          </p:nvPr>
        </p:nvSpPr>
        <p:spPr>
          <a:xfrm>
            <a:off x="7513539" y="4670062"/>
            <a:ext cx="493200" cy="149700"/>
          </a:xfrm>
          <a:prstGeom prst="rect">
            <a:avLst/>
          </a:prstGeom>
          <a:noFill/>
          <a:ln>
            <a:noFill/>
          </a:ln>
        </p:spPr>
        <p:txBody>
          <a:bodyPr spcFirstLastPara="1" wrap="square" lIns="0" tIns="0" rIns="0" bIns="0" anchor="t" anchorCtr="0">
            <a:noAutofit/>
          </a:bodyPr>
          <a:lstStyle>
            <a:lvl1pPr marL="368300" marR="0" lvl="0" indent="0" algn="l" rtl="0">
              <a:lnSpc>
                <a:spcPct val="100000"/>
              </a:lnSpc>
              <a:spcBef>
                <a:spcPts val="0"/>
              </a:spcBef>
              <a:buNone/>
              <a:defRPr sz="900" b="0" i="0">
                <a:solidFill>
                  <a:srgbClr val="FFFFFF"/>
                </a:solidFill>
                <a:latin typeface="Arial"/>
                <a:ea typeface="Arial"/>
                <a:cs typeface="Arial"/>
                <a:sym typeface="Arial"/>
              </a:defRPr>
            </a:lvl1pPr>
            <a:lvl2pPr marL="368300" marR="0" lvl="1" indent="0" algn="l" rtl="0">
              <a:lnSpc>
                <a:spcPct val="100000"/>
              </a:lnSpc>
              <a:spcBef>
                <a:spcPts val="0"/>
              </a:spcBef>
              <a:buNone/>
              <a:defRPr sz="900" b="0" i="0">
                <a:solidFill>
                  <a:srgbClr val="FFFFFF"/>
                </a:solidFill>
                <a:latin typeface="Arial"/>
                <a:ea typeface="Arial"/>
                <a:cs typeface="Arial"/>
                <a:sym typeface="Arial"/>
              </a:defRPr>
            </a:lvl2pPr>
            <a:lvl3pPr marL="368300" marR="0" lvl="2" indent="0" algn="l" rtl="0">
              <a:lnSpc>
                <a:spcPct val="100000"/>
              </a:lnSpc>
              <a:spcBef>
                <a:spcPts val="0"/>
              </a:spcBef>
              <a:buNone/>
              <a:defRPr sz="900" b="0" i="0">
                <a:solidFill>
                  <a:srgbClr val="FFFFFF"/>
                </a:solidFill>
                <a:latin typeface="Arial"/>
                <a:ea typeface="Arial"/>
                <a:cs typeface="Arial"/>
                <a:sym typeface="Arial"/>
              </a:defRPr>
            </a:lvl3pPr>
            <a:lvl4pPr marL="368300" marR="0" lvl="3" indent="0" algn="l" rtl="0">
              <a:lnSpc>
                <a:spcPct val="100000"/>
              </a:lnSpc>
              <a:spcBef>
                <a:spcPts val="0"/>
              </a:spcBef>
              <a:buNone/>
              <a:defRPr sz="900" b="0" i="0">
                <a:solidFill>
                  <a:srgbClr val="FFFFFF"/>
                </a:solidFill>
                <a:latin typeface="Arial"/>
                <a:ea typeface="Arial"/>
                <a:cs typeface="Arial"/>
                <a:sym typeface="Arial"/>
              </a:defRPr>
            </a:lvl4pPr>
            <a:lvl5pPr marL="368300" marR="0" lvl="4" indent="0" algn="l" rtl="0">
              <a:lnSpc>
                <a:spcPct val="100000"/>
              </a:lnSpc>
              <a:spcBef>
                <a:spcPts val="0"/>
              </a:spcBef>
              <a:buNone/>
              <a:defRPr sz="900" b="0" i="0">
                <a:solidFill>
                  <a:srgbClr val="FFFFFF"/>
                </a:solidFill>
                <a:latin typeface="Arial"/>
                <a:ea typeface="Arial"/>
                <a:cs typeface="Arial"/>
                <a:sym typeface="Arial"/>
              </a:defRPr>
            </a:lvl5pPr>
            <a:lvl6pPr marL="368300" marR="0" lvl="5" indent="0" algn="l" rtl="0">
              <a:lnSpc>
                <a:spcPct val="100000"/>
              </a:lnSpc>
              <a:spcBef>
                <a:spcPts val="0"/>
              </a:spcBef>
              <a:buNone/>
              <a:defRPr sz="900" b="0" i="0">
                <a:solidFill>
                  <a:srgbClr val="FFFFFF"/>
                </a:solidFill>
                <a:latin typeface="Arial"/>
                <a:ea typeface="Arial"/>
                <a:cs typeface="Arial"/>
                <a:sym typeface="Arial"/>
              </a:defRPr>
            </a:lvl6pPr>
            <a:lvl7pPr marL="368300" marR="0" lvl="6" indent="0" algn="l" rtl="0">
              <a:lnSpc>
                <a:spcPct val="100000"/>
              </a:lnSpc>
              <a:spcBef>
                <a:spcPts val="0"/>
              </a:spcBef>
              <a:buNone/>
              <a:defRPr sz="900" b="0" i="0">
                <a:solidFill>
                  <a:srgbClr val="FFFFFF"/>
                </a:solidFill>
                <a:latin typeface="Arial"/>
                <a:ea typeface="Arial"/>
                <a:cs typeface="Arial"/>
                <a:sym typeface="Arial"/>
              </a:defRPr>
            </a:lvl7pPr>
            <a:lvl8pPr marL="368300" marR="0" lvl="7" indent="0" algn="l" rtl="0">
              <a:lnSpc>
                <a:spcPct val="100000"/>
              </a:lnSpc>
              <a:spcBef>
                <a:spcPts val="0"/>
              </a:spcBef>
              <a:buNone/>
              <a:defRPr sz="900" b="0" i="0">
                <a:solidFill>
                  <a:srgbClr val="FFFFFF"/>
                </a:solidFill>
                <a:latin typeface="Arial"/>
                <a:ea typeface="Arial"/>
                <a:cs typeface="Arial"/>
                <a:sym typeface="Arial"/>
              </a:defRPr>
            </a:lvl8pPr>
            <a:lvl9pPr marL="368300" marR="0" lvl="8" indent="0" algn="l" rtl="0">
              <a:lnSpc>
                <a:spcPct val="100000"/>
              </a:lnSpc>
              <a:spcBef>
                <a:spcPts val="0"/>
              </a:spcBef>
              <a:buNone/>
              <a:defRPr sz="900" b="0" i="0">
                <a:solidFill>
                  <a:srgbClr val="FFFFFF"/>
                </a:solidFill>
                <a:latin typeface="Arial"/>
                <a:ea typeface="Arial"/>
                <a:cs typeface="Arial"/>
                <a:sym typeface="Arial"/>
              </a:defRPr>
            </a:lvl9pPr>
          </a:lstStyle>
          <a:p>
            <a:pPr marL="368300" lvl="0" indent="0" algn="l" rtl="0">
              <a:spcBef>
                <a:spcPts val="0"/>
              </a:spcBef>
              <a:spcAft>
                <a:spcPts val="0"/>
              </a:spcAft>
              <a:buNone/>
            </a:pPr>
            <a:fld id="{00000000-1234-1234-1234-123412341234}" type="slidenum">
              <a:rPr lang="en"/>
              <a:t>‹#›</a:t>
            </a:fld>
            <a:endParaRPr>
              <a:solidFill>
                <a:srgbClr val="01020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685800" y="1594485"/>
            <a:ext cx="7772400" cy="10803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5000" b="0" i="0" u="none" strike="noStrike" cap="none">
                <a:solidFill>
                  <a:srgbClr val="252626"/>
                </a:solidFill>
                <a:latin typeface="Trebuchet MS"/>
                <a:ea typeface="Trebuchet MS"/>
                <a:cs typeface="Trebuchet MS"/>
                <a:sym typeface="Trebuchet MS"/>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a:endParaRPr/>
          </a:p>
        </p:txBody>
      </p:sp>
      <p:sp>
        <p:nvSpPr>
          <p:cNvPr id="74" name="Google Shape;74;p17"/>
          <p:cNvSpPr txBox="1">
            <a:spLocks noGrp="1"/>
          </p:cNvSpPr>
          <p:nvPr>
            <p:ph type="subTitle" idx="1"/>
          </p:nvPr>
        </p:nvSpPr>
        <p:spPr>
          <a:xfrm>
            <a:off x="1371600" y="2880360"/>
            <a:ext cx="6400800" cy="12858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1300" b="0" i="0" u="none" strike="noStrike" cap="none">
                <a:solidFill>
                  <a:srgbClr val="030404"/>
                </a:solidFill>
                <a:latin typeface="Arial"/>
                <a:ea typeface="Arial"/>
                <a:cs typeface="Arial"/>
                <a:sym typeface="Arial"/>
              </a:defRPr>
            </a:lvl1pPr>
            <a:lvl2pPr marR="0" lvl="1" algn="l" rtl="0">
              <a:spcBef>
                <a:spcPts val="0"/>
              </a:spcBef>
              <a:spcAft>
                <a:spcPts val="0"/>
              </a:spcAft>
              <a:buSzPts val="1200"/>
              <a:buNone/>
              <a:defRPr sz="1500" b="0" i="0" u="none" strike="noStrike" cap="none">
                <a:latin typeface="Calibri"/>
                <a:ea typeface="Calibri"/>
                <a:cs typeface="Calibri"/>
                <a:sym typeface="Calibri"/>
              </a:defRPr>
            </a:lvl2pPr>
            <a:lvl3pPr marR="0" lvl="2" algn="l" rtl="0">
              <a:spcBef>
                <a:spcPts val="0"/>
              </a:spcBef>
              <a:spcAft>
                <a:spcPts val="0"/>
              </a:spcAft>
              <a:buSzPts val="1200"/>
              <a:buNone/>
              <a:defRPr sz="1500" b="0" i="0" u="none" strike="noStrike" cap="none">
                <a:latin typeface="Calibri"/>
                <a:ea typeface="Calibri"/>
                <a:cs typeface="Calibri"/>
                <a:sym typeface="Calibri"/>
              </a:defRPr>
            </a:lvl3pPr>
            <a:lvl4pPr marR="0" lvl="3" algn="l" rtl="0">
              <a:spcBef>
                <a:spcPts val="0"/>
              </a:spcBef>
              <a:spcAft>
                <a:spcPts val="0"/>
              </a:spcAft>
              <a:buSzPts val="1200"/>
              <a:buNone/>
              <a:defRPr sz="1500" b="0" i="0" u="none" strike="noStrike" cap="none">
                <a:latin typeface="Calibri"/>
                <a:ea typeface="Calibri"/>
                <a:cs typeface="Calibri"/>
                <a:sym typeface="Calibri"/>
              </a:defRPr>
            </a:lvl4pPr>
            <a:lvl5pPr marR="0" lvl="4" algn="l" rtl="0">
              <a:spcBef>
                <a:spcPts val="0"/>
              </a:spcBef>
              <a:spcAft>
                <a:spcPts val="0"/>
              </a:spcAft>
              <a:buSzPts val="1200"/>
              <a:buNone/>
              <a:defRPr sz="1500" b="0" i="0" u="none" strike="noStrike" cap="none">
                <a:latin typeface="Calibri"/>
                <a:ea typeface="Calibri"/>
                <a:cs typeface="Calibri"/>
                <a:sym typeface="Calibri"/>
              </a:defRPr>
            </a:lvl5pPr>
            <a:lvl6pPr marR="0" lvl="5" algn="l" rtl="0">
              <a:spcBef>
                <a:spcPts val="0"/>
              </a:spcBef>
              <a:spcAft>
                <a:spcPts val="0"/>
              </a:spcAft>
              <a:buSzPts val="1200"/>
              <a:buNone/>
              <a:defRPr sz="1500" b="0" i="0" u="none" strike="noStrike" cap="none">
                <a:latin typeface="Calibri"/>
                <a:ea typeface="Calibri"/>
                <a:cs typeface="Calibri"/>
                <a:sym typeface="Calibri"/>
              </a:defRPr>
            </a:lvl6pPr>
            <a:lvl7pPr marR="0" lvl="6" algn="l" rtl="0">
              <a:spcBef>
                <a:spcPts val="0"/>
              </a:spcBef>
              <a:spcAft>
                <a:spcPts val="0"/>
              </a:spcAft>
              <a:buSzPts val="1200"/>
              <a:buNone/>
              <a:defRPr sz="1500" b="0" i="0" u="none" strike="noStrike" cap="none">
                <a:latin typeface="Calibri"/>
                <a:ea typeface="Calibri"/>
                <a:cs typeface="Calibri"/>
                <a:sym typeface="Calibri"/>
              </a:defRPr>
            </a:lvl7pPr>
            <a:lvl8pPr marR="0" lvl="7" algn="l" rtl="0">
              <a:spcBef>
                <a:spcPts val="0"/>
              </a:spcBef>
              <a:spcAft>
                <a:spcPts val="0"/>
              </a:spcAft>
              <a:buSzPts val="1200"/>
              <a:buNone/>
              <a:defRPr sz="1500" b="0" i="0" u="none" strike="noStrike" cap="none">
                <a:latin typeface="Calibri"/>
                <a:ea typeface="Calibri"/>
                <a:cs typeface="Calibri"/>
                <a:sym typeface="Calibri"/>
              </a:defRPr>
            </a:lvl8pPr>
            <a:lvl9pPr marR="0" lvl="8" algn="l" rtl="0">
              <a:spcBef>
                <a:spcPts val="0"/>
              </a:spcBef>
              <a:spcAft>
                <a:spcPts val="0"/>
              </a:spcAft>
              <a:buSzPts val="1200"/>
              <a:buNone/>
              <a:defRPr sz="1500" b="0" i="0" u="none" strike="noStrike" cap="none">
                <a:latin typeface="Calibri"/>
                <a:ea typeface="Calibri"/>
                <a:cs typeface="Calibri"/>
                <a:sym typeface="Calibri"/>
              </a:defRPr>
            </a:lvl9pPr>
          </a:lstStyle>
          <a:p>
            <a:endParaRPr/>
          </a:p>
        </p:txBody>
      </p:sp>
      <p:sp>
        <p:nvSpPr>
          <p:cNvPr id="75" name="Google Shape;75;p17"/>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lstStyle>
            <a:lvl1pPr marR="0" lvl="0" algn="ctr" rtl="0">
              <a:spcBef>
                <a:spcPts val="0"/>
              </a:spcBef>
              <a:spcAft>
                <a:spcPts val="0"/>
              </a:spcAft>
              <a:buSzPts val="1200"/>
              <a:buNone/>
              <a:defRPr sz="1500">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76" name="Google Shape;76;p17"/>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1500">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77" name="Google Shape;77;p17"/>
          <p:cNvSpPr txBox="1">
            <a:spLocks noGrp="1"/>
          </p:cNvSpPr>
          <p:nvPr>
            <p:ph type="sldNum" idx="12"/>
          </p:nvPr>
        </p:nvSpPr>
        <p:spPr>
          <a:xfrm>
            <a:off x="7513539" y="4670062"/>
            <a:ext cx="493200" cy="149700"/>
          </a:xfrm>
          <a:prstGeom prst="rect">
            <a:avLst/>
          </a:prstGeom>
          <a:noFill/>
          <a:ln>
            <a:noFill/>
          </a:ln>
        </p:spPr>
        <p:txBody>
          <a:bodyPr spcFirstLastPara="1" wrap="square" lIns="0" tIns="0" rIns="0" bIns="0" anchor="t" anchorCtr="0">
            <a:noAutofit/>
          </a:bodyPr>
          <a:lstStyle>
            <a:lvl1pPr marL="368300" marR="0" lvl="0" indent="0" algn="l" rtl="0">
              <a:lnSpc>
                <a:spcPct val="100000"/>
              </a:lnSpc>
              <a:spcBef>
                <a:spcPts val="0"/>
              </a:spcBef>
              <a:buNone/>
              <a:defRPr sz="900" b="0" i="0">
                <a:solidFill>
                  <a:srgbClr val="FFFFFF"/>
                </a:solidFill>
                <a:latin typeface="Arial"/>
                <a:ea typeface="Arial"/>
                <a:cs typeface="Arial"/>
                <a:sym typeface="Arial"/>
              </a:defRPr>
            </a:lvl1pPr>
            <a:lvl2pPr marL="368300" marR="0" lvl="1" indent="0" algn="l" rtl="0">
              <a:lnSpc>
                <a:spcPct val="100000"/>
              </a:lnSpc>
              <a:spcBef>
                <a:spcPts val="0"/>
              </a:spcBef>
              <a:buNone/>
              <a:defRPr sz="900" b="0" i="0">
                <a:solidFill>
                  <a:srgbClr val="FFFFFF"/>
                </a:solidFill>
                <a:latin typeface="Arial"/>
                <a:ea typeface="Arial"/>
                <a:cs typeface="Arial"/>
                <a:sym typeface="Arial"/>
              </a:defRPr>
            </a:lvl2pPr>
            <a:lvl3pPr marL="368300" marR="0" lvl="2" indent="0" algn="l" rtl="0">
              <a:lnSpc>
                <a:spcPct val="100000"/>
              </a:lnSpc>
              <a:spcBef>
                <a:spcPts val="0"/>
              </a:spcBef>
              <a:buNone/>
              <a:defRPr sz="900" b="0" i="0">
                <a:solidFill>
                  <a:srgbClr val="FFFFFF"/>
                </a:solidFill>
                <a:latin typeface="Arial"/>
                <a:ea typeface="Arial"/>
                <a:cs typeface="Arial"/>
                <a:sym typeface="Arial"/>
              </a:defRPr>
            </a:lvl3pPr>
            <a:lvl4pPr marL="368300" marR="0" lvl="3" indent="0" algn="l" rtl="0">
              <a:lnSpc>
                <a:spcPct val="100000"/>
              </a:lnSpc>
              <a:spcBef>
                <a:spcPts val="0"/>
              </a:spcBef>
              <a:buNone/>
              <a:defRPr sz="900" b="0" i="0">
                <a:solidFill>
                  <a:srgbClr val="FFFFFF"/>
                </a:solidFill>
                <a:latin typeface="Arial"/>
                <a:ea typeface="Arial"/>
                <a:cs typeface="Arial"/>
                <a:sym typeface="Arial"/>
              </a:defRPr>
            </a:lvl4pPr>
            <a:lvl5pPr marL="368300" marR="0" lvl="4" indent="0" algn="l" rtl="0">
              <a:lnSpc>
                <a:spcPct val="100000"/>
              </a:lnSpc>
              <a:spcBef>
                <a:spcPts val="0"/>
              </a:spcBef>
              <a:buNone/>
              <a:defRPr sz="900" b="0" i="0">
                <a:solidFill>
                  <a:srgbClr val="FFFFFF"/>
                </a:solidFill>
                <a:latin typeface="Arial"/>
                <a:ea typeface="Arial"/>
                <a:cs typeface="Arial"/>
                <a:sym typeface="Arial"/>
              </a:defRPr>
            </a:lvl5pPr>
            <a:lvl6pPr marL="368300" marR="0" lvl="5" indent="0" algn="l" rtl="0">
              <a:lnSpc>
                <a:spcPct val="100000"/>
              </a:lnSpc>
              <a:spcBef>
                <a:spcPts val="0"/>
              </a:spcBef>
              <a:buNone/>
              <a:defRPr sz="900" b="0" i="0">
                <a:solidFill>
                  <a:srgbClr val="FFFFFF"/>
                </a:solidFill>
                <a:latin typeface="Arial"/>
                <a:ea typeface="Arial"/>
                <a:cs typeface="Arial"/>
                <a:sym typeface="Arial"/>
              </a:defRPr>
            </a:lvl6pPr>
            <a:lvl7pPr marL="368300" marR="0" lvl="6" indent="0" algn="l" rtl="0">
              <a:lnSpc>
                <a:spcPct val="100000"/>
              </a:lnSpc>
              <a:spcBef>
                <a:spcPts val="0"/>
              </a:spcBef>
              <a:buNone/>
              <a:defRPr sz="900" b="0" i="0">
                <a:solidFill>
                  <a:srgbClr val="FFFFFF"/>
                </a:solidFill>
                <a:latin typeface="Arial"/>
                <a:ea typeface="Arial"/>
                <a:cs typeface="Arial"/>
                <a:sym typeface="Arial"/>
              </a:defRPr>
            </a:lvl7pPr>
            <a:lvl8pPr marL="368300" marR="0" lvl="7" indent="0" algn="l" rtl="0">
              <a:lnSpc>
                <a:spcPct val="100000"/>
              </a:lnSpc>
              <a:spcBef>
                <a:spcPts val="0"/>
              </a:spcBef>
              <a:buNone/>
              <a:defRPr sz="900" b="0" i="0">
                <a:solidFill>
                  <a:srgbClr val="FFFFFF"/>
                </a:solidFill>
                <a:latin typeface="Arial"/>
                <a:ea typeface="Arial"/>
                <a:cs typeface="Arial"/>
                <a:sym typeface="Arial"/>
              </a:defRPr>
            </a:lvl8pPr>
            <a:lvl9pPr marL="368300" marR="0" lvl="8" indent="0" algn="l" rtl="0">
              <a:lnSpc>
                <a:spcPct val="100000"/>
              </a:lnSpc>
              <a:spcBef>
                <a:spcPts val="0"/>
              </a:spcBef>
              <a:buNone/>
              <a:defRPr sz="900" b="0" i="0">
                <a:solidFill>
                  <a:srgbClr val="FFFFFF"/>
                </a:solidFill>
                <a:latin typeface="Arial"/>
                <a:ea typeface="Arial"/>
                <a:cs typeface="Arial"/>
                <a:sym typeface="Arial"/>
              </a:defRPr>
            </a:lvl9pPr>
          </a:lstStyle>
          <a:p>
            <a:pPr marL="368300" lvl="0" indent="0" algn="l" rtl="0">
              <a:spcBef>
                <a:spcPts val="0"/>
              </a:spcBef>
              <a:spcAft>
                <a:spcPts val="0"/>
              </a:spcAft>
              <a:buNone/>
            </a:pPr>
            <a:fld id="{00000000-1234-1234-1234-123412341234}" type="slidenum">
              <a:rPr lang="en"/>
              <a:t>‹#›</a:t>
            </a:fld>
            <a:endParaRPr>
              <a:solidFill>
                <a:srgbClr val="01020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236195" y="2006645"/>
            <a:ext cx="6671700" cy="11349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5000" b="0" i="0" u="none" strike="noStrike" cap="none">
                <a:solidFill>
                  <a:srgbClr val="252626"/>
                </a:solidFill>
                <a:latin typeface="Trebuchet MS"/>
                <a:ea typeface="Trebuchet MS"/>
                <a:cs typeface="Trebuchet MS"/>
                <a:sym typeface="Trebuchet MS"/>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a:endParaRPr/>
          </a:p>
        </p:txBody>
      </p:sp>
      <p:sp>
        <p:nvSpPr>
          <p:cNvPr id="80" name="Google Shape;80;p18"/>
          <p:cNvSpPr txBox="1">
            <a:spLocks noGrp="1"/>
          </p:cNvSpPr>
          <p:nvPr>
            <p:ph type="body" idx="1"/>
          </p:nvPr>
        </p:nvSpPr>
        <p:spPr>
          <a:xfrm>
            <a:off x="457200" y="1183005"/>
            <a:ext cx="3977700" cy="33948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200"/>
              <a:buNone/>
              <a:defRPr sz="1300" b="0" i="0" u="none" strike="noStrike" cap="none">
                <a:solidFill>
                  <a:srgbClr val="030404"/>
                </a:solidFill>
                <a:latin typeface="Arial"/>
                <a:ea typeface="Arial"/>
                <a:cs typeface="Arial"/>
                <a:sym typeface="Arial"/>
              </a:defRPr>
            </a:lvl1pPr>
            <a:lvl2pPr marL="914400" marR="0" lvl="1" indent="-228600" algn="l" rtl="0">
              <a:spcBef>
                <a:spcPts val="0"/>
              </a:spcBef>
              <a:spcAft>
                <a:spcPts val="0"/>
              </a:spcAft>
              <a:buSzPts val="1200"/>
              <a:buNone/>
              <a:defRPr sz="1500" b="0" i="0" u="none" strike="noStrike" cap="none">
                <a:latin typeface="Calibri"/>
                <a:ea typeface="Calibri"/>
                <a:cs typeface="Calibri"/>
                <a:sym typeface="Calibri"/>
              </a:defRPr>
            </a:lvl2pPr>
            <a:lvl3pPr marL="1371600" marR="0" lvl="2" indent="-228600" algn="l" rtl="0">
              <a:spcBef>
                <a:spcPts val="0"/>
              </a:spcBef>
              <a:spcAft>
                <a:spcPts val="0"/>
              </a:spcAft>
              <a:buSzPts val="1200"/>
              <a:buNone/>
              <a:defRPr sz="1500" b="0" i="0" u="none" strike="noStrike" cap="none">
                <a:latin typeface="Calibri"/>
                <a:ea typeface="Calibri"/>
                <a:cs typeface="Calibri"/>
                <a:sym typeface="Calibri"/>
              </a:defRPr>
            </a:lvl3pPr>
            <a:lvl4pPr marL="1828800" marR="0" lvl="3" indent="-228600" algn="l" rtl="0">
              <a:spcBef>
                <a:spcPts val="0"/>
              </a:spcBef>
              <a:spcAft>
                <a:spcPts val="0"/>
              </a:spcAft>
              <a:buSzPts val="1200"/>
              <a:buNone/>
              <a:defRPr sz="1500" b="0" i="0" u="none" strike="noStrike" cap="none">
                <a:latin typeface="Calibri"/>
                <a:ea typeface="Calibri"/>
                <a:cs typeface="Calibri"/>
                <a:sym typeface="Calibri"/>
              </a:defRPr>
            </a:lvl4pPr>
            <a:lvl5pPr marL="2286000" marR="0" lvl="4" indent="-228600" algn="l" rtl="0">
              <a:spcBef>
                <a:spcPts val="0"/>
              </a:spcBef>
              <a:spcAft>
                <a:spcPts val="0"/>
              </a:spcAft>
              <a:buSzPts val="1200"/>
              <a:buNone/>
              <a:defRPr sz="1500" b="0" i="0" u="none" strike="noStrike" cap="none">
                <a:latin typeface="Calibri"/>
                <a:ea typeface="Calibri"/>
                <a:cs typeface="Calibri"/>
                <a:sym typeface="Calibri"/>
              </a:defRPr>
            </a:lvl5pPr>
            <a:lvl6pPr marL="2743200" marR="0" lvl="5" indent="-228600" algn="l" rtl="0">
              <a:spcBef>
                <a:spcPts val="0"/>
              </a:spcBef>
              <a:spcAft>
                <a:spcPts val="0"/>
              </a:spcAft>
              <a:buSzPts val="1200"/>
              <a:buNone/>
              <a:defRPr sz="1500" b="0" i="0" u="none" strike="noStrike" cap="none">
                <a:latin typeface="Calibri"/>
                <a:ea typeface="Calibri"/>
                <a:cs typeface="Calibri"/>
                <a:sym typeface="Calibri"/>
              </a:defRPr>
            </a:lvl6pPr>
            <a:lvl7pPr marL="3200400" marR="0" lvl="6" indent="-228600" algn="l" rtl="0">
              <a:spcBef>
                <a:spcPts val="0"/>
              </a:spcBef>
              <a:spcAft>
                <a:spcPts val="0"/>
              </a:spcAft>
              <a:buSzPts val="1200"/>
              <a:buNone/>
              <a:defRPr sz="1500" b="0" i="0" u="none" strike="noStrike" cap="none">
                <a:latin typeface="Calibri"/>
                <a:ea typeface="Calibri"/>
                <a:cs typeface="Calibri"/>
                <a:sym typeface="Calibri"/>
              </a:defRPr>
            </a:lvl7pPr>
            <a:lvl8pPr marL="3657600" marR="0" lvl="7" indent="-228600" algn="l" rtl="0">
              <a:spcBef>
                <a:spcPts val="0"/>
              </a:spcBef>
              <a:spcAft>
                <a:spcPts val="0"/>
              </a:spcAft>
              <a:buSzPts val="1200"/>
              <a:buNone/>
              <a:defRPr sz="1500" b="0" i="0" u="none" strike="noStrike" cap="none">
                <a:latin typeface="Calibri"/>
                <a:ea typeface="Calibri"/>
                <a:cs typeface="Calibri"/>
                <a:sym typeface="Calibri"/>
              </a:defRPr>
            </a:lvl8pPr>
            <a:lvl9pPr marL="4114800" marR="0" lvl="8" indent="-228600" algn="l" rtl="0">
              <a:spcBef>
                <a:spcPts val="0"/>
              </a:spcBef>
              <a:spcAft>
                <a:spcPts val="0"/>
              </a:spcAft>
              <a:buSzPts val="1200"/>
              <a:buNone/>
              <a:defRPr sz="1500" b="0" i="0" u="none" strike="noStrike" cap="none">
                <a:latin typeface="Calibri"/>
                <a:ea typeface="Calibri"/>
                <a:cs typeface="Calibri"/>
                <a:sym typeface="Calibri"/>
              </a:defRPr>
            </a:lvl9pPr>
          </a:lstStyle>
          <a:p>
            <a:endParaRPr/>
          </a:p>
        </p:txBody>
      </p:sp>
      <p:sp>
        <p:nvSpPr>
          <p:cNvPr id="81" name="Google Shape;81;p18"/>
          <p:cNvSpPr txBox="1">
            <a:spLocks noGrp="1"/>
          </p:cNvSpPr>
          <p:nvPr>
            <p:ph type="body" idx="2"/>
          </p:nvPr>
        </p:nvSpPr>
        <p:spPr>
          <a:xfrm>
            <a:off x="4709160" y="1183005"/>
            <a:ext cx="3977700" cy="33948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200"/>
              <a:buNone/>
              <a:defRPr sz="1300" b="0" i="0" u="none" strike="noStrike" cap="none">
                <a:solidFill>
                  <a:srgbClr val="030404"/>
                </a:solidFill>
                <a:latin typeface="Arial"/>
                <a:ea typeface="Arial"/>
                <a:cs typeface="Arial"/>
                <a:sym typeface="Arial"/>
              </a:defRPr>
            </a:lvl1pPr>
            <a:lvl2pPr marL="914400" marR="0" lvl="1" indent="-228600" algn="l" rtl="0">
              <a:spcBef>
                <a:spcPts val="0"/>
              </a:spcBef>
              <a:spcAft>
                <a:spcPts val="0"/>
              </a:spcAft>
              <a:buSzPts val="1200"/>
              <a:buNone/>
              <a:defRPr sz="1500" b="0" i="0" u="none" strike="noStrike" cap="none">
                <a:latin typeface="Calibri"/>
                <a:ea typeface="Calibri"/>
                <a:cs typeface="Calibri"/>
                <a:sym typeface="Calibri"/>
              </a:defRPr>
            </a:lvl2pPr>
            <a:lvl3pPr marL="1371600" marR="0" lvl="2" indent="-228600" algn="l" rtl="0">
              <a:spcBef>
                <a:spcPts val="0"/>
              </a:spcBef>
              <a:spcAft>
                <a:spcPts val="0"/>
              </a:spcAft>
              <a:buSzPts val="1200"/>
              <a:buNone/>
              <a:defRPr sz="1500" b="0" i="0" u="none" strike="noStrike" cap="none">
                <a:latin typeface="Calibri"/>
                <a:ea typeface="Calibri"/>
                <a:cs typeface="Calibri"/>
                <a:sym typeface="Calibri"/>
              </a:defRPr>
            </a:lvl3pPr>
            <a:lvl4pPr marL="1828800" marR="0" lvl="3" indent="-228600" algn="l" rtl="0">
              <a:spcBef>
                <a:spcPts val="0"/>
              </a:spcBef>
              <a:spcAft>
                <a:spcPts val="0"/>
              </a:spcAft>
              <a:buSzPts val="1200"/>
              <a:buNone/>
              <a:defRPr sz="1500" b="0" i="0" u="none" strike="noStrike" cap="none">
                <a:latin typeface="Calibri"/>
                <a:ea typeface="Calibri"/>
                <a:cs typeface="Calibri"/>
                <a:sym typeface="Calibri"/>
              </a:defRPr>
            </a:lvl4pPr>
            <a:lvl5pPr marL="2286000" marR="0" lvl="4" indent="-228600" algn="l" rtl="0">
              <a:spcBef>
                <a:spcPts val="0"/>
              </a:spcBef>
              <a:spcAft>
                <a:spcPts val="0"/>
              </a:spcAft>
              <a:buSzPts val="1200"/>
              <a:buNone/>
              <a:defRPr sz="1500" b="0" i="0" u="none" strike="noStrike" cap="none">
                <a:latin typeface="Calibri"/>
                <a:ea typeface="Calibri"/>
                <a:cs typeface="Calibri"/>
                <a:sym typeface="Calibri"/>
              </a:defRPr>
            </a:lvl5pPr>
            <a:lvl6pPr marL="2743200" marR="0" lvl="5" indent="-228600" algn="l" rtl="0">
              <a:spcBef>
                <a:spcPts val="0"/>
              </a:spcBef>
              <a:spcAft>
                <a:spcPts val="0"/>
              </a:spcAft>
              <a:buSzPts val="1200"/>
              <a:buNone/>
              <a:defRPr sz="1500" b="0" i="0" u="none" strike="noStrike" cap="none">
                <a:latin typeface="Calibri"/>
                <a:ea typeface="Calibri"/>
                <a:cs typeface="Calibri"/>
                <a:sym typeface="Calibri"/>
              </a:defRPr>
            </a:lvl6pPr>
            <a:lvl7pPr marL="3200400" marR="0" lvl="6" indent="-228600" algn="l" rtl="0">
              <a:spcBef>
                <a:spcPts val="0"/>
              </a:spcBef>
              <a:spcAft>
                <a:spcPts val="0"/>
              </a:spcAft>
              <a:buSzPts val="1200"/>
              <a:buNone/>
              <a:defRPr sz="1500" b="0" i="0" u="none" strike="noStrike" cap="none">
                <a:latin typeface="Calibri"/>
                <a:ea typeface="Calibri"/>
                <a:cs typeface="Calibri"/>
                <a:sym typeface="Calibri"/>
              </a:defRPr>
            </a:lvl7pPr>
            <a:lvl8pPr marL="3657600" marR="0" lvl="7" indent="-228600" algn="l" rtl="0">
              <a:spcBef>
                <a:spcPts val="0"/>
              </a:spcBef>
              <a:spcAft>
                <a:spcPts val="0"/>
              </a:spcAft>
              <a:buSzPts val="1200"/>
              <a:buNone/>
              <a:defRPr sz="1500" b="0" i="0" u="none" strike="noStrike" cap="none">
                <a:latin typeface="Calibri"/>
                <a:ea typeface="Calibri"/>
                <a:cs typeface="Calibri"/>
                <a:sym typeface="Calibri"/>
              </a:defRPr>
            </a:lvl8pPr>
            <a:lvl9pPr marL="4114800" marR="0" lvl="8" indent="-228600" algn="l" rtl="0">
              <a:spcBef>
                <a:spcPts val="0"/>
              </a:spcBef>
              <a:spcAft>
                <a:spcPts val="0"/>
              </a:spcAft>
              <a:buSzPts val="1200"/>
              <a:buNone/>
              <a:defRPr sz="1500" b="0" i="0" u="none" strike="noStrike" cap="none">
                <a:latin typeface="Calibri"/>
                <a:ea typeface="Calibri"/>
                <a:cs typeface="Calibri"/>
                <a:sym typeface="Calibri"/>
              </a:defRPr>
            </a:lvl9pPr>
          </a:lstStyle>
          <a:p>
            <a:endParaRPr/>
          </a:p>
        </p:txBody>
      </p:sp>
      <p:sp>
        <p:nvSpPr>
          <p:cNvPr id="82" name="Google Shape;82;p18"/>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lstStyle>
            <a:lvl1pPr marR="0" lvl="0" algn="ctr" rtl="0">
              <a:spcBef>
                <a:spcPts val="0"/>
              </a:spcBef>
              <a:spcAft>
                <a:spcPts val="0"/>
              </a:spcAft>
              <a:buSzPts val="1200"/>
              <a:buNone/>
              <a:defRPr sz="1500">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83" name="Google Shape;83;p18"/>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1500">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84" name="Google Shape;84;p18"/>
          <p:cNvSpPr txBox="1">
            <a:spLocks noGrp="1"/>
          </p:cNvSpPr>
          <p:nvPr>
            <p:ph type="sldNum" idx="12"/>
          </p:nvPr>
        </p:nvSpPr>
        <p:spPr>
          <a:xfrm>
            <a:off x="7513539" y="4670062"/>
            <a:ext cx="493200" cy="149700"/>
          </a:xfrm>
          <a:prstGeom prst="rect">
            <a:avLst/>
          </a:prstGeom>
          <a:noFill/>
          <a:ln>
            <a:noFill/>
          </a:ln>
        </p:spPr>
        <p:txBody>
          <a:bodyPr spcFirstLastPara="1" wrap="square" lIns="0" tIns="0" rIns="0" bIns="0" anchor="t" anchorCtr="0">
            <a:noAutofit/>
          </a:bodyPr>
          <a:lstStyle>
            <a:lvl1pPr marL="368300" marR="0" lvl="0" indent="0" algn="l" rtl="0">
              <a:lnSpc>
                <a:spcPct val="100000"/>
              </a:lnSpc>
              <a:spcBef>
                <a:spcPts val="0"/>
              </a:spcBef>
              <a:buNone/>
              <a:defRPr sz="900" b="0" i="0">
                <a:solidFill>
                  <a:srgbClr val="FFFFFF"/>
                </a:solidFill>
                <a:latin typeface="Arial"/>
                <a:ea typeface="Arial"/>
                <a:cs typeface="Arial"/>
                <a:sym typeface="Arial"/>
              </a:defRPr>
            </a:lvl1pPr>
            <a:lvl2pPr marL="368300" marR="0" lvl="1" indent="0" algn="l" rtl="0">
              <a:lnSpc>
                <a:spcPct val="100000"/>
              </a:lnSpc>
              <a:spcBef>
                <a:spcPts val="0"/>
              </a:spcBef>
              <a:buNone/>
              <a:defRPr sz="900" b="0" i="0">
                <a:solidFill>
                  <a:srgbClr val="FFFFFF"/>
                </a:solidFill>
                <a:latin typeface="Arial"/>
                <a:ea typeface="Arial"/>
                <a:cs typeface="Arial"/>
                <a:sym typeface="Arial"/>
              </a:defRPr>
            </a:lvl2pPr>
            <a:lvl3pPr marL="368300" marR="0" lvl="2" indent="0" algn="l" rtl="0">
              <a:lnSpc>
                <a:spcPct val="100000"/>
              </a:lnSpc>
              <a:spcBef>
                <a:spcPts val="0"/>
              </a:spcBef>
              <a:buNone/>
              <a:defRPr sz="900" b="0" i="0">
                <a:solidFill>
                  <a:srgbClr val="FFFFFF"/>
                </a:solidFill>
                <a:latin typeface="Arial"/>
                <a:ea typeface="Arial"/>
                <a:cs typeface="Arial"/>
                <a:sym typeface="Arial"/>
              </a:defRPr>
            </a:lvl3pPr>
            <a:lvl4pPr marL="368300" marR="0" lvl="3" indent="0" algn="l" rtl="0">
              <a:lnSpc>
                <a:spcPct val="100000"/>
              </a:lnSpc>
              <a:spcBef>
                <a:spcPts val="0"/>
              </a:spcBef>
              <a:buNone/>
              <a:defRPr sz="900" b="0" i="0">
                <a:solidFill>
                  <a:srgbClr val="FFFFFF"/>
                </a:solidFill>
                <a:latin typeface="Arial"/>
                <a:ea typeface="Arial"/>
                <a:cs typeface="Arial"/>
                <a:sym typeface="Arial"/>
              </a:defRPr>
            </a:lvl4pPr>
            <a:lvl5pPr marL="368300" marR="0" lvl="4" indent="0" algn="l" rtl="0">
              <a:lnSpc>
                <a:spcPct val="100000"/>
              </a:lnSpc>
              <a:spcBef>
                <a:spcPts val="0"/>
              </a:spcBef>
              <a:buNone/>
              <a:defRPr sz="900" b="0" i="0">
                <a:solidFill>
                  <a:srgbClr val="FFFFFF"/>
                </a:solidFill>
                <a:latin typeface="Arial"/>
                <a:ea typeface="Arial"/>
                <a:cs typeface="Arial"/>
                <a:sym typeface="Arial"/>
              </a:defRPr>
            </a:lvl5pPr>
            <a:lvl6pPr marL="368300" marR="0" lvl="5" indent="0" algn="l" rtl="0">
              <a:lnSpc>
                <a:spcPct val="100000"/>
              </a:lnSpc>
              <a:spcBef>
                <a:spcPts val="0"/>
              </a:spcBef>
              <a:buNone/>
              <a:defRPr sz="900" b="0" i="0">
                <a:solidFill>
                  <a:srgbClr val="FFFFFF"/>
                </a:solidFill>
                <a:latin typeface="Arial"/>
                <a:ea typeface="Arial"/>
                <a:cs typeface="Arial"/>
                <a:sym typeface="Arial"/>
              </a:defRPr>
            </a:lvl6pPr>
            <a:lvl7pPr marL="368300" marR="0" lvl="6" indent="0" algn="l" rtl="0">
              <a:lnSpc>
                <a:spcPct val="100000"/>
              </a:lnSpc>
              <a:spcBef>
                <a:spcPts val="0"/>
              </a:spcBef>
              <a:buNone/>
              <a:defRPr sz="900" b="0" i="0">
                <a:solidFill>
                  <a:srgbClr val="FFFFFF"/>
                </a:solidFill>
                <a:latin typeface="Arial"/>
                <a:ea typeface="Arial"/>
                <a:cs typeface="Arial"/>
                <a:sym typeface="Arial"/>
              </a:defRPr>
            </a:lvl7pPr>
            <a:lvl8pPr marL="368300" marR="0" lvl="7" indent="0" algn="l" rtl="0">
              <a:lnSpc>
                <a:spcPct val="100000"/>
              </a:lnSpc>
              <a:spcBef>
                <a:spcPts val="0"/>
              </a:spcBef>
              <a:buNone/>
              <a:defRPr sz="900" b="0" i="0">
                <a:solidFill>
                  <a:srgbClr val="FFFFFF"/>
                </a:solidFill>
                <a:latin typeface="Arial"/>
                <a:ea typeface="Arial"/>
                <a:cs typeface="Arial"/>
                <a:sym typeface="Arial"/>
              </a:defRPr>
            </a:lvl8pPr>
            <a:lvl9pPr marL="368300" marR="0" lvl="8" indent="0" algn="l" rtl="0">
              <a:lnSpc>
                <a:spcPct val="100000"/>
              </a:lnSpc>
              <a:spcBef>
                <a:spcPts val="0"/>
              </a:spcBef>
              <a:buNone/>
              <a:defRPr sz="900" b="0" i="0">
                <a:solidFill>
                  <a:srgbClr val="FFFFFF"/>
                </a:solidFill>
                <a:latin typeface="Arial"/>
                <a:ea typeface="Arial"/>
                <a:cs typeface="Arial"/>
                <a:sym typeface="Arial"/>
              </a:defRPr>
            </a:lvl9pPr>
          </a:lstStyle>
          <a:p>
            <a:pPr marL="368300" lvl="0" indent="0" algn="l" rtl="0">
              <a:spcBef>
                <a:spcPts val="0"/>
              </a:spcBef>
              <a:spcAft>
                <a:spcPts val="0"/>
              </a:spcAft>
              <a:buNone/>
            </a:pPr>
            <a:fld id="{00000000-1234-1234-1234-123412341234}" type="slidenum">
              <a:rPr lang="en"/>
              <a:t>‹#›</a:t>
            </a:fld>
            <a:endParaRPr>
              <a:solidFill>
                <a:srgbClr val="01020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00776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05576-5AD1-45B8-BA64-BFEB8E6CFF8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621197A-A37C-4972-B731-C87853FA536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DC7AE23-F107-4FE9-9C94-9EB67BFFAC76}"/>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5" name="Footer Placeholder 4">
            <a:extLst>
              <a:ext uri="{FF2B5EF4-FFF2-40B4-BE49-F238E27FC236}">
                <a16:creationId xmlns:a16="http://schemas.microsoft.com/office/drawing/2014/main" id="{1F5D39A9-B351-49F9-8F42-E826CA098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39558-75CB-4E78-A156-FF0EE847E7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7032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567E6-61D6-4EA6-86A3-CA59ED7577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CCF72-D423-427C-A1A5-DCCF9564F0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1143E-E918-4C96-B6BD-DC19BDC9844E}"/>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5" name="Footer Placeholder 4">
            <a:extLst>
              <a:ext uri="{FF2B5EF4-FFF2-40B4-BE49-F238E27FC236}">
                <a16:creationId xmlns:a16="http://schemas.microsoft.com/office/drawing/2014/main" id="{34D0E427-3498-4B84-A334-EF4DC6421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02907-5678-4A9B-A3C1-7689854271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957411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39F0-F99A-4ACB-8843-192812055F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BF934FF-7732-4743-A2B2-C2655686031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2107E-4B92-4D51-AC50-DD19EECD1E8B}"/>
              </a:ext>
            </a:extLst>
          </p:cNvPr>
          <p:cNvSpPr>
            <a:spLocks noGrp="1"/>
          </p:cNvSpPr>
          <p:nvPr>
            <p:ph type="dt" sz="half" idx="10"/>
          </p:nvPr>
        </p:nvSpPr>
        <p:spPr/>
        <p:txBody>
          <a:bodyPr/>
          <a:lstStyle/>
          <a:p>
            <a:fld id="{B282C114-C9EB-4EF8-A933-AA6D76B49244}" type="datetimeFigureOut">
              <a:rPr lang="en-US" smtClean="0"/>
              <a:t>1/12/2022</a:t>
            </a:fld>
            <a:endParaRPr lang="en-US"/>
          </a:p>
        </p:txBody>
      </p:sp>
      <p:sp>
        <p:nvSpPr>
          <p:cNvPr id="5" name="Footer Placeholder 4">
            <a:extLst>
              <a:ext uri="{FF2B5EF4-FFF2-40B4-BE49-F238E27FC236}">
                <a16:creationId xmlns:a16="http://schemas.microsoft.com/office/drawing/2014/main" id="{87D11FC5-8F8A-4E56-B4B4-8D9A8A4C4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4EE01-2082-4AE0-88F8-82DF11BEB7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7724495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236195" y="2006645"/>
            <a:ext cx="6671700" cy="11349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5000" b="0" i="0" u="none" strike="noStrike" cap="none">
                <a:solidFill>
                  <a:srgbClr val="252626"/>
                </a:solidFill>
                <a:latin typeface="Trebuchet MS"/>
                <a:ea typeface="Trebuchet MS"/>
                <a:cs typeface="Trebuchet MS"/>
                <a:sym typeface="Trebuchet MS"/>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a:endParaRPr/>
          </a:p>
        </p:txBody>
      </p:sp>
      <p:sp>
        <p:nvSpPr>
          <p:cNvPr id="52" name="Google Shape;52;p13"/>
          <p:cNvSpPr txBox="1">
            <a:spLocks noGrp="1"/>
          </p:cNvSpPr>
          <p:nvPr>
            <p:ph type="body" idx="1"/>
          </p:nvPr>
        </p:nvSpPr>
        <p:spPr>
          <a:xfrm>
            <a:off x="1056959" y="2168162"/>
            <a:ext cx="6277800" cy="17814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200"/>
              <a:buNone/>
              <a:defRPr sz="1300" b="0" i="0" u="none" strike="noStrike" cap="none">
                <a:solidFill>
                  <a:srgbClr val="030404"/>
                </a:solidFill>
                <a:latin typeface="Arial"/>
                <a:ea typeface="Arial"/>
                <a:cs typeface="Arial"/>
                <a:sym typeface="Arial"/>
              </a:defRPr>
            </a:lvl1pPr>
            <a:lvl2pPr marL="914400" marR="0" lvl="1" indent="-228600" algn="l" rtl="0">
              <a:spcBef>
                <a:spcPts val="0"/>
              </a:spcBef>
              <a:spcAft>
                <a:spcPts val="0"/>
              </a:spcAft>
              <a:buSzPts val="1200"/>
              <a:buNone/>
              <a:defRPr sz="1500" b="0" i="0" u="none" strike="noStrike" cap="none">
                <a:latin typeface="Calibri"/>
                <a:ea typeface="Calibri"/>
                <a:cs typeface="Calibri"/>
                <a:sym typeface="Calibri"/>
              </a:defRPr>
            </a:lvl2pPr>
            <a:lvl3pPr marL="1371600" marR="0" lvl="2" indent="-228600" algn="l" rtl="0">
              <a:spcBef>
                <a:spcPts val="0"/>
              </a:spcBef>
              <a:spcAft>
                <a:spcPts val="0"/>
              </a:spcAft>
              <a:buSzPts val="1200"/>
              <a:buNone/>
              <a:defRPr sz="1500" b="0" i="0" u="none" strike="noStrike" cap="none">
                <a:latin typeface="Calibri"/>
                <a:ea typeface="Calibri"/>
                <a:cs typeface="Calibri"/>
                <a:sym typeface="Calibri"/>
              </a:defRPr>
            </a:lvl3pPr>
            <a:lvl4pPr marL="1828800" marR="0" lvl="3" indent="-228600" algn="l" rtl="0">
              <a:spcBef>
                <a:spcPts val="0"/>
              </a:spcBef>
              <a:spcAft>
                <a:spcPts val="0"/>
              </a:spcAft>
              <a:buSzPts val="1200"/>
              <a:buNone/>
              <a:defRPr sz="1500" b="0" i="0" u="none" strike="noStrike" cap="none">
                <a:latin typeface="Calibri"/>
                <a:ea typeface="Calibri"/>
                <a:cs typeface="Calibri"/>
                <a:sym typeface="Calibri"/>
              </a:defRPr>
            </a:lvl4pPr>
            <a:lvl5pPr marL="2286000" marR="0" lvl="4" indent="-228600" algn="l" rtl="0">
              <a:spcBef>
                <a:spcPts val="0"/>
              </a:spcBef>
              <a:spcAft>
                <a:spcPts val="0"/>
              </a:spcAft>
              <a:buSzPts val="1200"/>
              <a:buNone/>
              <a:defRPr sz="1500" b="0" i="0" u="none" strike="noStrike" cap="none">
                <a:latin typeface="Calibri"/>
                <a:ea typeface="Calibri"/>
                <a:cs typeface="Calibri"/>
                <a:sym typeface="Calibri"/>
              </a:defRPr>
            </a:lvl5pPr>
            <a:lvl6pPr marL="2743200" marR="0" lvl="5" indent="-228600" algn="l" rtl="0">
              <a:spcBef>
                <a:spcPts val="0"/>
              </a:spcBef>
              <a:spcAft>
                <a:spcPts val="0"/>
              </a:spcAft>
              <a:buSzPts val="1200"/>
              <a:buNone/>
              <a:defRPr sz="1500" b="0" i="0" u="none" strike="noStrike" cap="none">
                <a:latin typeface="Calibri"/>
                <a:ea typeface="Calibri"/>
                <a:cs typeface="Calibri"/>
                <a:sym typeface="Calibri"/>
              </a:defRPr>
            </a:lvl6pPr>
            <a:lvl7pPr marL="3200400" marR="0" lvl="6" indent="-228600" algn="l" rtl="0">
              <a:spcBef>
                <a:spcPts val="0"/>
              </a:spcBef>
              <a:spcAft>
                <a:spcPts val="0"/>
              </a:spcAft>
              <a:buSzPts val="1200"/>
              <a:buNone/>
              <a:defRPr sz="1500" b="0" i="0" u="none" strike="noStrike" cap="none">
                <a:latin typeface="Calibri"/>
                <a:ea typeface="Calibri"/>
                <a:cs typeface="Calibri"/>
                <a:sym typeface="Calibri"/>
              </a:defRPr>
            </a:lvl7pPr>
            <a:lvl8pPr marL="3657600" marR="0" lvl="7" indent="-228600" algn="l" rtl="0">
              <a:spcBef>
                <a:spcPts val="0"/>
              </a:spcBef>
              <a:spcAft>
                <a:spcPts val="0"/>
              </a:spcAft>
              <a:buSzPts val="1200"/>
              <a:buNone/>
              <a:defRPr sz="1500" b="0" i="0" u="none" strike="noStrike" cap="none">
                <a:latin typeface="Calibri"/>
                <a:ea typeface="Calibri"/>
                <a:cs typeface="Calibri"/>
                <a:sym typeface="Calibri"/>
              </a:defRPr>
            </a:lvl8pPr>
            <a:lvl9pPr marL="4114800" marR="0" lvl="8" indent="-228600" algn="l" rtl="0">
              <a:spcBef>
                <a:spcPts val="0"/>
              </a:spcBef>
              <a:spcAft>
                <a:spcPts val="0"/>
              </a:spcAft>
              <a:buSzPts val="1200"/>
              <a:buNone/>
              <a:defRPr sz="1500" b="0" i="0" u="none" strike="noStrike" cap="none">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lstStyle>
            <a:lvl1pPr marR="0" lvl="0" algn="ctr" rtl="0">
              <a:spcBef>
                <a:spcPts val="0"/>
              </a:spcBef>
              <a:spcAft>
                <a:spcPts val="0"/>
              </a:spcAft>
              <a:buSzPts val="1200"/>
              <a:buNone/>
              <a:defRPr sz="1500" b="0" i="0" u="none" strike="noStrike" cap="none">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lstStyle>
            <a:lvl1pPr marR="0" lvl="0" algn="l" rtl="0">
              <a:spcBef>
                <a:spcPts val="0"/>
              </a:spcBef>
              <a:spcAft>
                <a:spcPts val="0"/>
              </a:spcAft>
              <a:buSzPts val="1200"/>
              <a:buNone/>
              <a:defRPr sz="1500" b="0" i="0" u="none" strike="noStrike" cap="none">
                <a:solidFill>
                  <a:srgbClr val="888888"/>
                </a:solidFill>
              </a:defRPr>
            </a:lvl1pPr>
            <a:lvl2pPr marR="0" lvl="1" algn="l" rtl="0">
              <a:spcBef>
                <a:spcPts val="0"/>
              </a:spcBef>
              <a:spcAft>
                <a:spcPts val="0"/>
              </a:spcAft>
              <a:buSzPts val="1200"/>
              <a:buNone/>
              <a:defRPr sz="1500" b="0" i="0" u="none" strike="noStrike" cap="none"/>
            </a:lvl2pPr>
            <a:lvl3pPr marR="0" lvl="2" algn="l" rtl="0">
              <a:spcBef>
                <a:spcPts val="0"/>
              </a:spcBef>
              <a:spcAft>
                <a:spcPts val="0"/>
              </a:spcAft>
              <a:buSzPts val="1200"/>
              <a:buNone/>
              <a:defRPr sz="1500" b="0" i="0" u="none" strike="noStrike" cap="none"/>
            </a:lvl3pPr>
            <a:lvl4pPr marR="0" lvl="3" algn="l" rtl="0">
              <a:spcBef>
                <a:spcPts val="0"/>
              </a:spcBef>
              <a:spcAft>
                <a:spcPts val="0"/>
              </a:spcAft>
              <a:buSzPts val="1200"/>
              <a:buNone/>
              <a:defRPr sz="1500" b="0" i="0" u="none" strike="noStrike" cap="none"/>
            </a:lvl4pPr>
            <a:lvl5pPr marR="0" lvl="4" algn="l" rtl="0">
              <a:spcBef>
                <a:spcPts val="0"/>
              </a:spcBef>
              <a:spcAft>
                <a:spcPts val="0"/>
              </a:spcAft>
              <a:buSzPts val="1200"/>
              <a:buNone/>
              <a:defRPr sz="1500" b="0" i="0" u="none" strike="noStrike" cap="none"/>
            </a:lvl5pPr>
            <a:lvl6pPr marR="0" lvl="5" algn="l" rtl="0">
              <a:spcBef>
                <a:spcPts val="0"/>
              </a:spcBef>
              <a:spcAft>
                <a:spcPts val="0"/>
              </a:spcAft>
              <a:buSzPts val="1200"/>
              <a:buNone/>
              <a:defRPr sz="1500" b="0" i="0" u="none" strike="noStrike" cap="none"/>
            </a:lvl6pPr>
            <a:lvl7pPr marR="0" lvl="6" algn="l" rtl="0">
              <a:spcBef>
                <a:spcPts val="0"/>
              </a:spcBef>
              <a:spcAft>
                <a:spcPts val="0"/>
              </a:spcAft>
              <a:buSzPts val="1200"/>
              <a:buNone/>
              <a:defRPr sz="1500" b="0" i="0" u="none" strike="noStrike" cap="none"/>
            </a:lvl7pPr>
            <a:lvl8pPr marR="0" lvl="7" algn="l" rtl="0">
              <a:spcBef>
                <a:spcPts val="0"/>
              </a:spcBef>
              <a:spcAft>
                <a:spcPts val="0"/>
              </a:spcAft>
              <a:buSzPts val="1200"/>
              <a:buNone/>
              <a:defRPr sz="1500" b="0" i="0" u="none" strike="noStrike" cap="none"/>
            </a:lvl8pPr>
            <a:lvl9pPr marR="0" lvl="8" algn="l" rtl="0">
              <a:spcBef>
                <a:spcPts val="0"/>
              </a:spcBef>
              <a:spcAft>
                <a:spcPts val="0"/>
              </a:spcAft>
              <a:buSzPts val="1200"/>
              <a:buNone/>
              <a:defRPr sz="1500" b="0" i="0" u="none" strike="noStrike" cap="none"/>
            </a:lvl9pPr>
          </a:lstStyle>
          <a:p>
            <a:endParaRPr/>
          </a:p>
        </p:txBody>
      </p:sp>
      <p:sp>
        <p:nvSpPr>
          <p:cNvPr id="55" name="Google Shape;55;p13"/>
          <p:cNvSpPr txBox="1">
            <a:spLocks noGrp="1"/>
          </p:cNvSpPr>
          <p:nvPr>
            <p:ph type="sldNum" idx="12"/>
          </p:nvPr>
        </p:nvSpPr>
        <p:spPr>
          <a:xfrm>
            <a:off x="7513539" y="4670062"/>
            <a:ext cx="493200" cy="149700"/>
          </a:xfrm>
          <a:prstGeom prst="rect">
            <a:avLst/>
          </a:prstGeom>
          <a:noFill/>
          <a:ln>
            <a:noFill/>
          </a:ln>
        </p:spPr>
        <p:txBody>
          <a:bodyPr spcFirstLastPara="1" wrap="square" lIns="0" tIns="0" rIns="0" bIns="0" anchor="t" anchorCtr="0">
            <a:noAutofit/>
          </a:bodyPr>
          <a:lstStyle>
            <a:lvl1pPr marL="368300" marR="0" lvl="0" indent="0" algn="l" rtl="0">
              <a:lnSpc>
                <a:spcPct val="100000"/>
              </a:lnSpc>
              <a:spcBef>
                <a:spcPts val="0"/>
              </a:spcBef>
              <a:buNone/>
              <a:defRPr sz="900" b="0" i="0" u="none" strike="noStrike" cap="none">
                <a:solidFill>
                  <a:srgbClr val="FFFFFF"/>
                </a:solidFill>
                <a:latin typeface="Arial"/>
                <a:ea typeface="Arial"/>
                <a:cs typeface="Arial"/>
                <a:sym typeface="Arial"/>
              </a:defRPr>
            </a:lvl1pPr>
            <a:lvl2pPr marL="368300" marR="0" lvl="1" indent="0" algn="l" rtl="0">
              <a:lnSpc>
                <a:spcPct val="100000"/>
              </a:lnSpc>
              <a:spcBef>
                <a:spcPts val="0"/>
              </a:spcBef>
              <a:buNone/>
              <a:defRPr sz="900" b="0" i="0" u="none" strike="noStrike" cap="none">
                <a:solidFill>
                  <a:srgbClr val="FFFFFF"/>
                </a:solidFill>
                <a:latin typeface="Arial"/>
                <a:ea typeface="Arial"/>
                <a:cs typeface="Arial"/>
                <a:sym typeface="Arial"/>
              </a:defRPr>
            </a:lvl2pPr>
            <a:lvl3pPr marL="368300" marR="0" lvl="2" indent="0" algn="l" rtl="0">
              <a:lnSpc>
                <a:spcPct val="100000"/>
              </a:lnSpc>
              <a:spcBef>
                <a:spcPts val="0"/>
              </a:spcBef>
              <a:buNone/>
              <a:defRPr sz="900" b="0" i="0" u="none" strike="noStrike" cap="none">
                <a:solidFill>
                  <a:srgbClr val="FFFFFF"/>
                </a:solidFill>
                <a:latin typeface="Arial"/>
                <a:ea typeface="Arial"/>
                <a:cs typeface="Arial"/>
                <a:sym typeface="Arial"/>
              </a:defRPr>
            </a:lvl3pPr>
            <a:lvl4pPr marL="368300" marR="0" lvl="3" indent="0" algn="l" rtl="0">
              <a:lnSpc>
                <a:spcPct val="100000"/>
              </a:lnSpc>
              <a:spcBef>
                <a:spcPts val="0"/>
              </a:spcBef>
              <a:buNone/>
              <a:defRPr sz="900" b="0" i="0" u="none" strike="noStrike" cap="none">
                <a:solidFill>
                  <a:srgbClr val="FFFFFF"/>
                </a:solidFill>
                <a:latin typeface="Arial"/>
                <a:ea typeface="Arial"/>
                <a:cs typeface="Arial"/>
                <a:sym typeface="Arial"/>
              </a:defRPr>
            </a:lvl4pPr>
            <a:lvl5pPr marL="368300" marR="0" lvl="4" indent="0" algn="l" rtl="0">
              <a:lnSpc>
                <a:spcPct val="100000"/>
              </a:lnSpc>
              <a:spcBef>
                <a:spcPts val="0"/>
              </a:spcBef>
              <a:buNone/>
              <a:defRPr sz="900" b="0" i="0" u="none" strike="noStrike" cap="none">
                <a:solidFill>
                  <a:srgbClr val="FFFFFF"/>
                </a:solidFill>
                <a:latin typeface="Arial"/>
                <a:ea typeface="Arial"/>
                <a:cs typeface="Arial"/>
                <a:sym typeface="Arial"/>
              </a:defRPr>
            </a:lvl5pPr>
            <a:lvl6pPr marL="368300" marR="0" lvl="5" indent="0" algn="l" rtl="0">
              <a:lnSpc>
                <a:spcPct val="100000"/>
              </a:lnSpc>
              <a:spcBef>
                <a:spcPts val="0"/>
              </a:spcBef>
              <a:buNone/>
              <a:defRPr sz="900" b="0" i="0" u="none" strike="noStrike" cap="none">
                <a:solidFill>
                  <a:srgbClr val="FFFFFF"/>
                </a:solidFill>
                <a:latin typeface="Arial"/>
                <a:ea typeface="Arial"/>
                <a:cs typeface="Arial"/>
                <a:sym typeface="Arial"/>
              </a:defRPr>
            </a:lvl6pPr>
            <a:lvl7pPr marL="368300" marR="0" lvl="6" indent="0" algn="l" rtl="0">
              <a:lnSpc>
                <a:spcPct val="100000"/>
              </a:lnSpc>
              <a:spcBef>
                <a:spcPts val="0"/>
              </a:spcBef>
              <a:buNone/>
              <a:defRPr sz="900" b="0" i="0" u="none" strike="noStrike" cap="none">
                <a:solidFill>
                  <a:srgbClr val="FFFFFF"/>
                </a:solidFill>
                <a:latin typeface="Arial"/>
                <a:ea typeface="Arial"/>
                <a:cs typeface="Arial"/>
                <a:sym typeface="Arial"/>
              </a:defRPr>
            </a:lvl7pPr>
            <a:lvl8pPr marL="368300" marR="0" lvl="7" indent="0" algn="l" rtl="0">
              <a:lnSpc>
                <a:spcPct val="100000"/>
              </a:lnSpc>
              <a:spcBef>
                <a:spcPts val="0"/>
              </a:spcBef>
              <a:buNone/>
              <a:defRPr sz="900" b="0" i="0" u="none" strike="noStrike" cap="none">
                <a:solidFill>
                  <a:srgbClr val="FFFFFF"/>
                </a:solidFill>
                <a:latin typeface="Arial"/>
                <a:ea typeface="Arial"/>
                <a:cs typeface="Arial"/>
                <a:sym typeface="Arial"/>
              </a:defRPr>
            </a:lvl8pPr>
            <a:lvl9pPr marL="368300" marR="0" lvl="8" indent="0" algn="l" rtl="0">
              <a:lnSpc>
                <a:spcPct val="100000"/>
              </a:lnSpc>
              <a:spcBef>
                <a:spcPts val="0"/>
              </a:spcBef>
              <a:buNone/>
              <a:defRPr sz="900" b="0" i="0" u="none" strike="noStrike" cap="none">
                <a:solidFill>
                  <a:srgbClr val="FFFFFF"/>
                </a:solidFill>
                <a:latin typeface="Arial"/>
                <a:ea typeface="Arial"/>
                <a:cs typeface="Arial"/>
                <a:sym typeface="Arial"/>
              </a:defRPr>
            </a:lvl9pPr>
          </a:lstStyle>
          <a:p>
            <a:pPr marL="368300" lvl="0" indent="0" algn="l" rtl="0">
              <a:spcBef>
                <a:spcPts val="0"/>
              </a:spcBef>
              <a:spcAft>
                <a:spcPts val="0"/>
              </a:spcAft>
              <a:buNone/>
            </a:pPr>
            <a:fld id="{00000000-1234-1234-1234-123412341234}" type="slidenum">
              <a:rPr lang="en"/>
              <a:t>‹#›</a:t>
            </a:fld>
            <a:endParaRPr>
              <a:solidFill>
                <a:srgbClr val="010202"/>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AF335D-F286-41CA-8C00-227DB13CF0F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E331AC-E2F3-4CB7-8A7D-5696FBEF6AB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A263A-F82C-4417-BCD2-32CD6E3D5F0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282C114-C9EB-4EF8-A933-AA6D76B49244}" type="datetimeFigureOut">
              <a:rPr lang="en-US" smtClean="0"/>
              <a:t>1/12/2022</a:t>
            </a:fld>
            <a:endParaRPr lang="en-US"/>
          </a:p>
        </p:txBody>
      </p:sp>
      <p:sp>
        <p:nvSpPr>
          <p:cNvPr id="5" name="Footer Placeholder 4">
            <a:extLst>
              <a:ext uri="{FF2B5EF4-FFF2-40B4-BE49-F238E27FC236}">
                <a16:creationId xmlns:a16="http://schemas.microsoft.com/office/drawing/2014/main" id="{479B468E-ECC1-4CB6-ACF0-677B101C3CC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84836C-EB09-48C8-A195-52FAFFE03F8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119264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121.png"/></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19.png"/><Relationship Id="rId4" Type="http://schemas.openxmlformats.org/officeDocument/2006/relationships/image" Target="../media/image121.png"/></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26.wmf"/></Relationships>
</file>

<file path=ppt/slides/_rels/slide121.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mailto:trottdw@gwu.com"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220.png"/><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260.pn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240.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6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53.png"/><Relationship Id="rId5" Type="http://schemas.openxmlformats.org/officeDocument/2006/relationships/image" Target="../media/image43.png"/><Relationship Id="rId10" Type="http://schemas.openxmlformats.org/officeDocument/2006/relationships/image" Target="../media/image52.png"/><Relationship Id="rId4" Type="http://schemas.openxmlformats.org/officeDocument/2006/relationships/image" Target="../media/image42.png"/><Relationship Id="rId9"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ocw.mit.edu/help/faq-fair-use/" TargetMode="External"/><Relationship Id="rId5" Type="http://schemas.openxmlformats.org/officeDocument/2006/relationships/image" Target="../media/image69.jpg"/><Relationship Id="rId4" Type="http://schemas.openxmlformats.org/officeDocument/2006/relationships/image" Target="../media/image68.jp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hyperlink" Target="https://ocw.mit.edu/help/faq-fair-use/" TargetMode="External"/><Relationship Id="rId4" Type="http://schemas.openxmlformats.org/officeDocument/2006/relationships/image" Target="../media/image72.jpg"/></Relationships>
</file>

<file path=ppt/slides/_rels/slide7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86.pn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90.jpg"/><Relationship Id="rId5" Type="http://schemas.openxmlformats.org/officeDocument/2006/relationships/image" Target="../media/image93.png"/><Relationship Id="rId4" Type="http://schemas.openxmlformats.org/officeDocument/2006/relationships/image" Target="../media/image92.jpg"/></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5.gif"/><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useBgFill="1">
        <p:nvSpPr>
          <p:cNvPr id="36"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3">
            <a:extLst>
              <a:ext uri="{FF2B5EF4-FFF2-40B4-BE49-F238E27FC236}">
                <a16:creationId xmlns:a16="http://schemas.microsoft.com/office/drawing/2014/main" id="{EB3388C2-BA07-481E-BCEC-AD821DCFC0D6}"/>
              </a:ext>
            </a:extLst>
          </p:cNvPr>
          <p:cNvSpPr>
            <a:spLocks noChangeArrowheads="1"/>
          </p:cNvSpPr>
          <p:nvPr/>
        </p:nvSpPr>
        <p:spPr bwMode="auto">
          <a:xfrm>
            <a:off x="1191779" y="2116300"/>
            <a:ext cx="6858000" cy="20730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2800" b="1" i="0" u="none" strike="noStrike" kern="1200" cap="none" normalizeH="0" baseline="0" dirty="0">
                <a:ln>
                  <a:noFill/>
                </a:ln>
                <a:solidFill>
                  <a:schemeClr val="accent1">
                    <a:lumMod val="50000"/>
                  </a:schemeClr>
                </a:solidFill>
                <a:effectLst/>
                <a:latin typeface="Bookman Old Style" panose="02050604050505020204" pitchFamily="18" charset="0"/>
                <a:ea typeface="+mj-ea"/>
                <a:cs typeface="+mj-cs"/>
              </a:rPr>
              <a:t>CSCI 6364/4364: Machine Learning</a:t>
            </a:r>
          </a:p>
          <a:p>
            <a:pPr marL="0" marR="0" lvl="0" indent="0" algn="ctr" fontAlgn="base">
              <a:lnSpc>
                <a:spcPct val="90000"/>
              </a:lnSpc>
              <a:spcBef>
                <a:spcPct val="0"/>
              </a:spcBef>
              <a:spcAft>
                <a:spcPts val="600"/>
              </a:spcAft>
              <a:buClrTx/>
              <a:buSzTx/>
              <a:tabLst/>
            </a:pPr>
            <a:r>
              <a:rPr lang="en-US" altLang="en-US" sz="2800" b="1" kern="1200" dirty="0">
                <a:solidFill>
                  <a:schemeClr val="accent1">
                    <a:lumMod val="50000"/>
                  </a:schemeClr>
                </a:solidFill>
                <a:latin typeface="Bookman Old Style" panose="02050604050505020204" pitchFamily="18" charset="0"/>
                <a:ea typeface="+mj-ea"/>
                <a:cs typeface="+mj-cs"/>
              </a:rPr>
              <a:t>Lecture 1</a:t>
            </a:r>
          </a:p>
          <a:p>
            <a:pPr marL="0" marR="0" lvl="0" indent="0" algn="ctr" fontAlgn="base">
              <a:lnSpc>
                <a:spcPct val="90000"/>
              </a:lnSpc>
              <a:spcBef>
                <a:spcPct val="0"/>
              </a:spcBef>
              <a:spcAft>
                <a:spcPts val="600"/>
              </a:spcAft>
              <a:buClrTx/>
              <a:buSzTx/>
              <a:tabLst/>
            </a:pPr>
            <a:r>
              <a:rPr kumimoji="0" lang="en-US" altLang="en-US" sz="2400" b="0" i="0" u="none" strike="noStrike" kern="1200" cap="none" normalizeH="0" baseline="0" dirty="0">
                <a:ln>
                  <a:noFill/>
                </a:ln>
                <a:solidFill>
                  <a:schemeClr val="accent1">
                    <a:lumMod val="50000"/>
                  </a:schemeClr>
                </a:solidFill>
                <a:effectLst/>
                <a:latin typeface="Bookman Old Style" panose="02050604050505020204" pitchFamily="18" charset="0"/>
                <a:ea typeface="+mj-ea"/>
                <a:cs typeface="+mj-cs"/>
              </a:rPr>
              <a:t>Overview and Instanced-Based Learning</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4143589"/>
            <a:ext cx="3566160" cy="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AC39C3D-B21D-4413-BF61-D8C736571E3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91779" cy="973910"/>
          </a:xfrm>
          <a:prstGeom prst="rect">
            <a:avLst/>
          </a:prstGeom>
          <a:noFill/>
          <a:ln>
            <a:noFill/>
          </a:ln>
        </p:spPr>
      </p:pic>
      <p:sp>
        <p:nvSpPr>
          <p:cNvPr id="2" name="Rectangle 2">
            <a:extLst>
              <a:ext uri="{FF2B5EF4-FFF2-40B4-BE49-F238E27FC236}">
                <a16:creationId xmlns:a16="http://schemas.microsoft.com/office/drawing/2014/main" id="{763EF451-A5AF-4E54-BBC0-319DEE3B88A9}"/>
              </a:ext>
            </a:extLst>
          </p:cNvPr>
          <p:cNvSpPr>
            <a:spLocks noChangeArrowheads="1"/>
          </p:cNvSpPr>
          <p:nvPr/>
        </p:nvSpPr>
        <p:spPr bwMode="auto">
          <a:xfrm>
            <a:off x="1524000" y="829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descr="Diagram&#10;&#10;Description automatically generated">
            <a:extLst>
              <a:ext uri="{FF2B5EF4-FFF2-40B4-BE49-F238E27FC236}">
                <a16:creationId xmlns:a16="http://schemas.microsoft.com/office/drawing/2014/main" id="{185C73F3-9A2D-4077-8B9E-D6BB3D6E53E2}"/>
              </a:ext>
            </a:extLst>
          </p:cNvPr>
          <p:cNvPicPr>
            <a:picLocks noChangeAspect="1"/>
          </p:cNvPicPr>
          <p:nvPr/>
        </p:nvPicPr>
        <p:blipFill>
          <a:blip r:embed="rId4"/>
          <a:stretch>
            <a:fillRect/>
          </a:stretch>
        </p:blipFill>
        <p:spPr>
          <a:xfrm>
            <a:off x="2997421" y="88209"/>
            <a:ext cx="3149159" cy="17714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DCB3DC-155A-4DF3-A331-22179525D37F}"/>
              </a:ext>
            </a:extLst>
          </p:cNvPr>
          <p:cNvPicPr>
            <a:picLocks noChangeAspect="1"/>
          </p:cNvPicPr>
          <p:nvPr/>
        </p:nvPicPr>
        <p:blipFill>
          <a:blip r:embed="rId2"/>
          <a:stretch>
            <a:fillRect/>
          </a:stretch>
        </p:blipFill>
        <p:spPr>
          <a:xfrm>
            <a:off x="389965" y="0"/>
            <a:ext cx="8511988" cy="5143500"/>
          </a:xfrm>
          <a:prstGeom prst="rect">
            <a:avLst/>
          </a:prstGeom>
        </p:spPr>
      </p:pic>
    </p:spTree>
    <p:extLst>
      <p:ext uri="{BB962C8B-B14F-4D97-AF65-F5344CB8AC3E}">
        <p14:creationId xmlns:p14="http://schemas.microsoft.com/office/powerpoint/2010/main" val="35484065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4274" name="Rectangle 2">
            <a:extLst>
              <a:ext uri="{FF2B5EF4-FFF2-40B4-BE49-F238E27FC236}">
                <a16:creationId xmlns:a16="http://schemas.microsoft.com/office/drawing/2014/main" id="{CA85538F-8A8E-4712-8F95-0F741BB15BED}"/>
              </a:ext>
            </a:extLst>
          </p:cNvPr>
          <p:cNvSpPr>
            <a:spLocks noGrp="1" noChangeArrowheads="1"/>
          </p:cNvSpPr>
          <p:nvPr>
            <p:ph type="title"/>
          </p:nvPr>
        </p:nvSpPr>
        <p:spPr>
          <a:xfrm>
            <a:off x="3724072" y="471951"/>
            <a:ext cx="4939868" cy="964620"/>
          </a:xfrm>
        </p:spPr>
        <p:txBody>
          <a:bodyPr anchor="b">
            <a:normAutofit/>
          </a:bodyPr>
          <a:lstStyle/>
          <a:p>
            <a:r>
              <a:rPr lang="en-US" altLang="en-US"/>
              <a:t>Curse-of-Dimensionality</a:t>
            </a:r>
          </a:p>
        </p:txBody>
      </p:sp>
      <p:sp>
        <p:nvSpPr>
          <p:cNvPr id="1334275" name="Rectangle 3">
            <a:extLst>
              <a:ext uri="{FF2B5EF4-FFF2-40B4-BE49-F238E27FC236}">
                <a16:creationId xmlns:a16="http://schemas.microsoft.com/office/drawing/2014/main" id="{84B71326-6A37-47B6-A49D-96B677068B4D}"/>
              </a:ext>
            </a:extLst>
          </p:cNvPr>
          <p:cNvSpPr>
            <a:spLocks noGrp="1" noChangeArrowheads="1"/>
          </p:cNvSpPr>
          <p:nvPr>
            <p:ph type="body" idx="1"/>
          </p:nvPr>
        </p:nvSpPr>
        <p:spPr>
          <a:xfrm>
            <a:off x="3724073" y="1828800"/>
            <a:ext cx="4939867" cy="2839064"/>
          </a:xfrm>
        </p:spPr>
        <p:txBody>
          <a:bodyPr>
            <a:normAutofit/>
          </a:bodyPr>
          <a:lstStyle/>
          <a:p>
            <a:r>
              <a:rPr lang="en-US" altLang="en-US" sz="1400"/>
              <a:t>Prediction accuracy can quickly degrade when number of attributes grows.</a:t>
            </a:r>
          </a:p>
          <a:p>
            <a:pPr lvl="1"/>
            <a:r>
              <a:rPr lang="en-US" altLang="en-US" sz="1400"/>
              <a:t>Irrelevant attributes easily “swamp” information from relevant attributes</a:t>
            </a:r>
          </a:p>
          <a:p>
            <a:pPr lvl="1"/>
            <a:r>
              <a:rPr lang="en-US" altLang="en-US" sz="1400">
                <a:sym typeface="Wingdings" panose="05000000000000000000" pitchFamily="2" charset="2"/>
              </a:rPr>
              <a:t>When many irrelevant attributes, similarity/distance measure becomes less reliable</a:t>
            </a:r>
          </a:p>
          <a:p>
            <a:pPr lvl="1">
              <a:buFontTx/>
              <a:buNone/>
            </a:pPr>
            <a:endParaRPr lang="en-US" altLang="en-US" sz="1400"/>
          </a:p>
          <a:p>
            <a:r>
              <a:rPr lang="en-US" altLang="en-US" sz="1400"/>
              <a:t>Remedy</a:t>
            </a:r>
          </a:p>
          <a:p>
            <a:pPr lvl="1"/>
            <a:r>
              <a:rPr lang="en-US" altLang="en-US" sz="1400"/>
              <a:t>Try to remove irrelevant attributes in pre-processing step</a:t>
            </a:r>
          </a:p>
          <a:p>
            <a:pPr lvl="1"/>
            <a:r>
              <a:rPr lang="en-US" altLang="en-US" sz="1400"/>
              <a:t>Weight attributes differently</a:t>
            </a:r>
          </a:p>
          <a:p>
            <a:pPr lvl="1"/>
            <a:r>
              <a:rPr lang="en-US" altLang="en-US" sz="1400"/>
              <a:t>Increase k (but not too much)</a:t>
            </a:r>
          </a:p>
          <a:p>
            <a:endParaRPr lang="en-US" altLang="en-US" sz="1400"/>
          </a:p>
        </p:txBody>
      </p:sp>
      <p:pic>
        <p:nvPicPr>
          <p:cNvPr id="1334277" name="Picture 1334276">
            <a:extLst>
              <a:ext uri="{FF2B5EF4-FFF2-40B4-BE49-F238E27FC236}">
                <a16:creationId xmlns:a16="http://schemas.microsoft.com/office/drawing/2014/main" id="{7E3C8F9B-ED4E-4BE2-8741-DC822F0ADBED}"/>
              </a:ext>
            </a:extLst>
          </p:cNvPr>
          <p:cNvPicPr>
            <a:picLocks noChangeAspect="1"/>
          </p:cNvPicPr>
          <p:nvPr/>
        </p:nvPicPr>
        <p:blipFill rotWithShape="1">
          <a:blip r:embed="rId3"/>
          <a:srcRect l="34301" r="20580"/>
          <a:stretch/>
        </p:blipFill>
        <p:spPr>
          <a:xfrm>
            <a:off x="20" y="10"/>
            <a:ext cx="3476673" cy="5143490"/>
          </a:xfrm>
          <a:prstGeom prst="rect">
            <a:avLst/>
          </a:prstGeom>
          <a:effectLst/>
        </p:spPr>
      </p:pic>
      <p:cxnSp>
        <p:nvCxnSpPr>
          <p:cNvPr id="73" name="Straight Connector 7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1586337"/>
            <a:ext cx="473202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42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427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427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Freeform: Shape 105">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8" name="Freeform: Shape 107">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Google Shape;97;p19"/>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000" kern="1200">
                <a:solidFill>
                  <a:schemeClr val="tx1"/>
                </a:solidFill>
                <a:latin typeface="+mj-lt"/>
                <a:ea typeface="+mj-ea"/>
                <a:cs typeface="+mj-cs"/>
              </a:rPr>
              <a:t>Hypothesis classes</a:t>
            </a:r>
          </a:p>
        </p:txBody>
      </p:sp>
      <p:sp>
        <p:nvSpPr>
          <p:cNvPr id="110" name="Rectangle 10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Google Shape;98;p19"/>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0" lvl="0" indent="-228600">
              <a:lnSpc>
                <a:spcPct val="90000"/>
              </a:lnSpc>
              <a:spcBef>
                <a:spcPts val="0"/>
              </a:spcBef>
              <a:spcAft>
                <a:spcPts val="0"/>
              </a:spcAft>
              <a:buFont typeface="Arial" panose="020B0604020202020204" pitchFamily="34" charset="0"/>
              <a:buChar char="•"/>
            </a:pPr>
            <a:r>
              <a:rPr lang="en-US" sz="1500" b="1" kern="1200">
                <a:solidFill>
                  <a:schemeClr val="tx1"/>
                </a:solidFill>
                <a:latin typeface="+mn-lt"/>
                <a:ea typeface="+mn-ea"/>
                <a:cs typeface="+mn-cs"/>
              </a:rPr>
              <a:t>Hypothesis class:</a:t>
            </a:r>
            <a:r>
              <a:rPr lang="en-US" sz="1500" kern="1200">
                <a:solidFill>
                  <a:schemeClr val="tx1"/>
                </a:solidFill>
                <a:latin typeface="+mn-lt"/>
                <a:ea typeface="+mn-ea"/>
                <a:cs typeface="+mn-cs"/>
              </a:rPr>
              <a:t> What function represents the relationship between the input vector and labels?</a:t>
            </a:r>
          </a:p>
          <a:p>
            <a:pPr marL="0" lvl="0" indent="-228600">
              <a:lnSpc>
                <a:spcPct val="90000"/>
              </a:lnSpc>
              <a:spcBef>
                <a:spcPts val="1600"/>
              </a:spcBef>
              <a:spcAft>
                <a:spcPts val="0"/>
              </a:spcAft>
              <a:buFont typeface="Arial" panose="020B0604020202020204" pitchFamily="34" charset="0"/>
              <a:buChar char="•"/>
            </a:pPr>
            <a:r>
              <a:rPr lang="en-US" sz="1500" b="1" kern="1200">
                <a:solidFill>
                  <a:schemeClr val="tx1"/>
                </a:solidFill>
                <a:latin typeface="+mn-lt"/>
                <a:ea typeface="+mn-ea"/>
                <a:cs typeface="+mn-cs"/>
              </a:rPr>
              <a:t>Hypothesis: </a:t>
            </a:r>
            <a:r>
              <a:rPr lang="en-US" sz="1500" kern="1200">
                <a:solidFill>
                  <a:schemeClr val="tx1"/>
                </a:solidFill>
                <a:latin typeface="+mn-lt"/>
                <a:ea typeface="+mn-ea"/>
                <a:cs typeface="+mn-cs"/>
              </a:rPr>
              <a:t>Guess and make assumptions to come up with a hypothesis</a:t>
            </a:r>
          </a:p>
          <a:p>
            <a:pPr marL="0" lvl="0" indent="-228600">
              <a:lnSpc>
                <a:spcPct val="90000"/>
              </a:lnSpc>
              <a:spcBef>
                <a:spcPts val="1600"/>
              </a:spcBef>
              <a:spcAft>
                <a:spcPts val="1600"/>
              </a:spcAft>
              <a:buFont typeface="Arial" panose="020B0604020202020204" pitchFamily="34" charset="0"/>
              <a:buChar char="•"/>
            </a:pPr>
            <a:r>
              <a:rPr lang="en-US" sz="1500" b="1" kern="1200">
                <a:solidFill>
                  <a:schemeClr val="tx1"/>
                </a:solidFill>
                <a:latin typeface="+mn-lt"/>
                <a:ea typeface="+mn-ea"/>
                <a:cs typeface="+mn-cs"/>
              </a:rPr>
              <a:t>No free lunch theorem:</a:t>
            </a:r>
            <a:r>
              <a:rPr lang="en-US" sz="1500" kern="1200">
                <a:solidFill>
                  <a:schemeClr val="tx1"/>
                </a:solidFill>
                <a:latin typeface="+mn-lt"/>
                <a:ea typeface="+mn-ea"/>
                <a:cs typeface="+mn-cs"/>
              </a:rPr>
              <a:t> Accordingly no one ml method can be a good fit for all problems because each time there have to be assumptions.</a:t>
            </a:r>
          </a:p>
        </p:txBody>
      </p:sp>
      <p:sp>
        <p:nvSpPr>
          <p:cNvPr id="99" name="Google Shape;99;p19"/>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marL="0" lvl="0" indent="0" algn="r">
              <a:lnSpc>
                <a:spcPct val="90000"/>
              </a:lnSpc>
              <a:spcBef>
                <a:spcPts val="0"/>
              </a:spcBef>
              <a:spcAft>
                <a:spcPts val="600"/>
              </a:spcAft>
              <a:buNone/>
            </a:pPr>
            <a:fld id="{00000000-1234-1234-1234-123412341234}" type="slidenum">
              <a:rPr lang="en-US" sz="700" kern="1200" smtClean="0">
                <a:solidFill>
                  <a:schemeClr val="tx1">
                    <a:lumMod val="50000"/>
                    <a:lumOff val="50000"/>
                  </a:schemeClr>
                </a:solidFill>
                <a:latin typeface="+mn-lt"/>
                <a:ea typeface="+mn-ea"/>
                <a:cs typeface="+mn-cs"/>
              </a:rPr>
              <a:pPr marL="0" lvl="0" indent="0" algn="r">
                <a:lnSpc>
                  <a:spcPct val="90000"/>
                </a:lnSpc>
                <a:spcBef>
                  <a:spcPts val="0"/>
                </a:spcBef>
                <a:spcAft>
                  <a:spcPts val="600"/>
                </a:spcAft>
                <a:buNone/>
              </a:pPr>
              <a:t>101</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723900" y="726947"/>
            <a:ext cx="2320410" cy="3692653"/>
          </a:xfrm>
          <a:prstGeom prst="rect">
            <a:avLst/>
          </a:prstGeom>
          <a:solidFill>
            <a:schemeClr val="bg1">
              <a:alpha val="70000"/>
            </a:schemeClr>
          </a:solidFill>
          <a:ln w="31750" cap="sq">
            <a:solidFill>
              <a:schemeClr val="tx1">
                <a:lumMod val="75000"/>
                <a:lumOff val="25000"/>
              </a:schemeClr>
            </a:solidFill>
            <a:miter lim="800000"/>
          </a:ln>
        </p:spPr>
        <p:txBody>
          <a:bodyPr spcFirstLastPara="1" vert="horz" lIns="91440" tIns="45720" rIns="91440" bIns="45720" rtlCol="0" anchor="ctr" anchorCtr="0">
            <a:normAutofit/>
          </a:bodyPr>
          <a:lstStyle/>
          <a:p>
            <a:pPr marL="0" lvl="0" indent="0" algn="ctr">
              <a:lnSpc>
                <a:spcPct val="90000"/>
              </a:lnSpc>
              <a:spcBef>
                <a:spcPct val="0"/>
              </a:spcBef>
              <a:spcAft>
                <a:spcPts val="0"/>
              </a:spcAft>
            </a:pPr>
            <a:r>
              <a:rPr lang="en-US" sz="2300" kern="1200">
                <a:solidFill>
                  <a:schemeClr val="tx1">
                    <a:lumMod val="85000"/>
                    <a:lumOff val="15000"/>
                  </a:schemeClr>
                </a:solidFill>
                <a:latin typeface="+mj-lt"/>
                <a:ea typeface="+mj-ea"/>
                <a:cs typeface="+mj-cs"/>
              </a:rPr>
              <a:t>Loss functions aka risk functions</a:t>
            </a:r>
          </a:p>
        </p:txBody>
      </p:sp>
      <p:sp>
        <p:nvSpPr>
          <p:cNvPr id="105" name="Google Shape;105;p20"/>
          <p:cNvSpPr txBox="1">
            <a:spLocks noGrp="1"/>
          </p:cNvSpPr>
          <p:nvPr>
            <p:ph type="body" idx="1"/>
          </p:nvPr>
        </p:nvSpPr>
        <p:spPr>
          <a:xfrm>
            <a:off x="3504075" y="1087821"/>
            <a:ext cx="5157322" cy="342900"/>
          </a:xfrm>
          <a:prstGeom prst="rect">
            <a:avLst/>
          </a:prstGeom>
        </p:spPr>
        <p:txBody>
          <a:bodyPr spcFirstLastPara="1" vert="horz" lIns="91440" tIns="45720" rIns="91440" bIns="45720" rtlCol="0" anchorCtr="0">
            <a:normAutofit fontScale="70000" lnSpcReduction="20000"/>
          </a:bodyPr>
          <a:lstStyle/>
          <a:p>
            <a:pPr marL="0" lvl="0" indent="0">
              <a:lnSpc>
                <a:spcPct val="90000"/>
              </a:lnSpc>
              <a:spcBef>
                <a:spcPts val="0"/>
              </a:spcBef>
              <a:spcAft>
                <a:spcPts val="0"/>
              </a:spcAft>
              <a:buNone/>
            </a:pPr>
            <a:r>
              <a:rPr lang="en-US" sz="1500" b="1" kern="1200" dirty="0">
                <a:solidFill>
                  <a:schemeClr val="tx1"/>
                </a:solidFill>
                <a:latin typeface="+mn-lt"/>
                <a:ea typeface="+mn-ea"/>
                <a:cs typeface="+mn-cs"/>
              </a:rPr>
              <a:t>Zero / one loss = error rate on this dataset </a:t>
            </a:r>
            <a:r>
              <a:rPr lang="en-US" sz="1500" b="1" i="1" kern="1200" dirty="0">
                <a:solidFill>
                  <a:schemeClr val="tx1"/>
                </a:solidFill>
                <a:latin typeface="+mn-lt"/>
                <a:ea typeface="+mn-ea"/>
                <a:cs typeface="+mn-cs"/>
              </a:rPr>
              <a:t>D.</a:t>
            </a:r>
          </a:p>
          <a:p>
            <a:pPr marL="0" lvl="0" indent="0">
              <a:lnSpc>
                <a:spcPct val="90000"/>
              </a:lnSpc>
              <a:spcBef>
                <a:spcPts val="0"/>
              </a:spcBef>
              <a:spcAft>
                <a:spcPts val="0"/>
              </a:spcAft>
              <a:buNone/>
            </a:pPr>
            <a:r>
              <a:rPr lang="en-US" sz="1500" kern="1200" dirty="0">
                <a:solidFill>
                  <a:schemeClr val="tx1"/>
                </a:solidFill>
                <a:latin typeface="+mn-lt"/>
                <a:ea typeface="+mn-ea"/>
                <a:cs typeface="+mn-cs"/>
              </a:rPr>
              <a:t>		</a:t>
            </a:r>
          </a:p>
          <a:p>
            <a:pPr marL="0" lvl="0" indent="-228600">
              <a:lnSpc>
                <a:spcPct val="90000"/>
              </a:lnSpc>
              <a:spcBef>
                <a:spcPts val="0"/>
              </a:spcBef>
              <a:spcAft>
                <a:spcPts val="0"/>
              </a:spcAft>
              <a:buFont typeface="Arial" panose="020B0604020202020204" pitchFamily="34" charset="0"/>
              <a:buChar char="•"/>
            </a:pPr>
            <a:endParaRPr lang="en-US" sz="1500" kern="1200" dirty="0">
              <a:solidFill>
                <a:schemeClr val="tx1"/>
              </a:solidFill>
              <a:latin typeface="+mn-lt"/>
              <a:ea typeface="+mn-ea"/>
              <a:cs typeface="+mn-cs"/>
            </a:endParaRPr>
          </a:p>
          <a:p>
            <a:pPr marL="0" lvl="0" indent="-228600">
              <a:lnSpc>
                <a:spcPct val="90000"/>
              </a:lnSpc>
              <a:spcBef>
                <a:spcPts val="0"/>
              </a:spcBef>
              <a:spcAft>
                <a:spcPts val="1600"/>
              </a:spcAft>
              <a:buFont typeface="Arial" panose="020B0604020202020204" pitchFamily="34" charset="0"/>
              <a:buChar char="•"/>
            </a:pPr>
            <a:endParaRPr lang="en-US" sz="1500" b="1" kern="1200" dirty="0">
              <a:solidFill>
                <a:schemeClr val="tx1"/>
              </a:solidFill>
              <a:latin typeface="+mn-lt"/>
              <a:ea typeface="+mn-ea"/>
              <a:cs typeface="+mn-cs"/>
            </a:endParaRPr>
          </a:p>
        </p:txBody>
      </p:sp>
      <p:sp>
        <p:nvSpPr>
          <p:cNvPr id="112" name="Rectangle 111">
            <a:extLst>
              <a:ext uri="{FF2B5EF4-FFF2-40B4-BE49-F238E27FC236}">
                <a16:creationId xmlns:a16="http://schemas.microsoft.com/office/drawing/2014/main" id="{1AC19E41-BCF2-4F35-97A7-2A45ED58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5755" y="2765087"/>
            <a:ext cx="4934343" cy="16529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7" name="Google Shape;107;p20"/>
          <p:cNvPicPr preferRelativeResize="0"/>
          <p:nvPr/>
        </p:nvPicPr>
        <p:blipFill>
          <a:blip r:embed="rId3"/>
          <a:stretch>
            <a:fillRect/>
          </a:stretch>
        </p:blipFill>
        <p:spPr>
          <a:xfrm>
            <a:off x="3606405" y="3283091"/>
            <a:ext cx="4682378" cy="616900"/>
          </a:xfrm>
          <a:prstGeom prst="rect">
            <a:avLst/>
          </a:prstGeom>
          <a:noFill/>
          <a:ln w="31750" cap="sq">
            <a:noFill/>
            <a:miter lim="800000"/>
          </a:ln>
        </p:spPr>
      </p:pic>
      <p:sp>
        <p:nvSpPr>
          <p:cNvPr id="106" name="Google Shape;106;p20"/>
          <p:cNvSpPr txBox="1">
            <a:spLocks noGrp="1"/>
          </p:cNvSpPr>
          <p:nvPr>
            <p:ph type="sldNum" idx="12"/>
          </p:nvPr>
        </p:nvSpPr>
        <p:spPr>
          <a:xfrm>
            <a:off x="8071866" y="4581144"/>
            <a:ext cx="342900" cy="342900"/>
          </a:xfrm>
          <a:prstGeom prst="ellipse">
            <a:avLst/>
          </a:prstGeom>
          <a:solidFill>
            <a:srgbClr val="7F7F7F"/>
          </a:solidFill>
        </p:spPr>
        <p:txBody>
          <a:bodyPr spcFirstLastPara="1" vert="horz" lIns="91440" tIns="45720" rIns="91440" bIns="45720" rtlCol="0" anchor="ctr" anchorCtr="0">
            <a:normAutofit fontScale="62500" lnSpcReduction="20000"/>
          </a:bodyPr>
          <a:lstStyle/>
          <a:p>
            <a:pPr marL="0" lvl="0" indent="0" algn="ctr">
              <a:lnSpc>
                <a:spcPct val="90000"/>
              </a:lnSpc>
              <a:spcBef>
                <a:spcPts val="0"/>
              </a:spcBef>
              <a:spcAft>
                <a:spcPts val="600"/>
              </a:spcAft>
              <a:buNone/>
            </a:pPr>
            <a:fld id="{00000000-1234-1234-1234-123412341234}" type="slidenum">
              <a:rPr lang="en-US" sz="500" kern="1200">
                <a:latin typeface="+mn-lt"/>
                <a:ea typeface="+mn-ea"/>
                <a:cs typeface="+mn-cs"/>
              </a:rPr>
              <a:pPr marL="0" lvl="0" indent="0" algn="ctr">
                <a:lnSpc>
                  <a:spcPct val="90000"/>
                </a:lnSpc>
                <a:spcBef>
                  <a:spcPts val="0"/>
                </a:spcBef>
                <a:spcAft>
                  <a:spcPts val="600"/>
                </a:spcAft>
                <a:buNone/>
              </a:pPr>
              <a:t>102</a:t>
            </a:fld>
            <a:endParaRPr lang="en-US" sz="500" kern="1200">
              <a:latin typeface="+mn-lt"/>
              <a:ea typeface="+mn-ea"/>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1449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Loss functions aka risk functions</a:t>
            </a:r>
            <a:endParaRPr sz="3600" dirty="0"/>
          </a:p>
        </p:txBody>
      </p:sp>
      <p:sp>
        <p:nvSpPr>
          <p:cNvPr id="113" name="Google Shape;113;p21"/>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Squared loss </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If                                      is a large difference, penalty gets magnified.</a:t>
            </a: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sz="1100" dirty="0">
                <a:solidFill>
                  <a:schemeClr val="dk1"/>
                </a:solidFill>
              </a:rPr>
              <a:t>				</a:t>
            </a:r>
            <a:endParaRPr sz="1100" dirty="0">
              <a:solidFill>
                <a:schemeClr val="dk1"/>
              </a:solidFill>
            </a:endParaRPr>
          </a:p>
          <a:p>
            <a:pPr marL="0" lvl="0" indent="0" algn="l" rtl="0">
              <a:spcBef>
                <a:spcPts val="0"/>
              </a:spcBef>
              <a:spcAft>
                <a:spcPts val="0"/>
              </a:spcAft>
              <a:buNone/>
            </a:pPr>
            <a:r>
              <a:rPr lang="en" sz="1100" dirty="0">
                <a:solidFill>
                  <a:schemeClr val="dk1"/>
                </a:solidFill>
              </a:rPr>
              <a:t>			</a:t>
            </a:r>
            <a:endParaRPr sz="1100" dirty="0">
              <a:solidFill>
                <a:schemeClr val="dk1"/>
              </a:solidFill>
            </a:endParaRPr>
          </a:p>
          <a:p>
            <a:pPr marL="0" lvl="0" indent="0" algn="l" rtl="0">
              <a:spcBef>
                <a:spcPts val="0"/>
              </a:spcBef>
              <a:spcAft>
                <a:spcPts val="0"/>
              </a:spcAft>
              <a:buNone/>
            </a:pPr>
            <a:r>
              <a:rPr lang="en" sz="1100" dirty="0">
                <a:solidFill>
                  <a:schemeClr val="dk1"/>
                </a:solidFill>
              </a:rPr>
              <a:t>		</a:t>
            </a:r>
            <a:endParaRPr sz="11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1600"/>
              </a:spcAft>
              <a:buNone/>
            </a:pPr>
            <a:endParaRPr b="1" dirty="0"/>
          </a:p>
        </p:txBody>
      </p:sp>
      <p:sp>
        <p:nvSpPr>
          <p:cNvPr id="114" name="Google Shape;11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103</a:t>
            </a:fld>
            <a:endParaRPr/>
          </a:p>
        </p:txBody>
      </p:sp>
      <p:pic>
        <p:nvPicPr>
          <p:cNvPr id="115" name="Google Shape;115;p21"/>
          <p:cNvPicPr preferRelativeResize="0"/>
          <p:nvPr/>
        </p:nvPicPr>
        <p:blipFill>
          <a:blip r:embed="rId3">
            <a:alphaModFix/>
          </a:blip>
          <a:stretch>
            <a:fillRect/>
          </a:stretch>
        </p:blipFill>
        <p:spPr>
          <a:xfrm>
            <a:off x="2457562" y="2301570"/>
            <a:ext cx="4228875" cy="1118209"/>
          </a:xfrm>
          <a:prstGeom prst="rect">
            <a:avLst/>
          </a:prstGeom>
          <a:noFill/>
          <a:ln>
            <a:noFill/>
          </a:ln>
        </p:spPr>
      </p:pic>
      <p:pic>
        <p:nvPicPr>
          <p:cNvPr id="116" name="Google Shape;116;p21"/>
          <p:cNvPicPr preferRelativeResize="0"/>
          <p:nvPr/>
        </p:nvPicPr>
        <p:blipFill>
          <a:blip r:embed="rId4">
            <a:alphaModFix/>
          </a:blip>
          <a:stretch>
            <a:fillRect/>
          </a:stretch>
        </p:blipFill>
        <p:spPr>
          <a:xfrm>
            <a:off x="613793" y="1595034"/>
            <a:ext cx="1443214" cy="3936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226208" y="866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Loss functions aka risk functions</a:t>
            </a:r>
            <a:endParaRPr sz="3200" dirty="0"/>
          </a:p>
        </p:txBody>
      </p:sp>
      <p:sp>
        <p:nvSpPr>
          <p:cNvPr id="122" name="Google Shape;12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Absolute loss</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Penalties don’t get magnified when                                       is large .</a:t>
            </a:r>
            <a:endParaRPr dirty="0"/>
          </a:p>
          <a:p>
            <a:pPr marL="0" lvl="0" indent="0" algn="l" rtl="0">
              <a:spcBef>
                <a:spcPts val="0"/>
              </a:spcBef>
              <a:spcAft>
                <a:spcPts val="0"/>
              </a:spcAft>
              <a:buNone/>
            </a:pPr>
            <a:r>
              <a:rPr lang="en" sz="1100" dirty="0">
                <a:solidFill>
                  <a:schemeClr val="dk1"/>
                </a:solidFill>
              </a:rPr>
              <a:t>				</a:t>
            </a:r>
            <a:endParaRPr sz="1100" dirty="0">
              <a:solidFill>
                <a:schemeClr val="dk1"/>
              </a:solidFill>
            </a:endParaRPr>
          </a:p>
          <a:p>
            <a:pPr marL="0" lvl="0" indent="0" algn="l" rtl="0">
              <a:spcBef>
                <a:spcPts val="0"/>
              </a:spcBef>
              <a:spcAft>
                <a:spcPts val="0"/>
              </a:spcAft>
              <a:buNone/>
            </a:pPr>
            <a:r>
              <a:rPr lang="en" sz="1100" dirty="0">
                <a:solidFill>
                  <a:schemeClr val="dk1"/>
                </a:solidFill>
              </a:rPr>
              <a:t>			</a:t>
            </a:r>
            <a:endParaRPr sz="1100" dirty="0">
              <a:solidFill>
                <a:schemeClr val="dk1"/>
              </a:solidFill>
            </a:endParaRPr>
          </a:p>
          <a:p>
            <a:pPr marL="0" lvl="0" indent="0" algn="l" rtl="0">
              <a:spcBef>
                <a:spcPts val="0"/>
              </a:spcBef>
              <a:spcAft>
                <a:spcPts val="0"/>
              </a:spcAft>
              <a:buNone/>
            </a:pPr>
            <a:r>
              <a:rPr lang="en" sz="1100" dirty="0">
                <a:solidFill>
                  <a:schemeClr val="dk1"/>
                </a:solidFill>
              </a:rPr>
              <a:t>		</a:t>
            </a:r>
            <a:endParaRPr sz="11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1600"/>
              </a:spcAft>
              <a:buNone/>
            </a:pPr>
            <a:endParaRPr b="1" dirty="0"/>
          </a:p>
        </p:txBody>
      </p:sp>
      <p:sp>
        <p:nvSpPr>
          <p:cNvPr id="123" name="Google Shape;12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104</a:t>
            </a:fld>
            <a:endParaRPr/>
          </a:p>
        </p:txBody>
      </p:sp>
      <p:pic>
        <p:nvPicPr>
          <p:cNvPr id="124" name="Google Shape;124;p22"/>
          <p:cNvPicPr preferRelativeResize="0"/>
          <p:nvPr/>
        </p:nvPicPr>
        <p:blipFill>
          <a:blip r:embed="rId3">
            <a:alphaModFix/>
          </a:blip>
          <a:stretch>
            <a:fillRect/>
          </a:stretch>
        </p:blipFill>
        <p:spPr>
          <a:xfrm>
            <a:off x="2356358" y="2447775"/>
            <a:ext cx="4260300" cy="1101439"/>
          </a:xfrm>
          <a:prstGeom prst="rect">
            <a:avLst/>
          </a:prstGeom>
          <a:noFill/>
          <a:ln>
            <a:noFill/>
          </a:ln>
        </p:spPr>
      </p:pic>
      <p:pic>
        <p:nvPicPr>
          <p:cNvPr id="125" name="Google Shape;125;p22"/>
          <p:cNvPicPr preferRelativeResize="0"/>
          <p:nvPr/>
        </p:nvPicPr>
        <p:blipFill>
          <a:blip r:embed="rId4">
            <a:alphaModFix/>
          </a:blip>
          <a:stretch>
            <a:fillRect/>
          </a:stretch>
        </p:blipFill>
        <p:spPr>
          <a:xfrm>
            <a:off x="3362920" y="1561083"/>
            <a:ext cx="1443214" cy="3936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311700" y="9068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Generalization</a:t>
            </a:r>
            <a:endParaRPr dirty="0"/>
          </a:p>
        </p:txBody>
      </p:sp>
      <p:sp>
        <p:nvSpPr>
          <p:cNvPr id="131" name="Google Shape;13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Find function </a:t>
            </a:r>
            <a:r>
              <a:rPr lang="en" b="1" i="1" dirty="0"/>
              <a:t>h</a:t>
            </a:r>
            <a:r>
              <a:rPr lang="en" dirty="0"/>
              <a:t> that minimizes the loss</a:t>
            </a:r>
            <a:endParaRPr dirty="0"/>
          </a:p>
        </p:txBody>
      </p:sp>
      <p:sp>
        <p:nvSpPr>
          <p:cNvPr id="132" name="Google Shape;13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105</a:t>
            </a:fld>
            <a:endParaRPr/>
          </a:p>
        </p:txBody>
      </p:sp>
      <p:pic>
        <p:nvPicPr>
          <p:cNvPr id="133" name="Google Shape;133;p23"/>
          <p:cNvPicPr preferRelativeResize="0"/>
          <p:nvPr/>
        </p:nvPicPr>
        <p:blipFill>
          <a:blip r:embed="rId3">
            <a:alphaModFix/>
          </a:blip>
          <a:stretch>
            <a:fillRect/>
          </a:stretch>
        </p:blipFill>
        <p:spPr>
          <a:xfrm>
            <a:off x="2459154" y="1488677"/>
            <a:ext cx="3918025" cy="7689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Minimum loss</a:t>
            </a:r>
            <a:endParaRPr/>
          </a:p>
        </p:txBody>
      </p:sp>
      <p:sp>
        <p:nvSpPr>
          <p:cNvPr id="139" name="Google Shape;13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Loss would be zero </a:t>
            </a:r>
            <a:endParaRPr/>
          </a:p>
          <a:p>
            <a:pPr marL="0" lvl="0" indent="0" algn="l" rtl="0">
              <a:spcBef>
                <a:spcPts val="1600"/>
              </a:spcBef>
              <a:spcAft>
                <a:spcPts val="1600"/>
              </a:spcAft>
              <a:buNone/>
            </a:pPr>
            <a:r>
              <a:rPr lang="en"/>
              <a:t>Overfitting ≈ no generalization</a:t>
            </a:r>
            <a:endParaRPr/>
          </a:p>
        </p:txBody>
      </p:sp>
      <p:sp>
        <p:nvSpPr>
          <p:cNvPr id="140" name="Google Shape;14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106</a:t>
            </a:fld>
            <a:endParaRPr/>
          </a:p>
        </p:txBody>
      </p:sp>
      <p:pic>
        <p:nvPicPr>
          <p:cNvPr id="141" name="Google Shape;141;p24"/>
          <p:cNvPicPr preferRelativeResize="0"/>
          <p:nvPr/>
        </p:nvPicPr>
        <p:blipFill>
          <a:blip r:embed="rId3">
            <a:alphaModFix/>
          </a:blip>
          <a:stretch>
            <a:fillRect/>
          </a:stretch>
        </p:blipFill>
        <p:spPr>
          <a:xfrm>
            <a:off x="405882" y="1202357"/>
            <a:ext cx="5772015" cy="9951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866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 / Test splits</a:t>
            </a:r>
            <a:endParaRPr dirty="0"/>
          </a:p>
        </p:txBody>
      </p:sp>
      <p:sp>
        <p:nvSpPr>
          <p:cNvPr id="147" name="Google Shape;14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 data:	learn from this (%80 of data)</a:t>
            </a:r>
            <a:endParaRPr dirty="0"/>
          </a:p>
          <a:p>
            <a:pPr marL="0" lvl="0" indent="0" algn="l" rtl="0">
              <a:spcBef>
                <a:spcPts val="1600"/>
              </a:spcBef>
              <a:spcAft>
                <a:spcPts val="0"/>
              </a:spcAft>
              <a:buNone/>
            </a:pPr>
            <a:r>
              <a:rPr lang="en" dirty="0"/>
              <a:t>Validation data	check if you learned the patterns accurately (%10 of data)</a:t>
            </a:r>
            <a:endParaRPr dirty="0"/>
          </a:p>
          <a:p>
            <a:pPr marL="0" lvl="0" indent="0" algn="l" rtl="0">
              <a:spcBef>
                <a:spcPts val="1600"/>
              </a:spcBef>
              <a:spcAft>
                <a:spcPts val="1600"/>
              </a:spcAft>
              <a:buNone/>
            </a:pPr>
            <a:r>
              <a:rPr lang="en" dirty="0"/>
              <a:t>Test data		Evaluate the hypothesis 	(%10 of data)</a:t>
            </a:r>
            <a:endParaRPr dirty="0"/>
          </a:p>
        </p:txBody>
      </p:sp>
      <p:sp>
        <p:nvSpPr>
          <p:cNvPr id="148" name="Google Shape;14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311700" y="24625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 / Test splits</a:t>
            </a:r>
            <a:endParaRPr dirty="0"/>
          </a:p>
        </p:txBody>
      </p:sp>
      <p:sp>
        <p:nvSpPr>
          <p:cNvPr id="155" name="Google Shape;15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108</a:t>
            </a:fld>
            <a:endParaRPr/>
          </a:p>
        </p:txBody>
      </p:sp>
      <p:pic>
        <p:nvPicPr>
          <p:cNvPr id="156" name="Google Shape;156;p26"/>
          <p:cNvPicPr preferRelativeResize="0"/>
          <p:nvPr/>
        </p:nvPicPr>
        <p:blipFill>
          <a:blip r:embed="rId3">
            <a:alphaModFix/>
          </a:blip>
          <a:stretch>
            <a:fillRect/>
          </a:stretch>
        </p:blipFill>
        <p:spPr>
          <a:xfrm>
            <a:off x="370050" y="2797850"/>
            <a:ext cx="7298626" cy="891200"/>
          </a:xfrm>
          <a:prstGeom prst="rect">
            <a:avLst/>
          </a:prstGeom>
          <a:noFill/>
          <a:ln>
            <a:noFill/>
          </a:ln>
        </p:spPr>
      </p:pic>
      <p:sp>
        <p:nvSpPr>
          <p:cNvPr id="8" name="Google Shape;147;p25">
            <a:extLst>
              <a:ext uri="{FF2B5EF4-FFF2-40B4-BE49-F238E27FC236}">
                <a16:creationId xmlns:a16="http://schemas.microsoft.com/office/drawing/2014/main" id="{00433853-273A-4A39-BF0C-DF8191534B14}"/>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 data:	learn from this (%80 of data)</a:t>
            </a:r>
            <a:endParaRPr dirty="0"/>
          </a:p>
          <a:p>
            <a:pPr marL="0" lvl="0" indent="0" algn="l" rtl="0">
              <a:spcBef>
                <a:spcPts val="1600"/>
              </a:spcBef>
              <a:spcAft>
                <a:spcPts val="0"/>
              </a:spcAft>
              <a:buNone/>
            </a:pPr>
            <a:r>
              <a:rPr lang="en" dirty="0"/>
              <a:t>Validation data	check if you learned the patterns accurately (%10 of data)</a:t>
            </a:r>
            <a:endParaRPr dirty="0"/>
          </a:p>
          <a:p>
            <a:pPr marL="0" lvl="0" indent="0" algn="l" rtl="0">
              <a:spcBef>
                <a:spcPts val="1600"/>
              </a:spcBef>
              <a:spcAft>
                <a:spcPts val="1600"/>
              </a:spcAft>
              <a:buNone/>
            </a:pPr>
            <a:r>
              <a:rPr lang="en" dirty="0"/>
              <a:t>Test data		Evaluate the hypothesis 	(%10 of data)</a:t>
            </a:r>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866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 / Test splits</a:t>
            </a:r>
            <a:endParaRPr dirty="0"/>
          </a:p>
        </p:txBody>
      </p:sp>
      <p:sp>
        <p:nvSpPr>
          <p:cNvPr id="163" name="Google Shape;16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109</a:t>
            </a:fld>
            <a:endParaRPr/>
          </a:p>
        </p:txBody>
      </p:sp>
      <p:pic>
        <p:nvPicPr>
          <p:cNvPr id="164" name="Google Shape;164;p27"/>
          <p:cNvPicPr preferRelativeResize="0"/>
          <p:nvPr/>
        </p:nvPicPr>
        <p:blipFill>
          <a:blip r:embed="rId3">
            <a:alphaModFix/>
          </a:blip>
          <a:stretch>
            <a:fillRect/>
          </a:stretch>
        </p:blipFill>
        <p:spPr>
          <a:xfrm>
            <a:off x="159300" y="2759050"/>
            <a:ext cx="6547335" cy="1044275"/>
          </a:xfrm>
          <a:prstGeom prst="rect">
            <a:avLst/>
          </a:prstGeom>
          <a:noFill/>
          <a:ln>
            <a:noFill/>
          </a:ln>
        </p:spPr>
      </p:pic>
      <p:sp>
        <p:nvSpPr>
          <p:cNvPr id="8" name="Google Shape;147;p25">
            <a:extLst>
              <a:ext uri="{FF2B5EF4-FFF2-40B4-BE49-F238E27FC236}">
                <a16:creationId xmlns:a16="http://schemas.microsoft.com/office/drawing/2014/main" id="{88BE9C9F-24F5-47DE-8688-2A6CFA31D998}"/>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 data:	learn from this (%80 of data)</a:t>
            </a:r>
            <a:endParaRPr dirty="0"/>
          </a:p>
          <a:p>
            <a:pPr marL="0" lvl="0" indent="0" algn="l" rtl="0">
              <a:spcBef>
                <a:spcPts val="1600"/>
              </a:spcBef>
              <a:spcAft>
                <a:spcPts val="0"/>
              </a:spcAft>
              <a:buNone/>
            </a:pPr>
            <a:r>
              <a:rPr lang="en" dirty="0"/>
              <a:t>Validation data	check if you learned the patterns accurately (%10 of data)</a:t>
            </a:r>
            <a:endParaRPr dirty="0"/>
          </a:p>
          <a:p>
            <a:pPr marL="0" lvl="0" indent="0" algn="l" rtl="0">
              <a:spcBef>
                <a:spcPts val="1600"/>
              </a:spcBef>
              <a:spcAft>
                <a:spcPts val="1600"/>
              </a:spcAft>
              <a:buNone/>
            </a:pPr>
            <a:r>
              <a:rPr lang="en" dirty="0"/>
              <a:t>Test data		Evaluate the hypothesis 	(%10 of data)</a:t>
            </a:r>
            <a:endParaRPr dirty="0"/>
          </a:p>
        </p:txBody>
      </p:sp>
      <p:cxnSp>
        <p:nvCxnSpPr>
          <p:cNvPr id="3" name="Straight Arrow Connector 2">
            <a:extLst>
              <a:ext uri="{FF2B5EF4-FFF2-40B4-BE49-F238E27FC236}">
                <a16:creationId xmlns:a16="http://schemas.microsoft.com/office/drawing/2014/main" id="{7B630303-CA1E-454A-8739-8D9763CFB64B}"/>
              </a:ext>
            </a:extLst>
          </p:cNvPr>
          <p:cNvCxnSpPr>
            <a:cxnSpLocks/>
          </p:cNvCxnSpPr>
          <p:nvPr/>
        </p:nvCxnSpPr>
        <p:spPr>
          <a:xfrm flipH="1">
            <a:off x="6565900" y="1536700"/>
            <a:ext cx="546100" cy="215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4A1FD7-B39B-4FD2-B76B-A395F7E3F1A0}"/>
              </a:ext>
            </a:extLst>
          </p:cNvPr>
          <p:cNvSpPr txBox="1"/>
          <p:nvPr/>
        </p:nvSpPr>
        <p:spPr>
          <a:xfrm>
            <a:off x="7112000" y="1167368"/>
            <a:ext cx="1764750" cy="738664"/>
          </a:xfrm>
          <a:prstGeom prst="rect">
            <a:avLst/>
          </a:prstGeom>
          <a:noFill/>
        </p:spPr>
        <p:txBody>
          <a:bodyPr wrap="square" rtlCol="0">
            <a:spAutoFit/>
          </a:bodyPr>
          <a:lstStyle/>
          <a:p>
            <a:r>
              <a:rPr lang="en-US" dirty="0">
                <a:latin typeface="Bookman Old Style" panose="02050604050505020204" pitchFamily="18" charset="0"/>
              </a:rPr>
              <a:t>Often used for parameter tuning of the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F0214-0F68-4E9D-88E2-A5A26AE2CAAC}"/>
              </a:ext>
            </a:extLst>
          </p:cNvPr>
          <p:cNvPicPr>
            <a:picLocks noChangeAspect="1"/>
          </p:cNvPicPr>
          <p:nvPr/>
        </p:nvPicPr>
        <p:blipFill>
          <a:blip r:embed="rId2"/>
          <a:stretch>
            <a:fillRect/>
          </a:stretch>
        </p:blipFill>
        <p:spPr>
          <a:xfrm>
            <a:off x="363071" y="0"/>
            <a:ext cx="8444753" cy="5143500"/>
          </a:xfrm>
          <a:prstGeom prst="rect">
            <a:avLst/>
          </a:prstGeom>
        </p:spPr>
      </p:pic>
    </p:spTree>
    <p:extLst>
      <p:ext uri="{BB962C8B-B14F-4D97-AF65-F5344CB8AC3E}">
        <p14:creationId xmlns:p14="http://schemas.microsoft.com/office/powerpoint/2010/main" val="6584173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226208" y="866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 / Test splits</a:t>
            </a:r>
            <a:endParaRPr dirty="0"/>
          </a:p>
        </p:txBody>
      </p:sp>
      <p:sp>
        <p:nvSpPr>
          <p:cNvPr id="171" name="Google Shape;17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110</a:t>
            </a:fld>
            <a:endParaRPr/>
          </a:p>
        </p:txBody>
      </p:sp>
      <p:pic>
        <p:nvPicPr>
          <p:cNvPr id="172" name="Google Shape;172;p28"/>
          <p:cNvPicPr preferRelativeResize="0"/>
          <p:nvPr/>
        </p:nvPicPr>
        <p:blipFill>
          <a:blip r:embed="rId3">
            <a:alphaModFix/>
          </a:blip>
          <a:stretch>
            <a:fillRect/>
          </a:stretch>
        </p:blipFill>
        <p:spPr>
          <a:xfrm>
            <a:off x="216457" y="2763732"/>
            <a:ext cx="5986500" cy="954800"/>
          </a:xfrm>
          <a:prstGeom prst="rect">
            <a:avLst/>
          </a:prstGeom>
          <a:noFill/>
          <a:ln>
            <a:noFill/>
          </a:ln>
        </p:spPr>
      </p:pic>
      <p:sp>
        <p:nvSpPr>
          <p:cNvPr id="8" name="Google Shape;147;p25">
            <a:extLst>
              <a:ext uri="{FF2B5EF4-FFF2-40B4-BE49-F238E27FC236}">
                <a16:creationId xmlns:a16="http://schemas.microsoft.com/office/drawing/2014/main" id="{C0128A23-55FF-47A6-925A-4CE5C47DC0F7}"/>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 data:	learn from this (%80 of data)</a:t>
            </a:r>
            <a:endParaRPr dirty="0"/>
          </a:p>
          <a:p>
            <a:pPr marL="0" lvl="0" indent="0" algn="l" rtl="0">
              <a:spcBef>
                <a:spcPts val="1600"/>
              </a:spcBef>
              <a:spcAft>
                <a:spcPts val="0"/>
              </a:spcAft>
              <a:buNone/>
            </a:pPr>
            <a:r>
              <a:rPr lang="en" dirty="0"/>
              <a:t>Validation data	check if you learned the patterns accurately (%10 of data)</a:t>
            </a:r>
            <a:endParaRPr dirty="0"/>
          </a:p>
          <a:p>
            <a:pPr marL="0" lvl="0" indent="0" algn="l" rtl="0">
              <a:spcBef>
                <a:spcPts val="1600"/>
              </a:spcBef>
              <a:spcAft>
                <a:spcPts val="1600"/>
              </a:spcAft>
              <a:buNone/>
            </a:pPr>
            <a:r>
              <a:rPr lang="en" dirty="0"/>
              <a:t>Test data		Evaluate the hypothesis 	(%10 of data)</a:t>
            </a:r>
            <a:endParaRP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Rectangle 8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Rectangle 2">
            <a:extLst>
              <a:ext uri="{FF2B5EF4-FFF2-40B4-BE49-F238E27FC236}">
                <a16:creationId xmlns:a16="http://schemas.microsoft.com/office/drawing/2014/main" id="{4640B30A-DC1D-4B10-A9DD-31B1BC88FB95}"/>
              </a:ext>
            </a:extLst>
          </p:cNvPr>
          <p:cNvSpPr>
            <a:spLocks noGrp="1" noChangeArrowheads="1"/>
          </p:cNvSpPr>
          <p:nvPr>
            <p:ph type="title"/>
          </p:nvPr>
        </p:nvSpPr>
        <p:spPr>
          <a:xfrm>
            <a:off x="350041" y="440141"/>
            <a:ext cx="2401025" cy="2540623"/>
          </a:xfrm>
        </p:spPr>
        <p:txBody>
          <a:bodyPr anchor="b">
            <a:normAutofit/>
          </a:bodyPr>
          <a:lstStyle/>
          <a:p>
            <a:pPr algn="r"/>
            <a:r>
              <a:rPr lang="en-US" altLang="en-US" sz="3000">
                <a:solidFill>
                  <a:srgbClr val="FFFFFF"/>
                </a:solidFill>
              </a:rPr>
              <a:t>Different Learning Methods</a:t>
            </a:r>
          </a:p>
        </p:txBody>
      </p:sp>
      <p:sp>
        <p:nvSpPr>
          <p:cNvPr id="5123" name="Rectangle 3">
            <a:extLst>
              <a:ext uri="{FF2B5EF4-FFF2-40B4-BE49-F238E27FC236}">
                <a16:creationId xmlns:a16="http://schemas.microsoft.com/office/drawing/2014/main" id="{8B11D996-B944-439A-AA38-F740E3CBAE23}"/>
              </a:ext>
            </a:extLst>
          </p:cNvPr>
          <p:cNvSpPr>
            <a:spLocks noGrp="1" noChangeArrowheads="1"/>
          </p:cNvSpPr>
          <p:nvPr>
            <p:ph type="body" idx="1"/>
          </p:nvPr>
        </p:nvSpPr>
        <p:spPr>
          <a:xfrm>
            <a:off x="3607694" y="487110"/>
            <a:ext cx="4916510" cy="4159535"/>
          </a:xfrm>
        </p:spPr>
        <p:txBody>
          <a:bodyPr anchor="ctr">
            <a:normAutofit/>
          </a:bodyPr>
          <a:lstStyle/>
          <a:p>
            <a:pPr>
              <a:spcAft>
                <a:spcPts val="600"/>
              </a:spcAft>
            </a:pPr>
            <a:r>
              <a:rPr lang="en-US" altLang="en-US" sz="1500"/>
              <a:t>Eager Learning</a:t>
            </a:r>
          </a:p>
          <a:p>
            <a:pPr lvl="1">
              <a:spcAft>
                <a:spcPts val="600"/>
              </a:spcAft>
            </a:pPr>
            <a:r>
              <a:rPr lang="en-US" altLang="en-US"/>
              <a:t>Explicit description of target function on the whole training set</a:t>
            </a:r>
          </a:p>
          <a:p>
            <a:pPr>
              <a:spcAft>
                <a:spcPts val="600"/>
              </a:spcAft>
            </a:pPr>
            <a:r>
              <a:rPr lang="en-US" altLang="en-US" sz="1500"/>
              <a:t>Instance-based Learning</a:t>
            </a:r>
          </a:p>
          <a:p>
            <a:pPr lvl="1">
              <a:spcAft>
                <a:spcPts val="600"/>
              </a:spcAft>
            </a:pPr>
            <a:r>
              <a:rPr lang="en-US" altLang="en-US"/>
              <a:t>Learning=storing all training instances</a:t>
            </a:r>
          </a:p>
          <a:p>
            <a:pPr lvl="1">
              <a:spcAft>
                <a:spcPts val="600"/>
              </a:spcAft>
            </a:pPr>
            <a:r>
              <a:rPr lang="en-US" altLang="en-US"/>
              <a:t>Classification=assigning target function to a new instance</a:t>
            </a:r>
          </a:p>
          <a:p>
            <a:pPr lvl="1">
              <a:spcAft>
                <a:spcPts val="600"/>
              </a:spcAft>
            </a:pPr>
            <a:r>
              <a:rPr lang="en-US" altLang="en-US"/>
              <a:t>Referred to as “Lazy” learning</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Google Shape;185;p30"/>
          <p:cNvSpPr txBox="1">
            <a:spLocks noGrp="1"/>
          </p:cNvSpPr>
          <p:nvPr>
            <p:ph type="title"/>
          </p:nvPr>
        </p:nvSpPr>
        <p:spPr>
          <a:xfrm>
            <a:off x="771525" y="1475449"/>
            <a:ext cx="1971675" cy="1910443"/>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0"/>
              </a:spcAft>
            </a:pPr>
            <a:r>
              <a:rPr lang="en-US" sz="2700" kern="1200" dirty="0">
                <a:solidFill>
                  <a:srgbClr val="FFFFFF"/>
                </a:solidFill>
                <a:latin typeface="+mj-lt"/>
                <a:ea typeface="+mj-ea"/>
                <a:cs typeface="+mj-cs"/>
              </a:rPr>
              <a:t>k-nearest neighbors aka </a:t>
            </a:r>
            <a:r>
              <a:rPr lang="en-US" sz="2700" kern="1200" dirty="0" err="1">
                <a:solidFill>
                  <a:srgbClr val="FFFFFF"/>
                </a:solidFill>
                <a:latin typeface="+mj-lt"/>
                <a:ea typeface="+mj-ea"/>
                <a:cs typeface="+mj-cs"/>
              </a:rPr>
              <a:t>kNN</a:t>
            </a:r>
            <a:endParaRPr lang="en-US" sz="2700" kern="1200" dirty="0">
              <a:solidFill>
                <a:srgbClr val="FFFFFF"/>
              </a:solidFill>
              <a:latin typeface="+mj-lt"/>
              <a:ea typeface="+mj-ea"/>
              <a:cs typeface="+mj-cs"/>
            </a:endParaRPr>
          </a:p>
        </p:txBody>
      </p:sp>
      <p:pic>
        <p:nvPicPr>
          <p:cNvPr id="187" name="Google Shape;187;p30"/>
          <p:cNvPicPr preferRelativeResize="0"/>
          <p:nvPr/>
        </p:nvPicPr>
        <p:blipFill>
          <a:blip r:embed="rId3"/>
          <a:stretch>
            <a:fillRect/>
          </a:stretch>
        </p:blipFill>
        <p:spPr>
          <a:xfrm>
            <a:off x="3582987" y="1064289"/>
            <a:ext cx="5085525" cy="3013173"/>
          </a:xfrm>
          <a:prstGeom prst="rect">
            <a:avLst/>
          </a:prstGeom>
          <a:noFill/>
        </p:spPr>
      </p:pic>
      <p:sp>
        <p:nvSpPr>
          <p:cNvPr id="186" name="Google Shape;186;p30"/>
          <p:cNvSpPr txBox="1">
            <a:spLocks noGrp="1"/>
          </p:cNvSpPr>
          <p:nvPr>
            <p:ph type="sldNum" idx="12"/>
          </p:nvPr>
        </p:nvSpPr>
        <p:spPr>
          <a:xfrm>
            <a:off x="8275638" y="4767262"/>
            <a:ext cx="385761" cy="273844"/>
          </a:xfrm>
          <a:prstGeom prst="rect">
            <a:avLst/>
          </a:prstGeom>
        </p:spPr>
        <p:txBody>
          <a:bodyPr spcFirstLastPara="1" vert="horz" lIns="91440" tIns="45720" rIns="91440" bIns="45720" rtlCol="0" anchor="ctr" anchorCtr="0">
            <a:normAutofit/>
          </a:bodyPr>
          <a:lstStyle/>
          <a:p>
            <a:pPr marL="0" lvl="0" indent="0" algn="r">
              <a:lnSpc>
                <a:spcPct val="90000"/>
              </a:lnSpc>
              <a:spcBef>
                <a:spcPts val="0"/>
              </a:spcBef>
              <a:spcAft>
                <a:spcPts val="600"/>
              </a:spcAft>
              <a:buNone/>
            </a:pPr>
            <a:fld id="{00000000-1234-1234-1234-123412341234}" type="slidenum">
              <a:rPr lang="en-US" sz="700" kern="1200">
                <a:solidFill>
                  <a:schemeClr val="tx1">
                    <a:alpha val="80000"/>
                  </a:schemeClr>
                </a:solidFill>
                <a:latin typeface="+mn-lt"/>
                <a:ea typeface="+mn-ea"/>
                <a:cs typeface="+mn-cs"/>
              </a:rPr>
              <a:pPr marL="0" lvl="0" indent="0" algn="r">
                <a:lnSpc>
                  <a:spcPct val="90000"/>
                </a:lnSpc>
                <a:spcBef>
                  <a:spcPts val="0"/>
                </a:spcBef>
                <a:spcAft>
                  <a:spcPts val="600"/>
                </a:spcAft>
                <a:buNone/>
              </a:pPr>
              <a:t>112</a:t>
            </a:fld>
            <a:endParaRPr lang="en-US" sz="700" kern="1200">
              <a:solidFill>
                <a:schemeClr val="tx1">
                  <a:alpha val="80000"/>
                </a:schemeClr>
              </a:solidFill>
              <a:latin typeface="+mn-lt"/>
              <a:ea typeface="+mn-ea"/>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Google Shape;192;p31"/>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000" kern="1200">
                <a:solidFill>
                  <a:schemeClr val="tx1"/>
                </a:solidFill>
                <a:latin typeface="+mj-lt"/>
                <a:ea typeface="+mj-ea"/>
                <a:cs typeface="+mj-cs"/>
              </a:rPr>
              <a:t>k-nearest neighbors aka KNN</a:t>
            </a:r>
          </a:p>
        </p:txBody>
      </p:sp>
      <p:sp>
        <p:nvSpPr>
          <p:cNvPr id="77" name="Rectangle 7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4" name="Google Shape;194;p31"/>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457200" lvl="0" indent="-228600">
              <a:lnSpc>
                <a:spcPct val="90000"/>
              </a:lnSpc>
              <a:spcBef>
                <a:spcPts val="0"/>
              </a:spcBef>
              <a:spcAft>
                <a:spcPts val="0"/>
              </a:spcAft>
              <a:buSzPts val="1800"/>
              <a:buFont typeface="Arial" panose="020B0604020202020204" pitchFamily="34" charset="0"/>
              <a:buChar char="•"/>
            </a:pPr>
            <a:r>
              <a:rPr lang="en-US" sz="1500" kern="1200">
                <a:solidFill>
                  <a:schemeClr val="tx1"/>
                </a:solidFill>
                <a:latin typeface="+mn-lt"/>
                <a:ea typeface="+mn-ea"/>
                <a:cs typeface="+mn-cs"/>
              </a:rPr>
              <a:t>Non-parametric (no assumptions about underlying distribution)</a:t>
            </a:r>
          </a:p>
          <a:p>
            <a:pPr marL="914400" lvl="1" indent="-228600">
              <a:lnSpc>
                <a:spcPct val="90000"/>
              </a:lnSpc>
              <a:spcBef>
                <a:spcPts val="0"/>
              </a:spcBef>
              <a:spcAft>
                <a:spcPts val="0"/>
              </a:spcAft>
              <a:buSzPts val="1400"/>
              <a:buFont typeface="Arial" panose="020B0604020202020204" pitchFamily="34" charset="0"/>
              <a:buChar char="•"/>
            </a:pPr>
            <a:r>
              <a:rPr lang="en-US" kern="1200">
                <a:solidFill>
                  <a:schemeClr val="tx1"/>
                </a:solidFill>
                <a:latin typeface="+mn-lt"/>
                <a:ea typeface="+mn-ea"/>
                <a:cs typeface="+mn-cs"/>
              </a:rPr>
              <a:t>Try knn when there is no prior information on data’s distribution</a:t>
            </a:r>
          </a:p>
          <a:p>
            <a:pPr marL="457200" lvl="0" indent="-228600">
              <a:lnSpc>
                <a:spcPct val="90000"/>
              </a:lnSpc>
              <a:spcBef>
                <a:spcPts val="0"/>
              </a:spcBef>
              <a:spcAft>
                <a:spcPts val="0"/>
              </a:spcAft>
              <a:buSzPts val="1800"/>
              <a:buFont typeface="Arial" panose="020B0604020202020204" pitchFamily="34" charset="0"/>
              <a:buChar char="•"/>
            </a:pPr>
            <a:r>
              <a:rPr lang="en-US" sz="1500" kern="1200">
                <a:solidFill>
                  <a:schemeClr val="tx1"/>
                </a:solidFill>
                <a:latin typeface="+mn-lt"/>
                <a:ea typeface="+mn-ea"/>
                <a:cs typeface="+mn-cs"/>
              </a:rPr>
              <a:t>Lazy</a:t>
            </a:r>
          </a:p>
          <a:p>
            <a:pPr marL="914400" lvl="1" indent="-228600">
              <a:lnSpc>
                <a:spcPct val="90000"/>
              </a:lnSpc>
              <a:spcBef>
                <a:spcPts val="0"/>
              </a:spcBef>
              <a:spcAft>
                <a:spcPts val="0"/>
              </a:spcAft>
              <a:buSzPts val="1400"/>
              <a:buFont typeface="Arial" panose="020B0604020202020204" pitchFamily="34" charset="0"/>
              <a:buChar char="•"/>
            </a:pPr>
            <a:r>
              <a:rPr lang="en-US" kern="1200">
                <a:solidFill>
                  <a:schemeClr val="tx1"/>
                </a:solidFill>
                <a:latin typeface="+mn-lt"/>
                <a:ea typeface="+mn-ea"/>
                <a:cs typeface="+mn-cs"/>
              </a:rPr>
              <a:t>Not eager</a:t>
            </a:r>
          </a:p>
          <a:p>
            <a:pPr marL="914400" lvl="1" indent="-228600">
              <a:lnSpc>
                <a:spcPct val="90000"/>
              </a:lnSpc>
              <a:spcBef>
                <a:spcPts val="0"/>
              </a:spcBef>
              <a:spcAft>
                <a:spcPts val="0"/>
              </a:spcAft>
              <a:buSzPts val="1400"/>
              <a:buFont typeface="Arial" panose="020B0604020202020204" pitchFamily="34" charset="0"/>
              <a:buChar char="•"/>
            </a:pPr>
            <a:r>
              <a:rPr lang="en-US" b="1" kern="1200">
                <a:solidFill>
                  <a:schemeClr val="tx1"/>
                </a:solidFill>
                <a:latin typeface="+mn-lt"/>
                <a:ea typeface="+mn-ea"/>
                <a:cs typeface="+mn-cs"/>
              </a:rPr>
              <a:t>No generalization</a:t>
            </a:r>
            <a:r>
              <a:rPr lang="en-US" kern="1200">
                <a:solidFill>
                  <a:schemeClr val="tx1"/>
                </a:solidFill>
                <a:latin typeface="+mn-lt"/>
                <a:ea typeface="+mn-ea"/>
                <a:cs typeface="+mn-cs"/>
              </a:rPr>
              <a:t> (no real training phase instead </a:t>
            </a:r>
            <a:r>
              <a:rPr lang="en-US" b="1" kern="1200">
                <a:solidFill>
                  <a:schemeClr val="tx1"/>
                </a:solidFill>
                <a:latin typeface="+mn-lt"/>
                <a:ea typeface="+mn-ea"/>
                <a:cs typeface="+mn-cs"/>
              </a:rPr>
              <a:t>instance based</a:t>
            </a:r>
            <a:r>
              <a:rPr lang="en-US" kern="1200">
                <a:solidFill>
                  <a:schemeClr val="tx1"/>
                </a:solidFill>
                <a:latin typeface="+mn-lt"/>
                <a:ea typeface="+mn-ea"/>
                <a:cs typeface="+mn-cs"/>
              </a:rPr>
              <a:t>)</a:t>
            </a:r>
          </a:p>
          <a:p>
            <a:pPr marL="457200" lvl="0" indent="-228600">
              <a:lnSpc>
                <a:spcPct val="90000"/>
              </a:lnSpc>
              <a:spcBef>
                <a:spcPts val="0"/>
              </a:spcBef>
              <a:spcAft>
                <a:spcPts val="0"/>
              </a:spcAft>
              <a:buSzPts val="1800"/>
              <a:buFont typeface="Arial" panose="020B0604020202020204" pitchFamily="34" charset="0"/>
              <a:buChar char="•"/>
            </a:pPr>
            <a:r>
              <a:rPr lang="en-US" sz="1500" kern="1200">
                <a:solidFill>
                  <a:schemeClr val="tx1"/>
                </a:solidFill>
                <a:latin typeface="+mn-lt"/>
                <a:ea typeface="+mn-ea"/>
                <a:cs typeface="+mn-cs"/>
              </a:rPr>
              <a:t>Simple</a:t>
            </a:r>
          </a:p>
          <a:p>
            <a:pPr marL="457200" lvl="0" indent="-228600">
              <a:lnSpc>
                <a:spcPct val="90000"/>
              </a:lnSpc>
              <a:spcBef>
                <a:spcPts val="0"/>
              </a:spcBef>
              <a:spcAft>
                <a:spcPts val="0"/>
              </a:spcAft>
              <a:buSzPts val="1800"/>
              <a:buFont typeface="Arial" panose="020B0604020202020204" pitchFamily="34" charset="0"/>
              <a:buChar char="•"/>
            </a:pPr>
            <a:r>
              <a:rPr lang="en-US" sz="1500" kern="1200">
                <a:solidFill>
                  <a:schemeClr val="tx1"/>
                </a:solidFill>
                <a:latin typeface="+mn-lt"/>
                <a:ea typeface="+mn-ea"/>
                <a:cs typeface="+mn-cs"/>
              </a:rPr>
              <a:t>Can be used for classification or regression</a:t>
            </a:r>
          </a:p>
          <a:p>
            <a:pPr marL="457200" lvl="0" indent="-228600">
              <a:lnSpc>
                <a:spcPct val="90000"/>
              </a:lnSpc>
              <a:spcBef>
                <a:spcPts val="0"/>
              </a:spcBef>
              <a:spcAft>
                <a:spcPts val="0"/>
              </a:spcAft>
              <a:buSzPts val="1800"/>
              <a:buFont typeface="Arial" panose="020B0604020202020204" pitchFamily="34" charset="0"/>
              <a:buChar char="•"/>
            </a:pPr>
            <a:r>
              <a:rPr lang="en-US" sz="1500" kern="1200">
                <a:solidFill>
                  <a:schemeClr val="tx1"/>
                </a:solidFill>
                <a:latin typeface="+mn-lt"/>
                <a:ea typeface="+mn-ea"/>
                <a:cs typeface="+mn-cs"/>
              </a:rPr>
              <a:t>K closest neighbors </a:t>
            </a:r>
          </a:p>
          <a:p>
            <a:pPr marL="914400" lvl="1" indent="-228600">
              <a:lnSpc>
                <a:spcPct val="90000"/>
              </a:lnSpc>
              <a:spcBef>
                <a:spcPts val="0"/>
              </a:spcBef>
              <a:spcAft>
                <a:spcPts val="0"/>
              </a:spcAft>
              <a:buSzPts val="1400"/>
              <a:buFont typeface="Arial" panose="020B0604020202020204" pitchFamily="34" charset="0"/>
              <a:buChar char="•"/>
            </a:pPr>
            <a:r>
              <a:rPr lang="en-US" kern="1200">
                <a:solidFill>
                  <a:schemeClr val="tx1"/>
                </a:solidFill>
                <a:latin typeface="+mn-lt"/>
                <a:ea typeface="+mn-ea"/>
                <a:cs typeface="+mn-cs"/>
              </a:rPr>
              <a:t>Majority vote for classification</a:t>
            </a:r>
          </a:p>
          <a:p>
            <a:pPr marL="914400" lvl="1" indent="-228600">
              <a:lnSpc>
                <a:spcPct val="90000"/>
              </a:lnSpc>
              <a:spcBef>
                <a:spcPts val="0"/>
              </a:spcBef>
              <a:spcAft>
                <a:spcPts val="0"/>
              </a:spcAft>
              <a:buSzPts val="1400"/>
              <a:buFont typeface="Arial" panose="020B0604020202020204" pitchFamily="34" charset="0"/>
              <a:buChar char="•"/>
            </a:pPr>
            <a:r>
              <a:rPr lang="en-US" kern="1200">
                <a:solidFill>
                  <a:schemeClr val="tx1"/>
                </a:solidFill>
                <a:latin typeface="+mn-lt"/>
                <a:ea typeface="+mn-ea"/>
                <a:cs typeface="+mn-cs"/>
              </a:rPr>
              <a:t>Mean or median for regression</a:t>
            </a:r>
          </a:p>
          <a:p>
            <a:pPr marL="457200" lvl="0" indent="-228600">
              <a:lnSpc>
                <a:spcPct val="90000"/>
              </a:lnSpc>
              <a:spcBef>
                <a:spcPts val="1600"/>
              </a:spcBef>
              <a:spcAft>
                <a:spcPts val="1600"/>
              </a:spcAft>
              <a:buFont typeface="Arial" panose="020B0604020202020204" pitchFamily="34" charset="0"/>
              <a:buChar char="•"/>
            </a:pPr>
            <a:endParaRPr lang="en-US" sz="1500" kern="1200">
              <a:solidFill>
                <a:schemeClr val="tx1"/>
              </a:solidFill>
              <a:latin typeface="+mn-lt"/>
              <a:ea typeface="+mn-ea"/>
              <a:cs typeface="+mn-cs"/>
            </a:endParaRPr>
          </a:p>
        </p:txBody>
      </p:sp>
      <p:sp>
        <p:nvSpPr>
          <p:cNvPr id="193" name="Google Shape;193;p31"/>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marL="0" lvl="0" indent="0" algn="r">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marL="0" lvl="0" indent="0" algn="r">
                <a:lnSpc>
                  <a:spcPct val="90000"/>
                </a:lnSpc>
                <a:spcBef>
                  <a:spcPts val="0"/>
                </a:spcBef>
                <a:spcAft>
                  <a:spcPts val="600"/>
                </a:spcAft>
                <a:buNone/>
              </a:pPr>
              <a:t>113</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Shape 8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Rectangle 8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Google Shape;199;p32"/>
          <p:cNvSpPr txBox="1">
            <a:spLocks noGrp="1"/>
          </p:cNvSpPr>
          <p:nvPr>
            <p:ph type="title"/>
          </p:nvPr>
        </p:nvSpPr>
        <p:spPr>
          <a:xfrm>
            <a:off x="350041" y="440141"/>
            <a:ext cx="2401025" cy="2540623"/>
          </a:xfrm>
          <a:prstGeom prst="rect">
            <a:avLst/>
          </a:prstGeom>
        </p:spPr>
        <p:txBody>
          <a:bodyPr spcFirstLastPara="1" vert="horz" lIns="91440" tIns="45720" rIns="91440" bIns="45720" rtlCol="0" anchor="b" anchorCtr="0">
            <a:normAutofit/>
          </a:bodyPr>
          <a:lstStyle/>
          <a:p>
            <a:pPr marL="0" lvl="0" indent="0" algn="r">
              <a:lnSpc>
                <a:spcPct val="90000"/>
              </a:lnSpc>
              <a:spcBef>
                <a:spcPct val="0"/>
              </a:spcBef>
              <a:spcAft>
                <a:spcPts val="0"/>
              </a:spcAft>
            </a:pPr>
            <a:r>
              <a:rPr lang="en-US" sz="3000" kern="1200">
                <a:solidFill>
                  <a:srgbClr val="FFFFFF"/>
                </a:solidFill>
                <a:latin typeface="+mj-lt"/>
                <a:ea typeface="+mj-ea"/>
                <a:cs typeface="+mj-cs"/>
              </a:rPr>
              <a:t>k-nearest neighbors application areas</a:t>
            </a:r>
          </a:p>
        </p:txBody>
      </p:sp>
      <p:sp>
        <p:nvSpPr>
          <p:cNvPr id="201" name="Google Shape;201;p32"/>
          <p:cNvSpPr txBox="1">
            <a:spLocks noGrp="1"/>
          </p:cNvSpPr>
          <p:nvPr>
            <p:ph type="body" idx="1"/>
          </p:nvPr>
        </p:nvSpPr>
        <p:spPr>
          <a:xfrm>
            <a:off x="3607694" y="487110"/>
            <a:ext cx="4916510" cy="4159535"/>
          </a:xfrm>
          <a:prstGeom prst="rect">
            <a:avLst/>
          </a:prstGeom>
        </p:spPr>
        <p:txBody>
          <a:bodyPr spcFirstLastPara="1" vert="horz" lIns="91440" tIns="45720" rIns="91440" bIns="45720" rtlCol="0" anchor="ctr" anchorCtr="0">
            <a:normAutofit/>
          </a:bodyPr>
          <a:lstStyle/>
          <a:p>
            <a:pPr marL="457200" lvl="0" indent="-228600">
              <a:lnSpc>
                <a:spcPct val="90000"/>
              </a:lnSpc>
              <a:spcBef>
                <a:spcPts val="0"/>
              </a:spcBef>
              <a:spcAft>
                <a:spcPts val="600"/>
              </a:spcAft>
              <a:buSzPts val="1800"/>
              <a:buFont typeface="Arial" panose="020B0604020202020204" pitchFamily="34" charset="0"/>
              <a:buChar char="•"/>
            </a:pPr>
            <a:r>
              <a:rPr lang="en-US" sz="1500" kern="1200">
                <a:solidFill>
                  <a:schemeClr val="tx1"/>
                </a:solidFill>
                <a:latin typeface="+mn-lt"/>
                <a:ea typeface="+mn-ea"/>
                <a:cs typeface="+mn-cs"/>
              </a:rPr>
              <a:t>Credit rating</a:t>
            </a:r>
          </a:p>
          <a:p>
            <a:pPr marL="457200" lvl="0" indent="-228600">
              <a:lnSpc>
                <a:spcPct val="90000"/>
              </a:lnSpc>
              <a:spcBef>
                <a:spcPts val="0"/>
              </a:spcBef>
              <a:spcAft>
                <a:spcPts val="600"/>
              </a:spcAft>
              <a:buSzPts val="1800"/>
              <a:buFont typeface="Arial" panose="020B0604020202020204" pitchFamily="34" charset="0"/>
              <a:buChar char="•"/>
            </a:pPr>
            <a:r>
              <a:rPr lang="en-US" sz="1500" kern="1200">
                <a:solidFill>
                  <a:schemeClr val="tx1"/>
                </a:solidFill>
                <a:latin typeface="+mn-lt"/>
                <a:ea typeface="+mn-ea"/>
                <a:cs typeface="+mn-cs"/>
              </a:rPr>
              <a:t>Loan decisions</a:t>
            </a:r>
          </a:p>
          <a:p>
            <a:pPr marL="457200" lvl="0" indent="-228600">
              <a:lnSpc>
                <a:spcPct val="90000"/>
              </a:lnSpc>
              <a:spcBef>
                <a:spcPts val="0"/>
              </a:spcBef>
              <a:spcAft>
                <a:spcPts val="600"/>
              </a:spcAft>
              <a:buSzPts val="1800"/>
              <a:buFont typeface="Arial" panose="020B0604020202020204" pitchFamily="34" charset="0"/>
              <a:buChar char="•"/>
            </a:pPr>
            <a:r>
              <a:rPr lang="en-US" sz="1500" kern="1200">
                <a:solidFill>
                  <a:schemeClr val="tx1"/>
                </a:solidFill>
                <a:latin typeface="+mn-lt"/>
                <a:ea typeface="+mn-ea"/>
                <a:cs typeface="+mn-cs"/>
              </a:rPr>
              <a:t>Binary vote classification</a:t>
            </a:r>
          </a:p>
          <a:p>
            <a:pPr marL="457200" lvl="0" indent="-228600">
              <a:lnSpc>
                <a:spcPct val="90000"/>
              </a:lnSpc>
              <a:spcBef>
                <a:spcPts val="0"/>
              </a:spcBef>
              <a:spcAft>
                <a:spcPts val="600"/>
              </a:spcAft>
              <a:buSzPts val="1800"/>
              <a:buFont typeface="Arial" panose="020B0604020202020204" pitchFamily="34" charset="0"/>
              <a:buChar char="•"/>
            </a:pPr>
            <a:r>
              <a:rPr lang="en-US" sz="1500" kern="1200">
                <a:solidFill>
                  <a:schemeClr val="tx1"/>
                </a:solidFill>
                <a:latin typeface="+mn-lt"/>
                <a:ea typeface="+mn-ea"/>
                <a:cs typeface="+mn-cs"/>
              </a:rPr>
              <a:t>Advanced</a:t>
            </a:r>
          </a:p>
          <a:p>
            <a:pPr marL="13716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OCR (optical character recognition)</a:t>
            </a:r>
          </a:p>
          <a:p>
            <a:pPr marL="1828800" lvl="2"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Handwriting recognition</a:t>
            </a:r>
          </a:p>
          <a:p>
            <a:pPr marL="13716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Object recognition</a:t>
            </a:r>
          </a:p>
          <a:p>
            <a:pPr marL="13716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Video recognition</a:t>
            </a:r>
          </a:p>
        </p:txBody>
      </p:sp>
      <p:sp>
        <p:nvSpPr>
          <p:cNvPr id="200" name="Google Shape;200;p32"/>
          <p:cNvSpPr txBox="1">
            <a:spLocks noGrp="1"/>
          </p:cNvSpPr>
          <p:nvPr>
            <p:ph type="sldNum" idx="12"/>
          </p:nvPr>
        </p:nvSpPr>
        <p:spPr>
          <a:xfrm>
            <a:off x="8778240" y="4841748"/>
            <a:ext cx="336042" cy="273843"/>
          </a:xfrm>
          <a:prstGeom prst="rect">
            <a:avLst/>
          </a:prstGeom>
        </p:spPr>
        <p:txBody>
          <a:bodyPr spcFirstLastPara="1" vert="horz" lIns="91440" tIns="45720" rIns="91440" bIns="45720" rtlCol="0" anchor="ctr" anchorCtr="0">
            <a:normAutofit/>
          </a:bodyPr>
          <a:lstStyle/>
          <a:p>
            <a:pPr marL="0" lvl="0" indent="0" algn="r">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marL="0" lvl="0" indent="0" algn="r">
                <a:lnSpc>
                  <a:spcPct val="90000"/>
                </a:lnSpc>
                <a:spcBef>
                  <a:spcPts val="0"/>
                </a:spcBef>
                <a:spcAft>
                  <a:spcPts val="600"/>
                </a:spcAft>
                <a:buNone/>
              </a:pPr>
              <a:t>114</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5"/>
        <p:cNvGrpSpPr/>
        <p:nvPr/>
      </p:nvGrpSpPr>
      <p:grpSpPr>
        <a:xfrm>
          <a:off x="0" y="0"/>
          <a:ext cx="0" cy="0"/>
          <a:chOff x="0" y="0"/>
          <a:chExt cx="0" cy="0"/>
        </a:xfrm>
      </p:grpSpPr>
      <p:sp>
        <p:nvSpPr>
          <p:cNvPr id="8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Google Shape;206;p33"/>
          <p:cNvSpPr txBox="1">
            <a:spLocks noGrp="1"/>
          </p:cNvSpPr>
          <p:nvPr>
            <p:ph type="title"/>
          </p:nvPr>
        </p:nvSpPr>
        <p:spPr>
          <a:xfrm>
            <a:off x="771525" y="1475449"/>
            <a:ext cx="1971675" cy="1910443"/>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0"/>
              </a:spcAft>
            </a:pPr>
            <a:r>
              <a:rPr lang="en-US" sz="2700" kern="1200">
                <a:solidFill>
                  <a:srgbClr val="FFFFFF"/>
                </a:solidFill>
                <a:latin typeface="+mj-lt"/>
                <a:ea typeface="+mj-ea"/>
                <a:cs typeface="+mj-cs"/>
              </a:rPr>
              <a:t>k-nearest neighbors</a:t>
            </a:r>
          </a:p>
        </p:txBody>
      </p:sp>
      <p:pic>
        <p:nvPicPr>
          <p:cNvPr id="208" name="Google Shape;208;p33"/>
          <p:cNvPicPr preferRelativeResize="0"/>
          <p:nvPr/>
        </p:nvPicPr>
        <p:blipFill>
          <a:blip r:embed="rId3"/>
          <a:stretch>
            <a:fillRect/>
          </a:stretch>
        </p:blipFill>
        <p:spPr>
          <a:xfrm>
            <a:off x="3582987" y="846109"/>
            <a:ext cx="5085525" cy="3449533"/>
          </a:xfrm>
          <a:prstGeom prst="rect">
            <a:avLst/>
          </a:prstGeom>
          <a:noFill/>
        </p:spPr>
      </p:pic>
      <p:sp>
        <p:nvSpPr>
          <p:cNvPr id="207" name="Google Shape;207;p33"/>
          <p:cNvSpPr txBox="1">
            <a:spLocks noGrp="1"/>
          </p:cNvSpPr>
          <p:nvPr>
            <p:ph type="sldNum" idx="12"/>
          </p:nvPr>
        </p:nvSpPr>
        <p:spPr>
          <a:xfrm>
            <a:off x="8275638" y="4767262"/>
            <a:ext cx="385761" cy="273844"/>
          </a:xfrm>
          <a:prstGeom prst="rect">
            <a:avLst/>
          </a:prstGeom>
        </p:spPr>
        <p:txBody>
          <a:bodyPr spcFirstLastPara="1" vert="horz" lIns="91440" tIns="45720" rIns="91440" bIns="45720" rtlCol="0" anchor="ctr" anchorCtr="0">
            <a:normAutofit/>
          </a:bodyPr>
          <a:lstStyle/>
          <a:p>
            <a:pPr marL="0" lvl="0" indent="0" algn="r">
              <a:lnSpc>
                <a:spcPct val="90000"/>
              </a:lnSpc>
              <a:spcBef>
                <a:spcPts val="0"/>
              </a:spcBef>
              <a:spcAft>
                <a:spcPts val="600"/>
              </a:spcAft>
              <a:buNone/>
            </a:pPr>
            <a:fld id="{00000000-1234-1234-1234-123412341234}" type="slidenum">
              <a:rPr lang="en-US" sz="700" kern="1200">
                <a:solidFill>
                  <a:schemeClr val="tx1">
                    <a:alpha val="80000"/>
                  </a:schemeClr>
                </a:solidFill>
                <a:latin typeface="+mn-lt"/>
                <a:ea typeface="+mn-ea"/>
                <a:cs typeface="+mn-cs"/>
              </a:rPr>
              <a:pPr marL="0" lvl="0" indent="0" algn="r">
                <a:lnSpc>
                  <a:spcPct val="90000"/>
                </a:lnSpc>
                <a:spcBef>
                  <a:spcPts val="0"/>
                </a:spcBef>
                <a:spcAft>
                  <a:spcPts val="600"/>
                </a:spcAft>
                <a:buNone/>
              </a:pPr>
              <a:t>115</a:t>
            </a:fld>
            <a:endParaRPr lang="en-US" sz="700" kern="1200">
              <a:solidFill>
                <a:schemeClr val="tx1">
                  <a:alpha val="80000"/>
                </a:schemeClr>
              </a:solidFill>
              <a:latin typeface="+mn-lt"/>
              <a:ea typeface="+mn-ea"/>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311700" y="16972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k-nearest neighbors</a:t>
            </a:r>
            <a:endParaRPr dirty="0"/>
          </a:p>
        </p:txBody>
      </p:sp>
      <p:sp>
        <p:nvSpPr>
          <p:cNvPr id="214" name="Google Shape;21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116</a:t>
            </a:fld>
            <a:endParaRPr/>
          </a:p>
        </p:txBody>
      </p:sp>
      <p:pic>
        <p:nvPicPr>
          <p:cNvPr id="215" name="Google Shape;215;p34"/>
          <p:cNvPicPr preferRelativeResize="0"/>
          <p:nvPr/>
        </p:nvPicPr>
        <p:blipFill>
          <a:blip r:embed="rId3">
            <a:alphaModFix/>
          </a:blip>
          <a:stretch>
            <a:fillRect/>
          </a:stretch>
        </p:blipFill>
        <p:spPr>
          <a:xfrm>
            <a:off x="5005463" y="4125775"/>
            <a:ext cx="3533775" cy="600075"/>
          </a:xfrm>
          <a:prstGeom prst="rect">
            <a:avLst/>
          </a:prstGeom>
          <a:noFill/>
          <a:ln>
            <a:noFill/>
          </a:ln>
        </p:spPr>
      </p:pic>
      <p:pic>
        <p:nvPicPr>
          <p:cNvPr id="216" name="Google Shape;216;p34"/>
          <p:cNvPicPr preferRelativeResize="0"/>
          <p:nvPr/>
        </p:nvPicPr>
        <p:blipFill>
          <a:blip r:embed="rId4">
            <a:alphaModFix/>
          </a:blip>
          <a:stretch>
            <a:fillRect/>
          </a:stretch>
        </p:blipFill>
        <p:spPr>
          <a:xfrm>
            <a:off x="221113" y="4125775"/>
            <a:ext cx="4200525" cy="666750"/>
          </a:xfrm>
          <a:prstGeom prst="rect">
            <a:avLst/>
          </a:prstGeom>
          <a:noFill/>
          <a:ln>
            <a:noFill/>
          </a:ln>
        </p:spPr>
      </p:pic>
      <p:pic>
        <p:nvPicPr>
          <p:cNvPr id="217" name="Google Shape;217;p34"/>
          <p:cNvPicPr preferRelativeResize="0"/>
          <p:nvPr/>
        </p:nvPicPr>
        <p:blipFill>
          <a:blip r:embed="rId5">
            <a:alphaModFix/>
          </a:blip>
          <a:stretch>
            <a:fillRect/>
          </a:stretch>
        </p:blipFill>
        <p:spPr>
          <a:xfrm>
            <a:off x="374564" y="1085638"/>
            <a:ext cx="4381825" cy="2972225"/>
          </a:xfrm>
          <a:prstGeom prst="rect">
            <a:avLst/>
          </a:prstGeom>
          <a:noFill/>
          <a:ln>
            <a:noFill/>
          </a:ln>
        </p:spPr>
      </p:pic>
      <p:sp>
        <p:nvSpPr>
          <p:cNvPr id="218" name="Google Shape;218;p34"/>
          <p:cNvSpPr txBox="1"/>
          <p:nvPr/>
        </p:nvSpPr>
        <p:spPr>
          <a:xfrm>
            <a:off x="4375400" y="4134050"/>
            <a:ext cx="9045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Times New Roman"/>
                <a:ea typeface="Times New Roman"/>
                <a:cs typeface="Times New Roman"/>
                <a:sym typeface="Times New Roman"/>
              </a:rPr>
              <a:t>and</a:t>
            </a:r>
            <a:endParaRPr sz="2800">
              <a:latin typeface="Times New Roman"/>
              <a:ea typeface="Times New Roman"/>
              <a:cs typeface="Times New Roman"/>
              <a:sym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311700" y="2738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k-nearest neighbors</a:t>
            </a:r>
            <a:endParaRPr dirty="0"/>
          </a:p>
        </p:txBody>
      </p:sp>
      <p:sp>
        <p:nvSpPr>
          <p:cNvPr id="224" name="Google Shape;22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117</a:t>
            </a:fld>
            <a:endParaRPr/>
          </a:p>
        </p:txBody>
      </p:sp>
      <p:pic>
        <p:nvPicPr>
          <p:cNvPr id="225" name="Google Shape;225;p35"/>
          <p:cNvPicPr preferRelativeResize="0"/>
          <p:nvPr/>
        </p:nvPicPr>
        <p:blipFill>
          <a:blip r:embed="rId3">
            <a:alphaModFix/>
          </a:blip>
          <a:stretch>
            <a:fillRect/>
          </a:stretch>
        </p:blipFill>
        <p:spPr>
          <a:xfrm>
            <a:off x="5005463" y="4125775"/>
            <a:ext cx="3533775" cy="600075"/>
          </a:xfrm>
          <a:prstGeom prst="rect">
            <a:avLst/>
          </a:prstGeom>
          <a:noFill/>
          <a:ln>
            <a:noFill/>
          </a:ln>
        </p:spPr>
      </p:pic>
      <p:pic>
        <p:nvPicPr>
          <p:cNvPr id="226" name="Google Shape;226;p35"/>
          <p:cNvPicPr preferRelativeResize="0"/>
          <p:nvPr/>
        </p:nvPicPr>
        <p:blipFill>
          <a:blip r:embed="rId4">
            <a:alphaModFix/>
          </a:blip>
          <a:stretch>
            <a:fillRect/>
          </a:stretch>
        </p:blipFill>
        <p:spPr>
          <a:xfrm>
            <a:off x="221113" y="4125775"/>
            <a:ext cx="4200525" cy="666750"/>
          </a:xfrm>
          <a:prstGeom prst="rect">
            <a:avLst/>
          </a:prstGeom>
          <a:noFill/>
          <a:ln>
            <a:noFill/>
          </a:ln>
        </p:spPr>
      </p:pic>
      <p:pic>
        <p:nvPicPr>
          <p:cNvPr id="227" name="Google Shape;227;p35"/>
          <p:cNvPicPr preferRelativeResize="0"/>
          <p:nvPr/>
        </p:nvPicPr>
        <p:blipFill>
          <a:blip r:embed="rId5">
            <a:alphaModFix/>
          </a:blip>
          <a:stretch>
            <a:fillRect/>
          </a:stretch>
        </p:blipFill>
        <p:spPr>
          <a:xfrm>
            <a:off x="374564" y="1085638"/>
            <a:ext cx="4381825" cy="2972225"/>
          </a:xfrm>
          <a:prstGeom prst="rect">
            <a:avLst/>
          </a:prstGeom>
          <a:noFill/>
          <a:ln>
            <a:noFill/>
          </a:ln>
        </p:spPr>
      </p:pic>
      <p:sp>
        <p:nvSpPr>
          <p:cNvPr id="228" name="Google Shape;228;p35"/>
          <p:cNvSpPr txBox="1"/>
          <p:nvPr/>
        </p:nvSpPr>
        <p:spPr>
          <a:xfrm>
            <a:off x="4375400" y="4134050"/>
            <a:ext cx="9045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Times New Roman"/>
                <a:ea typeface="Times New Roman"/>
                <a:cs typeface="Times New Roman"/>
                <a:sym typeface="Times New Roman"/>
              </a:rPr>
              <a:t>and</a:t>
            </a:r>
            <a:endParaRPr sz="2800">
              <a:latin typeface="Times New Roman"/>
              <a:ea typeface="Times New Roman"/>
              <a:cs typeface="Times New Roman"/>
              <a:sym typeface="Times New Roman"/>
            </a:endParaRPr>
          </a:p>
        </p:txBody>
      </p:sp>
      <p:sp>
        <p:nvSpPr>
          <p:cNvPr id="229" name="Google Shape;229;p35"/>
          <p:cNvSpPr txBox="1"/>
          <p:nvPr/>
        </p:nvSpPr>
        <p:spPr>
          <a:xfrm>
            <a:off x="4675500" y="1934500"/>
            <a:ext cx="42996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If k = 3, then x = </a:t>
            </a:r>
            <a:r>
              <a:rPr lang="en" sz="1800" b="1">
                <a:solidFill>
                  <a:srgbClr val="333333"/>
                </a:solidFill>
              </a:rPr>
              <a:t>⊕</a:t>
            </a:r>
            <a:r>
              <a:rPr lang="en" sz="1800"/>
              <a:t>   </a:t>
            </a:r>
            <a:endParaRPr sz="1800"/>
          </a:p>
          <a:p>
            <a:pPr marL="0" lvl="0" indent="0" algn="l" rtl="0">
              <a:spcBef>
                <a:spcPts val="0"/>
              </a:spcBef>
              <a:spcAft>
                <a:spcPts val="0"/>
              </a:spcAft>
              <a:buNone/>
            </a:pPr>
            <a:r>
              <a:rPr lang="en" sz="1800"/>
              <a:t>since there are (2 x </a:t>
            </a:r>
            <a:r>
              <a:rPr lang="en" sz="1800" b="1">
                <a:solidFill>
                  <a:srgbClr val="333333"/>
                </a:solidFill>
              </a:rPr>
              <a:t>⊕) </a:t>
            </a:r>
            <a:r>
              <a:rPr lang="en" sz="1800">
                <a:solidFill>
                  <a:srgbClr val="333333"/>
                </a:solidFill>
              </a:rPr>
              <a:t>and only one</a:t>
            </a:r>
            <a:r>
              <a:rPr lang="en" sz="1800"/>
              <a:t> </a:t>
            </a:r>
            <a:r>
              <a:rPr lang="en" sz="1800" b="1">
                <a:solidFill>
                  <a:srgbClr val="333333"/>
                </a:solidFill>
              </a:rPr>
              <a:t>⊖</a:t>
            </a:r>
            <a:endParaRPr sz="1800" b="1"/>
          </a:p>
        </p:txBody>
      </p:sp>
      <p:pic>
        <p:nvPicPr>
          <p:cNvPr id="230" name="Google Shape;230;p35"/>
          <p:cNvPicPr preferRelativeResize="0"/>
          <p:nvPr/>
        </p:nvPicPr>
        <p:blipFill>
          <a:blip r:embed="rId6">
            <a:alphaModFix/>
          </a:blip>
          <a:stretch>
            <a:fillRect/>
          </a:stretch>
        </p:blipFill>
        <p:spPr>
          <a:xfrm>
            <a:off x="1271675" y="3181775"/>
            <a:ext cx="7569825" cy="7785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4"/>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Google Shape;235;p36"/>
          <p:cNvSpPr txBox="1">
            <a:spLocks noGrp="1"/>
          </p:cNvSpPr>
          <p:nvPr>
            <p:ph type="title"/>
          </p:nvPr>
        </p:nvSpPr>
        <p:spPr>
          <a:xfrm>
            <a:off x="835357" y="2267815"/>
            <a:ext cx="3675108" cy="2052724"/>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4100" kern="1200">
                <a:solidFill>
                  <a:schemeClr val="tx1"/>
                </a:solidFill>
                <a:latin typeface="+mj-lt"/>
                <a:ea typeface="+mj-ea"/>
                <a:cs typeface="+mj-cs"/>
              </a:rPr>
              <a:t>Minkowski distance</a:t>
            </a:r>
          </a:p>
          <a:p>
            <a:pPr marL="0" lvl="0" indent="0">
              <a:lnSpc>
                <a:spcPct val="90000"/>
              </a:lnSpc>
              <a:spcBef>
                <a:spcPct val="0"/>
              </a:spcBef>
              <a:spcAft>
                <a:spcPts val="0"/>
              </a:spcAft>
              <a:buClr>
                <a:schemeClr val="dk1"/>
              </a:buClr>
              <a:buSzPts val="1100"/>
            </a:pPr>
            <a:endParaRPr lang="en-US" sz="4100" kern="1200">
              <a:solidFill>
                <a:schemeClr val="tx1"/>
              </a:solidFill>
              <a:latin typeface="+mj-lt"/>
              <a:ea typeface="+mj-ea"/>
              <a:cs typeface="+mj-cs"/>
            </a:endParaRPr>
          </a:p>
        </p:txBody>
      </p:sp>
      <p:grpSp>
        <p:nvGrpSpPr>
          <p:cNvPr id="117" name="Group 1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86023"/>
            <a:ext cx="548639" cy="505095"/>
            <a:chOff x="3940602" y="308034"/>
            <a:chExt cx="2116791" cy="3428999"/>
          </a:xfrm>
          <a:solidFill>
            <a:schemeClr val="accent4"/>
          </a:solidFill>
        </p:grpSpPr>
        <p:sp>
          <p:nvSpPr>
            <p:cNvPr id="118" name="Rectangle 1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6" name="Google Shape;236;p36"/>
          <p:cNvSpPr txBox="1">
            <a:spLocks noGrp="1"/>
          </p:cNvSpPr>
          <p:nvPr>
            <p:ph type="sldNum" idx="12"/>
          </p:nvPr>
        </p:nvSpPr>
        <p:spPr>
          <a:xfrm>
            <a:off x="6457950" y="4869180"/>
            <a:ext cx="1403811" cy="273843"/>
          </a:xfrm>
          <a:prstGeom prst="rect">
            <a:avLst/>
          </a:prstGeom>
        </p:spPr>
        <p:txBody>
          <a:bodyPr spcFirstLastPara="1" vert="horz" lIns="91440" tIns="45720" rIns="91440" bIns="45720" rtlCol="0" anchor="ctr" anchorCtr="0">
            <a:normAutofit/>
          </a:bodyPr>
          <a:lstStyle/>
          <a:p>
            <a:pPr marL="0" lvl="0" indent="0" algn="r">
              <a:lnSpc>
                <a:spcPct val="90000"/>
              </a:lnSpc>
              <a:spcBef>
                <a:spcPts val="0"/>
              </a:spcBef>
              <a:spcAft>
                <a:spcPts val="600"/>
              </a:spcAft>
              <a:buNone/>
            </a:pPr>
            <a:fld id="{00000000-1234-1234-1234-123412341234}" type="slidenum">
              <a:rPr lang="en-US" sz="700" kern="1200">
                <a:solidFill>
                  <a:schemeClr val="tx1">
                    <a:tint val="75000"/>
                  </a:schemeClr>
                </a:solidFill>
                <a:latin typeface="+mn-lt"/>
                <a:ea typeface="+mn-ea"/>
                <a:cs typeface="+mn-cs"/>
              </a:rPr>
              <a:pPr marL="0" lvl="0" indent="0" algn="r">
                <a:lnSpc>
                  <a:spcPct val="90000"/>
                </a:lnSpc>
                <a:spcBef>
                  <a:spcPts val="0"/>
                </a:spcBef>
                <a:spcAft>
                  <a:spcPts val="600"/>
                </a:spcAft>
                <a:buNone/>
              </a:pPr>
              <a:t>118</a:t>
            </a:fld>
            <a:endParaRPr lang="en-US" sz="700" kern="1200">
              <a:solidFill>
                <a:schemeClr val="tx1">
                  <a:tint val="75000"/>
                </a:schemeClr>
              </a:solidFill>
              <a:latin typeface="+mn-lt"/>
              <a:ea typeface="+mn-ea"/>
              <a:cs typeface="+mn-cs"/>
            </a:endParaRPr>
          </a:p>
        </p:txBody>
      </p:sp>
      <p:sp>
        <p:nvSpPr>
          <p:cNvPr id="122" name="Rectangle 12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0" y="193327"/>
            <a:ext cx="3627882" cy="223497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Google Shape;237;p36"/>
          <p:cNvPicPr preferRelativeResize="0"/>
          <p:nvPr/>
        </p:nvPicPr>
        <p:blipFill>
          <a:blip r:embed="rId3"/>
          <a:stretch>
            <a:fillRect/>
          </a:stretch>
        </p:blipFill>
        <p:spPr>
          <a:xfrm>
            <a:off x="5335621" y="747278"/>
            <a:ext cx="3243637" cy="1127071"/>
          </a:xfrm>
          <a:prstGeom prst="rect">
            <a:avLst/>
          </a:prstGeom>
          <a:noFill/>
        </p:spPr>
      </p:pic>
      <p:sp>
        <p:nvSpPr>
          <p:cNvPr id="126" name="Rectangle 1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0" y="2596689"/>
            <a:ext cx="3627882" cy="223497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8" name="Google Shape;238;p36"/>
          <p:cNvPicPr preferRelativeResize="0"/>
          <p:nvPr/>
        </p:nvPicPr>
        <p:blipFill>
          <a:blip r:embed="rId4"/>
          <a:stretch>
            <a:fillRect/>
          </a:stretch>
        </p:blipFill>
        <p:spPr>
          <a:xfrm>
            <a:off x="5335621" y="3206988"/>
            <a:ext cx="3243637" cy="1014373"/>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4466C2F-57C0-443F-BA06-239A918C0E05}"/>
              </a:ext>
            </a:extLst>
          </p:cNvPr>
          <p:cNvSpPr>
            <a:spLocks noGrp="1" noChangeArrowheads="1"/>
          </p:cNvSpPr>
          <p:nvPr>
            <p:ph type="title"/>
          </p:nvPr>
        </p:nvSpPr>
        <p:spPr>
          <a:xfrm>
            <a:off x="310753" y="228600"/>
            <a:ext cx="6122194" cy="571500"/>
          </a:xfrm>
        </p:spPr>
        <p:txBody>
          <a:bodyPr/>
          <a:lstStyle/>
          <a:p>
            <a:r>
              <a:rPr lang="en-US" altLang="en-US" dirty="0"/>
              <a:t>Voronoi Diagram</a:t>
            </a:r>
          </a:p>
        </p:txBody>
      </p:sp>
      <p:sp>
        <p:nvSpPr>
          <p:cNvPr id="14339" name="Rectangle 3">
            <a:extLst>
              <a:ext uri="{FF2B5EF4-FFF2-40B4-BE49-F238E27FC236}">
                <a16:creationId xmlns:a16="http://schemas.microsoft.com/office/drawing/2014/main" id="{5D64E14C-45B9-4AD6-BE7F-353C8095F078}"/>
              </a:ext>
            </a:extLst>
          </p:cNvPr>
          <p:cNvSpPr>
            <a:spLocks noGrp="1" noChangeArrowheads="1"/>
          </p:cNvSpPr>
          <p:nvPr>
            <p:ph type="body" idx="1"/>
          </p:nvPr>
        </p:nvSpPr>
        <p:spPr>
          <a:xfrm>
            <a:off x="455489" y="1329812"/>
            <a:ext cx="6277800" cy="1781400"/>
          </a:xfrm>
        </p:spPr>
        <p:txBody>
          <a:bodyPr/>
          <a:lstStyle/>
          <a:p>
            <a:r>
              <a:rPr lang="en-US" altLang="en-US" dirty="0"/>
              <a:t>Decision surface formed by the training examples</a:t>
            </a:r>
          </a:p>
        </p:txBody>
      </p:sp>
      <p:grpSp>
        <p:nvGrpSpPr>
          <p:cNvPr id="2" name="Group 1">
            <a:extLst>
              <a:ext uri="{FF2B5EF4-FFF2-40B4-BE49-F238E27FC236}">
                <a16:creationId xmlns:a16="http://schemas.microsoft.com/office/drawing/2014/main" id="{CBE42F5C-C856-4B9D-B035-85D8C04A897F}"/>
              </a:ext>
            </a:extLst>
          </p:cNvPr>
          <p:cNvGrpSpPr/>
          <p:nvPr/>
        </p:nvGrpSpPr>
        <p:grpSpPr>
          <a:xfrm>
            <a:off x="2708564" y="1993323"/>
            <a:ext cx="4171950" cy="2114550"/>
            <a:chOff x="2057400" y="2228850"/>
            <a:chExt cx="4171950" cy="2114550"/>
          </a:xfrm>
        </p:grpSpPr>
        <p:sp>
          <p:nvSpPr>
            <p:cNvPr id="14350" name="Rectangle 14">
              <a:extLst>
                <a:ext uri="{FF2B5EF4-FFF2-40B4-BE49-F238E27FC236}">
                  <a16:creationId xmlns:a16="http://schemas.microsoft.com/office/drawing/2014/main" id="{827E8C16-C31F-4C34-A295-905069296AD2}"/>
                </a:ext>
              </a:extLst>
            </p:cNvPr>
            <p:cNvSpPr>
              <a:spLocks noChangeArrowheads="1"/>
            </p:cNvSpPr>
            <p:nvPr/>
          </p:nvSpPr>
          <p:spPr bwMode="auto">
            <a:xfrm>
              <a:off x="2057400" y="2228850"/>
              <a:ext cx="4171950" cy="2057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dirty="0"/>
            </a:p>
          </p:txBody>
        </p:sp>
        <p:sp>
          <p:nvSpPr>
            <p:cNvPr id="14340" name="Oval 4">
              <a:extLst>
                <a:ext uri="{FF2B5EF4-FFF2-40B4-BE49-F238E27FC236}">
                  <a16:creationId xmlns:a16="http://schemas.microsoft.com/office/drawing/2014/main" id="{B86CFC37-D7B9-43EE-97CD-B0A2D71EE428}"/>
                </a:ext>
              </a:extLst>
            </p:cNvPr>
            <p:cNvSpPr>
              <a:spLocks noChangeArrowheads="1"/>
            </p:cNvSpPr>
            <p:nvPr/>
          </p:nvSpPr>
          <p:spPr bwMode="auto">
            <a:xfrm>
              <a:off x="3771900" y="4000500"/>
              <a:ext cx="228600" cy="1143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2" name="Oval 6">
              <a:extLst>
                <a:ext uri="{FF2B5EF4-FFF2-40B4-BE49-F238E27FC236}">
                  <a16:creationId xmlns:a16="http://schemas.microsoft.com/office/drawing/2014/main" id="{03581113-794B-415A-A507-CE641DEDDD2E}"/>
                </a:ext>
              </a:extLst>
            </p:cNvPr>
            <p:cNvSpPr>
              <a:spLocks noChangeArrowheads="1"/>
            </p:cNvSpPr>
            <p:nvPr/>
          </p:nvSpPr>
          <p:spPr bwMode="auto">
            <a:xfrm>
              <a:off x="2857500" y="3086100"/>
              <a:ext cx="171450" cy="114300"/>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3" name="Oval 7">
              <a:extLst>
                <a:ext uri="{FF2B5EF4-FFF2-40B4-BE49-F238E27FC236}">
                  <a16:creationId xmlns:a16="http://schemas.microsoft.com/office/drawing/2014/main" id="{E56ED8D0-FA90-4850-8615-198AEFA37928}"/>
                </a:ext>
              </a:extLst>
            </p:cNvPr>
            <p:cNvSpPr>
              <a:spLocks noChangeArrowheads="1"/>
            </p:cNvSpPr>
            <p:nvPr/>
          </p:nvSpPr>
          <p:spPr bwMode="auto">
            <a:xfrm>
              <a:off x="5486400" y="3257550"/>
              <a:ext cx="171450" cy="1143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4" name="Oval 8">
              <a:extLst>
                <a:ext uri="{FF2B5EF4-FFF2-40B4-BE49-F238E27FC236}">
                  <a16:creationId xmlns:a16="http://schemas.microsoft.com/office/drawing/2014/main" id="{B0C7DDF0-4F39-479F-BCB1-94CC08D4769A}"/>
                </a:ext>
              </a:extLst>
            </p:cNvPr>
            <p:cNvSpPr>
              <a:spLocks noChangeArrowheads="1"/>
            </p:cNvSpPr>
            <p:nvPr/>
          </p:nvSpPr>
          <p:spPr bwMode="auto">
            <a:xfrm>
              <a:off x="3657600" y="2343150"/>
              <a:ext cx="171450" cy="114300"/>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5" name="Oval 9">
              <a:extLst>
                <a:ext uri="{FF2B5EF4-FFF2-40B4-BE49-F238E27FC236}">
                  <a16:creationId xmlns:a16="http://schemas.microsoft.com/office/drawing/2014/main" id="{470D0A07-22AE-4318-A2DC-BE7F0D1B3787}"/>
                </a:ext>
              </a:extLst>
            </p:cNvPr>
            <p:cNvSpPr>
              <a:spLocks noChangeArrowheads="1"/>
            </p:cNvSpPr>
            <p:nvPr/>
          </p:nvSpPr>
          <p:spPr bwMode="auto">
            <a:xfrm>
              <a:off x="4686300" y="2514600"/>
              <a:ext cx="171450" cy="171450"/>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6" name="Oval 10">
              <a:extLst>
                <a:ext uri="{FF2B5EF4-FFF2-40B4-BE49-F238E27FC236}">
                  <a16:creationId xmlns:a16="http://schemas.microsoft.com/office/drawing/2014/main" id="{AB37CDE2-AD6F-4E1C-8E22-E44745FCEF34}"/>
                </a:ext>
              </a:extLst>
            </p:cNvPr>
            <p:cNvSpPr>
              <a:spLocks noChangeArrowheads="1"/>
            </p:cNvSpPr>
            <p:nvPr/>
          </p:nvSpPr>
          <p:spPr bwMode="auto">
            <a:xfrm>
              <a:off x="3657600" y="2971800"/>
              <a:ext cx="171450" cy="1143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7" name="Oval 11">
              <a:extLst>
                <a:ext uri="{FF2B5EF4-FFF2-40B4-BE49-F238E27FC236}">
                  <a16:creationId xmlns:a16="http://schemas.microsoft.com/office/drawing/2014/main" id="{53FE8CE0-BD49-4917-B638-E3C1372C2F94}"/>
                </a:ext>
              </a:extLst>
            </p:cNvPr>
            <p:cNvSpPr>
              <a:spLocks noChangeArrowheads="1"/>
            </p:cNvSpPr>
            <p:nvPr/>
          </p:nvSpPr>
          <p:spPr bwMode="auto">
            <a:xfrm>
              <a:off x="4743450" y="4057650"/>
              <a:ext cx="171450" cy="1143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8" name="Oval 12">
              <a:extLst>
                <a:ext uri="{FF2B5EF4-FFF2-40B4-BE49-F238E27FC236}">
                  <a16:creationId xmlns:a16="http://schemas.microsoft.com/office/drawing/2014/main" id="{EE38DAA0-0D4A-4587-819F-016131476069}"/>
                </a:ext>
              </a:extLst>
            </p:cNvPr>
            <p:cNvSpPr>
              <a:spLocks noChangeArrowheads="1"/>
            </p:cNvSpPr>
            <p:nvPr/>
          </p:nvSpPr>
          <p:spPr bwMode="auto">
            <a:xfrm>
              <a:off x="4572000" y="2971800"/>
              <a:ext cx="228600" cy="114300"/>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51" name="Line 15">
              <a:extLst>
                <a:ext uri="{FF2B5EF4-FFF2-40B4-BE49-F238E27FC236}">
                  <a16:creationId xmlns:a16="http://schemas.microsoft.com/office/drawing/2014/main" id="{8CF7DA61-E132-4E4A-982B-C226E78E0909}"/>
                </a:ext>
              </a:extLst>
            </p:cNvPr>
            <p:cNvSpPr>
              <a:spLocks noChangeShapeType="1"/>
            </p:cNvSpPr>
            <p:nvPr/>
          </p:nvSpPr>
          <p:spPr bwMode="auto">
            <a:xfrm>
              <a:off x="2057400" y="2286000"/>
              <a:ext cx="2743200" cy="9715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4352" name="Line 16">
              <a:extLst>
                <a:ext uri="{FF2B5EF4-FFF2-40B4-BE49-F238E27FC236}">
                  <a16:creationId xmlns:a16="http://schemas.microsoft.com/office/drawing/2014/main" id="{C39F25E0-E74C-4601-9BA9-10FFB0819963}"/>
                </a:ext>
              </a:extLst>
            </p:cNvPr>
            <p:cNvSpPr>
              <a:spLocks noChangeShapeType="1"/>
            </p:cNvSpPr>
            <p:nvPr/>
          </p:nvSpPr>
          <p:spPr bwMode="auto">
            <a:xfrm flipV="1">
              <a:off x="4800600" y="2286000"/>
              <a:ext cx="1428750" cy="9715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4353" name="Line 17">
              <a:extLst>
                <a:ext uri="{FF2B5EF4-FFF2-40B4-BE49-F238E27FC236}">
                  <a16:creationId xmlns:a16="http://schemas.microsoft.com/office/drawing/2014/main" id="{B0E32B21-626E-47D6-8AD1-E61249438801}"/>
                </a:ext>
              </a:extLst>
            </p:cNvPr>
            <p:cNvSpPr>
              <a:spLocks noChangeShapeType="1"/>
            </p:cNvSpPr>
            <p:nvPr/>
          </p:nvSpPr>
          <p:spPr bwMode="auto">
            <a:xfrm flipH="1">
              <a:off x="3257550" y="2743200"/>
              <a:ext cx="1143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4354" name="Line 18">
              <a:extLst>
                <a:ext uri="{FF2B5EF4-FFF2-40B4-BE49-F238E27FC236}">
                  <a16:creationId xmlns:a16="http://schemas.microsoft.com/office/drawing/2014/main" id="{DA67107E-38A5-40F9-AFB6-B76536A5E97E}"/>
                </a:ext>
              </a:extLst>
            </p:cNvPr>
            <p:cNvSpPr>
              <a:spLocks noChangeShapeType="1"/>
            </p:cNvSpPr>
            <p:nvPr/>
          </p:nvSpPr>
          <p:spPr bwMode="auto">
            <a:xfrm flipH="1">
              <a:off x="2057400" y="3657600"/>
              <a:ext cx="1200150" cy="685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4355" name="Oval 19">
              <a:extLst>
                <a:ext uri="{FF2B5EF4-FFF2-40B4-BE49-F238E27FC236}">
                  <a16:creationId xmlns:a16="http://schemas.microsoft.com/office/drawing/2014/main" id="{AE69F54C-30E9-40B0-B039-B91F3FDAB662}"/>
                </a:ext>
              </a:extLst>
            </p:cNvPr>
            <p:cNvSpPr>
              <a:spLocks noChangeArrowheads="1"/>
            </p:cNvSpPr>
            <p:nvPr/>
          </p:nvSpPr>
          <p:spPr bwMode="auto">
            <a:xfrm>
              <a:off x="4114800" y="3771900"/>
              <a:ext cx="228600" cy="114300"/>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56" name="Line 20">
              <a:extLst>
                <a:ext uri="{FF2B5EF4-FFF2-40B4-BE49-F238E27FC236}">
                  <a16:creationId xmlns:a16="http://schemas.microsoft.com/office/drawing/2014/main" id="{8E317CDA-A9B8-439D-9A6A-3E005FC36B16}"/>
                </a:ext>
              </a:extLst>
            </p:cNvPr>
            <p:cNvSpPr>
              <a:spLocks noChangeShapeType="1"/>
            </p:cNvSpPr>
            <p:nvPr/>
          </p:nvSpPr>
          <p:spPr bwMode="auto">
            <a:xfrm>
              <a:off x="3257550" y="3657600"/>
              <a:ext cx="297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4357" name="Line 21">
              <a:extLst>
                <a:ext uri="{FF2B5EF4-FFF2-40B4-BE49-F238E27FC236}">
                  <a16:creationId xmlns:a16="http://schemas.microsoft.com/office/drawing/2014/main" id="{4537E83D-661C-4EA0-9272-DB19C688DCFA}"/>
                </a:ext>
              </a:extLst>
            </p:cNvPr>
            <p:cNvSpPr>
              <a:spLocks noChangeShapeType="1"/>
            </p:cNvSpPr>
            <p:nvPr/>
          </p:nvSpPr>
          <p:spPr bwMode="auto">
            <a:xfrm>
              <a:off x="3714750" y="3657600"/>
              <a:ext cx="57150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4358" name="Line 22">
              <a:extLst>
                <a:ext uri="{FF2B5EF4-FFF2-40B4-BE49-F238E27FC236}">
                  <a16:creationId xmlns:a16="http://schemas.microsoft.com/office/drawing/2014/main" id="{589E6354-191E-48D4-B5EA-3075C9B3BC95}"/>
                </a:ext>
              </a:extLst>
            </p:cNvPr>
            <p:cNvSpPr>
              <a:spLocks noChangeShapeType="1"/>
            </p:cNvSpPr>
            <p:nvPr/>
          </p:nvSpPr>
          <p:spPr bwMode="auto">
            <a:xfrm flipV="1">
              <a:off x="4286250" y="3943350"/>
              <a:ext cx="571500" cy="1714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4359" name="Line 23">
              <a:extLst>
                <a:ext uri="{FF2B5EF4-FFF2-40B4-BE49-F238E27FC236}">
                  <a16:creationId xmlns:a16="http://schemas.microsoft.com/office/drawing/2014/main" id="{C3C0FC8E-4CD7-4FD4-9964-707036A59687}"/>
                </a:ext>
              </a:extLst>
            </p:cNvPr>
            <p:cNvSpPr>
              <a:spLocks noChangeShapeType="1"/>
            </p:cNvSpPr>
            <p:nvPr/>
          </p:nvSpPr>
          <p:spPr bwMode="auto">
            <a:xfrm flipV="1">
              <a:off x="4857750" y="3657600"/>
              <a:ext cx="171450" cy="2857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8"/>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Freeform: Shape 73">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6" name="Freeform: Shape 75">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Google Shape;129;p25"/>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Clr>
                <a:schemeClr val="dk1"/>
              </a:buClr>
              <a:buSzPts val="1100"/>
            </a:pPr>
            <a:r>
              <a:rPr lang="en-US" sz="3000" kern="1200" dirty="0">
                <a:solidFill>
                  <a:schemeClr val="tx1"/>
                </a:solidFill>
                <a:latin typeface="Bookman Old Style" panose="02050604050505020204" pitchFamily="18" charset="0"/>
              </a:rPr>
              <a:t>What is machine learning?</a:t>
            </a:r>
          </a:p>
          <a:p>
            <a:pPr marL="0" lvl="0" indent="0" defTabSz="914400">
              <a:spcBef>
                <a:spcPct val="0"/>
              </a:spcBef>
              <a:spcAft>
                <a:spcPts val="0"/>
              </a:spcAft>
            </a:pPr>
            <a:endParaRPr lang="en-US" sz="3000" kern="1200" dirty="0">
              <a:solidFill>
                <a:schemeClr val="tx1"/>
              </a:solidFill>
              <a:latin typeface="+mj-lt"/>
              <a:ea typeface="+mj-ea"/>
              <a:cs typeface="+mj-cs"/>
            </a:endParaRPr>
          </a:p>
        </p:txBody>
      </p:sp>
      <p:sp>
        <p:nvSpPr>
          <p:cNvPr id="78" name="Rectangle 7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0" name="Google Shape;130;p25"/>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0"/>
              </a:spcAft>
              <a:buClr>
                <a:srgbClr val="000000"/>
              </a:buClr>
              <a:buSzPts val="1800"/>
              <a:buFont typeface="Arial" panose="020B0604020202020204" pitchFamily="34" charset="0"/>
              <a:buChar char="•"/>
            </a:pPr>
            <a:r>
              <a:rPr lang="en-US" sz="1500" dirty="0">
                <a:latin typeface="Bookman Old Style" panose="02050604050505020204" pitchFamily="18" charset="0"/>
              </a:rPr>
              <a:t>Machine learning is a large topic</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dirty="0">
                <a:latin typeface="Bookman Old Style" panose="02050604050505020204" pitchFamily="18" charset="0"/>
              </a:rPr>
              <a:t>Computational biology</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dirty="0">
                <a:latin typeface="Bookman Old Style" panose="02050604050505020204" pitchFamily="18" charset="0"/>
              </a:rPr>
              <a:t>Computer vision</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dirty="0">
                <a:latin typeface="Bookman Old Style" panose="02050604050505020204" pitchFamily="18" charset="0"/>
              </a:rPr>
              <a:t>Natural language processing</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dirty="0">
                <a:latin typeface="Bookman Old Style" panose="02050604050505020204" pitchFamily="18" charset="0"/>
              </a:rPr>
              <a:t>Robotics</a:t>
            </a:r>
          </a:p>
          <a:p>
            <a:pPr marL="914400" lvl="0" indent="-228600" defTabSz="914400">
              <a:spcBef>
                <a:spcPts val="1600"/>
              </a:spcBef>
              <a:spcAft>
                <a:spcPts val="0"/>
              </a:spcAft>
              <a:buFont typeface="Arial" panose="020B0604020202020204" pitchFamily="34" charset="0"/>
              <a:buChar char="•"/>
            </a:pPr>
            <a:endParaRPr lang="en-US" sz="1500" dirty="0">
              <a:latin typeface="Bookman Old Style" panose="02050604050505020204" pitchFamily="18" charset="0"/>
            </a:endParaRPr>
          </a:p>
          <a:p>
            <a:pPr marL="457200" lvl="0" indent="-228600" defTabSz="914400">
              <a:spcBef>
                <a:spcPts val="1600"/>
              </a:spcBef>
              <a:spcAft>
                <a:spcPts val="0"/>
              </a:spcAft>
              <a:buClr>
                <a:srgbClr val="000000"/>
              </a:buClr>
              <a:buSzPts val="1800"/>
              <a:buFont typeface="Arial" panose="020B0604020202020204" pitchFamily="34" charset="0"/>
              <a:buChar char="•"/>
            </a:pPr>
            <a:r>
              <a:rPr lang="en-US" sz="1500" dirty="0">
                <a:latin typeface="Bookman Old Style" panose="02050604050505020204" pitchFamily="18" charset="0"/>
              </a:rPr>
              <a:t>In this course we will study:</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dirty="0">
                <a:latin typeface="Bookman Old Style" panose="02050604050505020204" pitchFamily="18" charset="0"/>
              </a:rPr>
              <a:t>Data preprocessing and feature selection</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dirty="0">
                <a:latin typeface="Bookman Old Style" panose="02050604050505020204" pitchFamily="18" charset="0"/>
              </a:rPr>
              <a:t>Model selection</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dirty="0">
                <a:latin typeface="Bookman Old Style" panose="02050604050505020204" pitchFamily="18" charset="0"/>
              </a:rPr>
              <a:t>Supervised and unsupervised learning algorithms</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dirty="0">
                <a:latin typeface="Bookman Old Style" panose="02050604050505020204" pitchFamily="18" charset="0"/>
              </a:rPr>
              <a:t>Deep learning and much more</a:t>
            </a:r>
          </a:p>
          <a:p>
            <a:pPr marL="914400" lvl="0" indent="-228600" defTabSz="914400">
              <a:spcBef>
                <a:spcPts val="1600"/>
              </a:spcBef>
              <a:spcAft>
                <a:spcPts val="1600"/>
              </a:spcAft>
              <a:buFont typeface="Arial" panose="020B0604020202020204" pitchFamily="34" charset="0"/>
              <a:buChar char="•"/>
            </a:pPr>
            <a:endParaRPr lang="en-US" sz="1500" dirty="0"/>
          </a:p>
        </p:txBody>
      </p:sp>
      <p:sp>
        <p:nvSpPr>
          <p:cNvPr id="131" name="Google Shape;131;p25"/>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12</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C1B53AB1-10EE-4094-BAA1-C7C140976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938" name="Rectangle 2">
            <a:extLst>
              <a:ext uri="{FF2B5EF4-FFF2-40B4-BE49-F238E27FC236}">
                <a16:creationId xmlns:a16="http://schemas.microsoft.com/office/drawing/2014/main" id="{94B5A607-3693-4385-A6D0-2776BAB0048D}"/>
              </a:ext>
            </a:extLst>
          </p:cNvPr>
          <p:cNvSpPr>
            <a:spLocks noGrp="1" noChangeArrowheads="1"/>
          </p:cNvSpPr>
          <p:nvPr>
            <p:ph type="title"/>
          </p:nvPr>
        </p:nvSpPr>
        <p:spPr>
          <a:xfrm>
            <a:off x="3762278" y="420129"/>
            <a:ext cx="4753070" cy="1248033"/>
          </a:xfrm>
        </p:spPr>
        <p:txBody>
          <a:bodyPr>
            <a:normAutofit/>
          </a:bodyPr>
          <a:lstStyle/>
          <a:p>
            <a:r>
              <a:rPr lang="en-US" altLang="en-US" sz="3000"/>
              <a:t>Distance Metrics</a:t>
            </a:r>
          </a:p>
        </p:txBody>
      </p:sp>
      <p:pic>
        <p:nvPicPr>
          <p:cNvPr id="1319941" name="Picture 5">
            <a:extLst>
              <a:ext uri="{FF2B5EF4-FFF2-40B4-BE49-F238E27FC236}">
                <a16:creationId xmlns:a16="http://schemas.microsoft.com/office/drawing/2014/main" id="{1459F92C-7494-4B52-9348-099E336A02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9496" y="126126"/>
            <a:ext cx="2376116" cy="23761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9940" name="Picture 4">
            <a:extLst>
              <a:ext uri="{FF2B5EF4-FFF2-40B4-BE49-F238E27FC236}">
                <a16:creationId xmlns:a16="http://schemas.microsoft.com/office/drawing/2014/main" id="{A0CD2567-FA16-4483-A1FA-F70E708157D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7840" y="2628369"/>
            <a:ext cx="2119428" cy="211044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19939" name="Rectangle 3">
            <a:extLst>
              <a:ext uri="{FF2B5EF4-FFF2-40B4-BE49-F238E27FC236}">
                <a16:creationId xmlns:a16="http://schemas.microsoft.com/office/drawing/2014/main" id="{251970F3-36A3-4987-8A51-74DC563ED9A6}"/>
              </a:ext>
            </a:extLst>
          </p:cNvPr>
          <p:cNvSpPr>
            <a:spLocks noGrp="1" noChangeArrowheads="1"/>
          </p:cNvSpPr>
          <p:nvPr>
            <p:ph type="body" idx="1"/>
          </p:nvPr>
        </p:nvSpPr>
        <p:spPr>
          <a:xfrm>
            <a:off x="3088063" y="1482437"/>
            <a:ext cx="5791199" cy="2673927"/>
          </a:xfrm>
        </p:spPr>
        <p:txBody>
          <a:bodyPr>
            <a:normAutofit fontScale="92500" lnSpcReduction="10000"/>
          </a:bodyPr>
          <a:lstStyle/>
          <a:p>
            <a:pPr>
              <a:lnSpc>
                <a:spcPct val="90000"/>
              </a:lnSpc>
              <a:spcAft>
                <a:spcPts val="600"/>
              </a:spcAft>
            </a:pPr>
            <a:r>
              <a:rPr lang="en-US" altLang="en-US" sz="1400" dirty="0">
                <a:latin typeface="Bookman Old Style" panose="02050604050505020204" pitchFamily="18" charset="0"/>
              </a:rPr>
              <a:t>Different metrics can change the decision surface</a:t>
            </a:r>
          </a:p>
          <a:p>
            <a:pPr>
              <a:lnSpc>
                <a:spcPct val="90000"/>
              </a:lnSpc>
              <a:spcAft>
                <a:spcPts val="600"/>
              </a:spcAft>
            </a:pPr>
            <a:endParaRPr lang="en-US" altLang="en-US" sz="1400" dirty="0">
              <a:latin typeface="Bookman Old Style" panose="02050604050505020204" pitchFamily="18" charset="0"/>
            </a:endParaRPr>
          </a:p>
          <a:p>
            <a:pPr>
              <a:lnSpc>
                <a:spcPct val="90000"/>
              </a:lnSpc>
              <a:spcAft>
                <a:spcPts val="600"/>
              </a:spcAft>
            </a:pPr>
            <a:endParaRPr lang="en-US" altLang="en-US" sz="1400" dirty="0">
              <a:latin typeface="Bookman Old Style" panose="02050604050505020204" pitchFamily="18" charset="0"/>
            </a:endParaRPr>
          </a:p>
          <a:p>
            <a:pPr>
              <a:lnSpc>
                <a:spcPct val="90000"/>
              </a:lnSpc>
              <a:spcAft>
                <a:spcPts val="600"/>
              </a:spcAft>
            </a:pPr>
            <a:endParaRPr lang="en-US" altLang="en-US" sz="1400" dirty="0">
              <a:latin typeface="Bookman Old Style" panose="02050604050505020204" pitchFamily="18" charset="0"/>
            </a:endParaRPr>
          </a:p>
          <a:p>
            <a:pPr>
              <a:lnSpc>
                <a:spcPct val="90000"/>
              </a:lnSpc>
              <a:spcAft>
                <a:spcPts val="600"/>
              </a:spcAft>
            </a:pPr>
            <a:endParaRPr lang="en-US" altLang="en-US" sz="1400" dirty="0">
              <a:latin typeface="Bookman Old Style" panose="02050604050505020204" pitchFamily="18" charset="0"/>
            </a:endParaRPr>
          </a:p>
          <a:p>
            <a:pPr>
              <a:lnSpc>
                <a:spcPct val="90000"/>
              </a:lnSpc>
              <a:spcAft>
                <a:spcPts val="600"/>
              </a:spcAft>
            </a:pPr>
            <a:endParaRPr lang="en-US" altLang="en-US" sz="1400" dirty="0">
              <a:latin typeface="Bookman Old Style" panose="02050604050505020204" pitchFamily="18" charset="0"/>
            </a:endParaRPr>
          </a:p>
          <a:p>
            <a:pPr>
              <a:lnSpc>
                <a:spcPct val="90000"/>
              </a:lnSpc>
              <a:spcAft>
                <a:spcPts val="600"/>
              </a:spcAft>
            </a:pPr>
            <a:endParaRPr lang="en-US" altLang="en-US" sz="1400" dirty="0">
              <a:latin typeface="Bookman Old Style" panose="02050604050505020204" pitchFamily="18" charset="0"/>
            </a:endParaRPr>
          </a:p>
          <a:p>
            <a:pPr>
              <a:lnSpc>
                <a:spcPct val="90000"/>
              </a:lnSpc>
              <a:spcAft>
                <a:spcPts val="600"/>
              </a:spcAft>
            </a:pPr>
            <a:endParaRPr lang="en-US" altLang="en-US" sz="1400" dirty="0">
              <a:latin typeface="Bookman Old Style" panose="02050604050505020204" pitchFamily="18" charset="0"/>
            </a:endParaRPr>
          </a:p>
          <a:p>
            <a:pPr>
              <a:lnSpc>
                <a:spcPct val="90000"/>
              </a:lnSpc>
              <a:spcAft>
                <a:spcPts val="600"/>
              </a:spcAft>
            </a:pPr>
            <a:r>
              <a:rPr lang="en-US" altLang="en-US" sz="1400" dirty="0">
                <a:latin typeface="Bookman Old Style" panose="02050604050505020204" pitchFamily="18" charset="0"/>
              </a:rPr>
              <a:t>Standard Euclidean distance metric:</a:t>
            </a:r>
          </a:p>
          <a:p>
            <a:pPr lvl="1">
              <a:lnSpc>
                <a:spcPct val="90000"/>
              </a:lnSpc>
              <a:spcAft>
                <a:spcPts val="600"/>
              </a:spcAft>
            </a:pPr>
            <a:r>
              <a:rPr lang="en-US" altLang="en-US" sz="1400" dirty="0">
                <a:latin typeface="Bookman Old Style" panose="02050604050505020204" pitchFamily="18" charset="0"/>
              </a:rPr>
              <a:t>Two-dimensional:  </a:t>
            </a:r>
            <a:r>
              <a:rPr lang="en-US" altLang="en-US" sz="1400" dirty="0" err="1">
                <a:latin typeface="Bookman Old Style" panose="02050604050505020204" pitchFamily="18" charset="0"/>
              </a:rPr>
              <a:t>Dist</a:t>
            </a:r>
            <a:r>
              <a:rPr lang="en-US" altLang="en-US" sz="1400" dirty="0">
                <a:latin typeface="Bookman Old Style" panose="02050604050505020204" pitchFamily="18" charset="0"/>
              </a:rPr>
              <a:t>(</a:t>
            </a:r>
            <a:r>
              <a:rPr lang="en-US" altLang="en-US" sz="1400" dirty="0" err="1">
                <a:latin typeface="Bookman Old Style" panose="02050604050505020204" pitchFamily="18" charset="0"/>
              </a:rPr>
              <a:t>a,b</a:t>
            </a:r>
            <a:r>
              <a:rPr lang="en-US" altLang="en-US" sz="1400" dirty="0">
                <a:latin typeface="Bookman Old Style" panose="02050604050505020204" pitchFamily="18" charset="0"/>
              </a:rPr>
              <a:t>) = sqrt((a</a:t>
            </a:r>
            <a:r>
              <a:rPr lang="en-US" altLang="en-US" sz="1400" baseline="-25000" dirty="0">
                <a:latin typeface="Bookman Old Style" panose="02050604050505020204" pitchFamily="18" charset="0"/>
              </a:rPr>
              <a:t>1</a:t>
            </a:r>
            <a:r>
              <a:rPr lang="en-US" altLang="en-US" sz="1400" dirty="0">
                <a:latin typeface="Bookman Old Style" panose="02050604050505020204" pitchFamily="18" charset="0"/>
              </a:rPr>
              <a:t> – b</a:t>
            </a:r>
            <a:r>
              <a:rPr lang="en-US" altLang="en-US" sz="1400" baseline="-25000" dirty="0">
                <a:latin typeface="Bookman Old Style" panose="02050604050505020204" pitchFamily="18" charset="0"/>
              </a:rPr>
              <a:t>1</a:t>
            </a:r>
            <a:r>
              <a:rPr lang="en-US" altLang="en-US" sz="1400" dirty="0">
                <a:latin typeface="Bookman Old Style" panose="02050604050505020204" pitchFamily="18" charset="0"/>
              </a:rPr>
              <a:t>)</a:t>
            </a:r>
            <a:r>
              <a:rPr lang="en-US" altLang="en-US" sz="1400" baseline="30000" dirty="0">
                <a:latin typeface="Bookman Old Style" panose="02050604050505020204" pitchFamily="18" charset="0"/>
              </a:rPr>
              <a:t>2 </a:t>
            </a:r>
            <a:r>
              <a:rPr lang="en-US" altLang="en-US" sz="1400" dirty="0">
                <a:latin typeface="Bookman Old Style" panose="02050604050505020204" pitchFamily="18" charset="0"/>
              </a:rPr>
              <a:t>+ (a</a:t>
            </a:r>
            <a:r>
              <a:rPr lang="en-US" altLang="en-US" sz="1400" baseline="-25000" dirty="0">
                <a:latin typeface="Bookman Old Style" panose="02050604050505020204" pitchFamily="18" charset="0"/>
              </a:rPr>
              <a:t>2</a:t>
            </a:r>
            <a:r>
              <a:rPr lang="en-US" altLang="en-US" sz="1400" dirty="0">
                <a:latin typeface="Bookman Old Style" panose="02050604050505020204" pitchFamily="18" charset="0"/>
              </a:rPr>
              <a:t> – b</a:t>
            </a:r>
            <a:r>
              <a:rPr lang="en-US" altLang="en-US" sz="1400" baseline="-25000" dirty="0">
                <a:latin typeface="Bookman Old Style" panose="02050604050505020204" pitchFamily="18" charset="0"/>
              </a:rPr>
              <a:t>2</a:t>
            </a:r>
            <a:r>
              <a:rPr lang="en-US" altLang="en-US" sz="1400" dirty="0">
                <a:latin typeface="Bookman Old Style" panose="02050604050505020204" pitchFamily="18" charset="0"/>
              </a:rPr>
              <a:t>)</a:t>
            </a:r>
            <a:r>
              <a:rPr lang="en-US" altLang="en-US" sz="1400" baseline="30000" dirty="0">
                <a:latin typeface="Bookman Old Style" panose="02050604050505020204" pitchFamily="18" charset="0"/>
              </a:rPr>
              <a:t>2</a:t>
            </a:r>
            <a:r>
              <a:rPr lang="en-US" altLang="en-US" sz="1400" dirty="0">
                <a:latin typeface="Bookman Old Style" panose="02050604050505020204" pitchFamily="18" charset="0"/>
              </a:rPr>
              <a:t>)</a:t>
            </a:r>
          </a:p>
          <a:p>
            <a:pPr lvl="1">
              <a:lnSpc>
                <a:spcPct val="90000"/>
              </a:lnSpc>
              <a:spcAft>
                <a:spcPts val="600"/>
              </a:spcAft>
            </a:pPr>
            <a:r>
              <a:rPr lang="en-US" altLang="en-US" sz="1400" dirty="0">
                <a:latin typeface="Bookman Old Style" panose="02050604050505020204" pitchFamily="18" charset="0"/>
              </a:rPr>
              <a:t>Multivariate:  </a:t>
            </a:r>
            <a:r>
              <a:rPr lang="en-US" altLang="en-US" sz="1400" dirty="0" err="1">
                <a:latin typeface="Bookman Old Style" panose="02050604050505020204" pitchFamily="18" charset="0"/>
              </a:rPr>
              <a:t>Dist</a:t>
            </a:r>
            <a:r>
              <a:rPr lang="en-US" altLang="en-US" sz="1400" dirty="0">
                <a:latin typeface="Bookman Old Style" panose="02050604050505020204" pitchFamily="18" charset="0"/>
              </a:rPr>
              <a:t>(</a:t>
            </a:r>
            <a:r>
              <a:rPr lang="en-US" altLang="en-US" sz="1400" dirty="0" err="1">
                <a:latin typeface="Bookman Old Style" panose="02050604050505020204" pitchFamily="18" charset="0"/>
              </a:rPr>
              <a:t>a,b</a:t>
            </a:r>
            <a:r>
              <a:rPr lang="en-US" altLang="en-US" sz="1400" dirty="0">
                <a:latin typeface="Bookman Old Style" panose="02050604050505020204" pitchFamily="18" charset="0"/>
              </a:rPr>
              <a:t>) = sqrt(∑ (a</a:t>
            </a:r>
            <a:r>
              <a:rPr lang="en-US" altLang="en-US" sz="1400" baseline="-25000" dirty="0">
                <a:latin typeface="Bookman Old Style" panose="02050604050505020204" pitchFamily="18" charset="0"/>
              </a:rPr>
              <a:t>i</a:t>
            </a:r>
            <a:r>
              <a:rPr lang="en-US" altLang="en-US" sz="1400" dirty="0">
                <a:latin typeface="Bookman Old Style" panose="02050604050505020204" pitchFamily="18" charset="0"/>
              </a:rPr>
              <a:t> – b</a:t>
            </a:r>
            <a:r>
              <a:rPr lang="en-US" altLang="en-US" sz="1400" baseline="-25000" dirty="0">
                <a:latin typeface="Bookman Old Style" panose="02050604050505020204" pitchFamily="18" charset="0"/>
              </a:rPr>
              <a:t>i</a:t>
            </a:r>
            <a:r>
              <a:rPr lang="en-US" altLang="en-US" sz="1400" dirty="0">
                <a:latin typeface="Bookman Old Style" panose="02050604050505020204" pitchFamily="18" charset="0"/>
              </a:rPr>
              <a:t>)</a:t>
            </a:r>
            <a:r>
              <a:rPr lang="en-US" altLang="en-US" sz="1400" baseline="30000" dirty="0">
                <a:latin typeface="Bookman Old Style" panose="02050604050505020204" pitchFamily="18" charset="0"/>
              </a:rPr>
              <a:t>2</a:t>
            </a:r>
            <a:r>
              <a:rPr lang="en-US" altLang="en-US" sz="1400" dirty="0">
                <a:latin typeface="Bookman Old Style" panose="02050604050505020204" pitchFamily="18" charset="0"/>
              </a:rPr>
              <a:t>)</a:t>
            </a:r>
          </a:p>
        </p:txBody>
      </p:sp>
      <p:sp>
        <p:nvSpPr>
          <p:cNvPr id="1319942" name="Text Box 6">
            <a:extLst>
              <a:ext uri="{FF2B5EF4-FFF2-40B4-BE49-F238E27FC236}">
                <a16:creationId xmlns:a16="http://schemas.microsoft.com/office/drawing/2014/main" id="{083A21AA-3B88-4C5F-A75C-7A868591790A}"/>
              </a:ext>
            </a:extLst>
          </p:cNvPr>
          <p:cNvSpPr txBox="1">
            <a:spLocks noChangeArrowheads="1"/>
          </p:cNvSpPr>
          <p:nvPr/>
        </p:nvSpPr>
        <p:spPr bwMode="auto">
          <a:xfrm>
            <a:off x="577840" y="4527772"/>
            <a:ext cx="2119428" cy="211044"/>
          </a:xfrm>
          <a:prstGeom prst="rect">
            <a:avLst/>
          </a:prstGeom>
          <a:solidFill>
            <a:srgbClr val="00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eaLnBrk="0" hangingPunct="0">
              <a:spcAft>
                <a:spcPts val="600"/>
              </a:spcAft>
            </a:pPr>
            <a:r>
              <a:rPr lang="en-US" altLang="en-US" sz="800">
                <a:solidFill>
                  <a:srgbClr val="FFFFFF"/>
                </a:solidFill>
                <a:latin typeface="+mn-lt"/>
                <a:ea typeface="+mn-ea"/>
                <a:cs typeface="+mn-cs"/>
              </a:rPr>
              <a:t>Dist(</a:t>
            </a:r>
            <a:r>
              <a:rPr lang="en-US" altLang="en-US" sz="800" b="1">
                <a:solidFill>
                  <a:srgbClr val="FFFFFF"/>
                </a:solidFill>
                <a:latin typeface="+mn-lt"/>
                <a:ea typeface="+mn-ea"/>
                <a:cs typeface="+mn-cs"/>
              </a:rPr>
              <a:t>a,b</a:t>
            </a:r>
            <a:r>
              <a:rPr lang="en-US" altLang="en-US" sz="800">
                <a:solidFill>
                  <a:srgbClr val="FFFFFF"/>
                </a:solidFill>
                <a:latin typeface="+mn-lt"/>
                <a:ea typeface="+mn-ea"/>
                <a:cs typeface="+mn-cs"/>
              </a:rPr>
              <a:t>) =(a</a:t>
            </a:r>
            <a:r>
              <a:rPr lang="en-US" altLang="en-US" sz="800" baseline="-25000">
                <a:solidFill>
                  <a:srgbClr val="FFFFFF"/>
                </a:solidFill>
                <a:latin typeface="+mn-lt"/>
                <a:ea typeface="+mn-ea"/>
                <a:cs typeface="+mn-cs"/>
              </a:rPr>
              <a:t>1</a:t>
            </a:r>
            <a:r>
              <a:rPr lang="en-US" altLang="en-US" sz="800">
                <a:solidFill>
                  <a:srgbClr val="FFFFFF"/>
                </a:solidFill>
                <a:latin typeface="+mn-lt"/>
                <a:ea typeface="+mn-ea"/>
                <a:cs typeface="+mn-cs"/>
              </a:rPr>
              <a:t> – b</a:t>
            </a:r>
            <a:r>
              <a:rPr lang="en-US" altLang="en-US" sz="800" baseline="-25000">
                <a:solidFill>
                  <a:srgbClr val="FFFFFF"/>
                </a:solidFill>
                <a:latin typeface="+mn-lt"/>
                <a:ea typeface="+mn-ea"/>
                <a:cs typeface="+mn-cs"/>
              </a:rPr>
              <a:t>1</a:t>
            </a:r>
            <a:r>
              <a:rPr lang="en-US" altLang="en-US" sz="800">
                <a:solidFill>
                  <a:srgbClr val="FFFFFF"/>
                </a:solidFill>
                <a:latin typeface="+mn-lt"/>
                <a:ea typeface="+mn-ea"/>
                <a:cs typeface="+mn-cs"/>
              </a:rPr>
              <a:t>)</a:t>
            </a:r>
            <a:r>
              <a:rPr lang="en-US" altLang="en-US" sz="800" baseline="30000">
                <a:solidFill>
                  <a:srgbClr val="FFFFFF"/>
                </a:solidFill>
                <a:latin typeface="+mn-lt"/>
                <a:ea typeface="+mn-ea"/>
                <a:cs typeface="+mn-cs"/>
              </a:rPr>
              <a:t>2 </a:t>
            </a:r>
            <a:r>
              <a:rPr lang="en-US" altLang="en-US" sz="800">
                <a:solidFill>
                  <a:srgbClr val="FFFFFF"/>
                </a:solidFill>
                <a:latin typeface="+mn-lt"/>
                <a:ea typeface="+mn-ea"/>
                <a:cs typeface="+mn-cs"/>
              </a:rPr>
              <a:t>+ (a</a:t>
            </a:r>
            <a:r>
              <a:rPr lang="en-US" altLang="en-US" sz="800" baseline="-25000">
                <a:solidFill>
                  <a:srgbClr val="FFFFFF"/>
                </a:solidFill>
                <a:latin typeface="+mn-lt"/>
                <a:ea typeface="+mn-ea"/>
                <a:cs typeface="+mn-cs"/>
              </a:rPr>
              <a:t>2</a:t>
            </a:r>
            <a:r>
              <a:rPr lang="en-US" altLang="en-US" sz="800">
                <a:solidFill>
                  <a:srgbClr val="FFFFFF"/>
                </a:solidFill>
                <a:latin typeface="+mn-lt"/>
                <a:ea typeface="+mn-ea"/>
                <a:cs typeface="+mn-cs"/>
              </a:rPr>
              <a:t> – b</a:t>
            </a:r>
            <a:r>
              <a:rPr lang="en-US" altLang="en-US" sz="800" baseline="-25000">
                <a:solidFill>
                  <a:srgbClr val="FFFFFF"/>
                </a:solidFill>
                <a:latin typeface="+mn-lt"/>
                <a:ea typeface="+mn-ea"/>
                <a:cs typeface="+mn-cs"/>
              </a:rPr>
              <a:t>2</a:t>
            </a:r>
            <a:r>
              <a:rPr lang="en-US" altLang="en-US" sz="800">
                <a:solidFill>
                  <a:srgbClr val="FFFFFF"/>
                </a:solidFill>
                <a:latin typeface="+mn-lt"/>
                <a:ea typeface="+mn-ea"/>
                <a:cs typeface="+mn-cs"/>
              </a:rPr>
              <a:t>)</a:t>
            </a:r>
            <a:r>
              <a:rPr lang="en-US" altLang="en-US" sz="800" baseline="30000">
                <a:solidFill>
                  <a:srgbClr val="FFFFFF"/>
                </a:solidFill>
                <a:latin typeface="+mn-lt"/>
                <a:ea typeface="+mn-ea"/>
                <a:cs typeface="+mn-cs"/>
              </a:rPr>
              <a:t>2</a:t>
            </a:r>
          </a:p>
        </p:txBody>
      </p:sp>
      <p:sp>
        <p:nvSpPr>
          <p:cNvPr id="1319943" name="Text Box 7">
            <a:extLst>
              <a:ext uri="{FF2B5EF4-FFF2-40B4-BE49-F238E27FC236}">
                <a16:creationId xmlns:a16="http://schemas.microsoft.com/office/drawing/2014/main" id="{262E9AD3-E5C5-42B6-800B-203CD9F641B5}"/>
              </a:ext>
            </a:extLst>
          </p:cNvPr>
          <p:cNvSpPr txBox="1">
            <a:spLocks noChangeArrowheads="1"/>
          </p:cNvSpPr>
          <p:nvPr/>
        </p:nvSpPr>
        <p:spPr bwMode="auto">
          <a:xfrm>
            <a:off x="449496" y="2264631"/>
            <a:ext cx="2376116" cy="237611"/>
          </a:xfrm>
          <a:prstGeom prst="rect">
            <a:avLst/>
          </a:prstGeom>
          <a:solidFill>
            <a:srgbClr val="00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eaLnBrk="0" hangingPunct="0">
              <a:spcAft>
                <a:spcPts val="600"/>
              </a:spcAft>
            </a:pPr>
            <a:r>
              <a:rPr lang="en-US" altLang="en-US" sz="800">
                <a:solidFill>
                  <a:srgbClr val="FFFFFF"/>
                </a:solidFill>
                <a:latin typeface="+mn-lt"/>
                <a:ea typeface="+mn-ea"/>
                <a:cs typeface="+mn-cs"/>
              </a:rPr>
              <a:t>Dist(</a:t>
            </a:r>
            <a:r>
              <a:rPr lang="en-US" altLang="en-US" sz="800" b="1">
                <a:solidFill>
                  <a:srgbClr val="FFFFFF"/>
                </a:solidFill>
                <a:latin typeface="+mn-lt"/>
                <a:ea typeface="+mn-ea"/>
                <a:cs typeface="+mn-cs"/>
              </a:rPr>
              <a:t>a,b</a:t>
            </a:r>
            <a:r>
              <a:rPr lang="en-US" altLang="en-US" sz="800">
                <a:solidFill>
                  <a:srgbClr val="FFFFFF"/>
                </a:solidFill>
                <a:latin typeface="+mn-lt"/>
                <a:ea typeface="+mn-ea"/>
                <a:cs typeface="+mn-cs"/>
              </a:rPr>
              <a:t>) =(a</a:t>
            </a:r>
            <a:r>
              <a:rPr lang="en-US" altLang="en-US" sz="800" baseline="-25000">
                <a:solidFill>
                  <a:srgbClr val="FFFFFF"/>
                </a:solidFill>
                <a:latin typeface="+mn-lt"/>
                <a:ea typeface="+mn-ea"/>
                <a:cs typeface="+mn-cs"/>
              </a:rPr>
              <a:t>1</a:t>
            </a:r>
            <a:r>
              <a:rPr lang="en-US" altLang="en-US" sz="800">
                <a:solidFill>
                  <a:srgbClr val="FFFFFF"/>
                </a:solidFill>
                <a:latin typeface="+mn-lt"/>
                <a:ea typeface="+mn-ea"/>
                <a:cs typeface="+mn-cs"/>
              </a:rPr>
              <a:t> – b</a:t>
            </a:r>
            <a:r>
              <a:rPr lang="en-US" altLang="en-US" sz="800" baseline="-25000">
                <a:solidFill>
                  <a:srgbClr val="FFFFFF"/>
                </a:solidFill>
                <a:latin typeface="+mn-lt"/>
                <a:ea typeface="+mn-ea"/>
                <a:cs typeface="+mn-cs"/>
              </a:rPr>
              <a:t>1</a:t>
            </a:r>
            <a:r>
              <a:rPr lang="en-US" altLang="en-US" sz="800">
                <a:solidFill>
                  <a:srgbClr val="FFFFFF"/>
                </a:solidFill>
                <a:latin typeface="+mn-lt"/>
                <a:ea typeface="+mn-ea"/>
                <a:cs typeface="+mn-cs"/>
              </a:rPr>
              <a:t>)</a:t>
            </a:r>
            <a:r>
              <a:rPr lang="en-US" altLang="en-US" sz="800" baseline="30000">
                <a:solidFill>
                  <a:srgbClr val="FFFFFF"/>
                </a:solidFill>
                <a:latin typeface="+mn-lt"/>
                <a:ea typeface="+mn-ea"/>
                <a:cs typeface="+mn-cs"/>
              </a:rPr>
              <a:t>2 </a:t>
            </a:r>
            <a:r>
              <a:rPr lang="en-US" altLang="en-US" sz="800">
                <a:solidFill>
                  <a:srgbClr val="FFFFFF"/>
                </a:solidFill>
                <a:latin typeface="+mn-lt"/>
                <a:ea typeface="+mn-ea"/>
                <a:cs typeface="+mn-cs"/>
              </a:rPr>
              <a:t>+ (3a</a:t>
            </a:r>
            <a:r>
              <a:rPr lang="en-US" altLang="en-US" sz="800" baseline="-25000">
                <a:solidFill>
                  <a:srgbClr val="FFFFFF"/>
                </a:solidFill>
                <a:latin typeface="+mn-lt"/>
                <a:ea typeface="+mn-ea"/>
                <a:cs typeface="+mn-cs"/>
              </a:rPr>
              <a:t>2</a:t>
            </a:r>
            <a:r>
              <a:rPr lang="en-US" altLang="en-US" sz="800">
                <a:solidFill>
                  <a:srgbClr val="FFFFFF"/>
                </a:solidFill>
                <a:latin typeface="+mn-lt"/>
                <a:ea typeface="+mn-ea"/>
                <a:cs typeface="+mn-cs"/>
              </a:rPr>
              <a:t> – 3b</a:t>
            </a:r>
            <a:r>
              <a:rPr lang="en-US" altLang="en-US" sz="800" baseline="-25000">
                <a:solidFill>
                  <a:srgbClr val="FFFFFF"/>
                </a:solidFill>
                <a:latin typeface="+mn-lt"/>
                <a:ea typeface="+mn-ea"/>
                <a:cs typeface="+mn-cs"/>
              </a:rPr>
              <a:t>2</a:t>
            </a:r>
            <a:r>
              <a:rPr lang="en-US" altLang="en-US" sz="800">
                <a:solidFill>
                  <a:srgbClr val="FFFFFF"/>
                </a:solidFill>
                <a:latin typeface="+mn-lt"/>
                <a:ea typeface="+mn-ea"/>
                <a:cs typeface="+mn-cs"/>
              </a:rPr>
              <a:t>)</a:t>
            </a:r>
            <a:r>
              <a:rPr lang="en-US" altLang="en-US" sz="800" baseline="30000">
                <a:solidFill>
                  <a:srgbClr val="FFFFFF"/>
                </a:solidFill>
                <a:latin typeface="+mn-lt"/>
                <a:ea typeface="+mn-ea"/>
                <a:cs typeface="+mn-cs"/>
              </a:rPr>
              <a:t>2</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84688C-F24E-434C-B364-D8A6D242B05F}"/>
              </a:ext>
            </a:extLst>
          </p:cNvPr>
          <p:cNvSpPr txBox="1"/>
          <p:nvPr/>
        </p:nvSpPr>
        <p:spPr>
          <a:xfrm>
            <a:off x="417399" y="482600"/>
            <a:ext cx="8408193" cy="55862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400" kern="1200">
                <a:solidFill>
                  <a:schemeClr val="bg1"/>
                </a:solidFill>
                <a:latin typeface="+mj-lt"/>
                <a:ea typeface="+mj-ea"/>
                <a:cs typeface="+mj-cs"/>
              </a:rPr>
              <a:t>K Nearest Neighbor Algorithm</a:t>
            </a:r>
          </a:p>
        </p:txBody>
      </p:sp>
      <p:pic>
        <p:nvPicPr>
          <p:cNvPr id="4" name="Picture 3">
            <a:extLst>
              <a:ext uri="{FF2B5EF4-FFF2-40B4-BE49-F238E27FC236}">
                <a16:creationId xmlns:a16="http://schemas.microsoft.com/office/drawing/2014/main" id="{E7A9A5A7-3A82-4D4B-9A38-606C75109F3F}"/>
              </a:ext>
            </a:extLst>
          </p:cNvPr>
          <p:cNvPicPr>
            <a:picLocks noChangeAspect="1"/>
          </p:cNvPicPr>
          <p:nvPr/>
        </p:nvPicPr>
        <p:blipFill>
          <a:blip r:embed="rId2"/>
          <a:stretch>
            <a:fillRect/>
          </a:stretch>
        </p:blipFill>
        <p:spPr>
          <a:xfrm>
            <a:off x="1113302" y="1256420"/>
            <a:ext cx="6917394" cy="3295649"/>
          </a:xfrm>
          <a:prstGeom prst="rect">
            <a:avLst/>
          </a:prstGeom>
        </p:spPr>
      </p:pic>
      <p:sp>
        <p:nvSpPr>
          <p:cNvPr id="2" name="Slide Number Placeholder 1">
            <a:extLst>
              <a:ext uri="{FF2B5EF4-FFF2-40B4-BE49-F238E27FC236}">
                <a16:creationId xmlns:a16="http://schemas.microsoft.com/office/drawing/2014/main" id="{AA5757CE-3A7A-4AC5-B3E5-06278A9275DA}"/>
              </a:ext>
            </a:extLst>
          </p:cNvPr>
          <p:cNvSpPr>
            <a:spLocks noGrp="1"/>
          </p:cNvSpPr>
          <p:nvPr>
            <p:ph type="sldNum" idx="12"/>
          </p:nvPr>
        </p:nvSpPr>
        <p:spPr>
          <a:xfrm>
            <a:off x="6457950" y="4767262"/>
            <a:ext cx="2057400" cy="273844"/>
          </a:xfrm>
        </p:spPr>
        <p:txBody>
          <a:bodyPr vert="horz" lIns="91440" tIns="45720" rIns="91440" bIns="45720" rtlCol="0" anchor="ctr">
            <a:normAutofit/>
          </a:bodyPr>
          <a:lstStyle/>
          <a:p>
            <a:pPr marL="0" lvl="0" indent="0" algn="r">
              <a:lnSpc>
                <a:spcPct val="90000"/>
              </a:lnSpc>
              <a:spcBef>
                <a:spcPts val="0"/>
              </a:spcBef>
              <a:spcAft>
                <a:spcPts val="600"/>
              </a:spcAft>
              <a:buNone/>
            </a:pPr>
            <a:fld id="{00000000-1234-1234-1234-123412341234}" type="slidenum">
              <a:rPr lang="en-US" sz="700" kern="1200" smtClean="0">
                <a:solidFill>
                  <a:schemeClr val="tx1">
                    <a:tint val="75000"/>
                  </a:schemeClr>
                </a:solidFill>
                <a:latin typeface="+mn-lt"/>
                <a:ea typeface="+mn-ea"/>
                <a:cs typeface="+mn-cs"/>
              </a:rPr>
              <a:pPr marL="0" lvl="0" indent="0" algn="r">
                <a:lnSpc>
                  <a:spcPct val="90000"/>
                </a:lnSpc>
                <a:spcBef>
                  <a:spcPts val="0"/>
                </a:spcBef>
                <a:spcAft>
                  <a:spcPts val="600"/>
                </a:spcAft>
                <a:buNone/>
              </a:pPr>
              <a:t>121</a:t>
            </a:fld>
            <a:endParaRPr lang="en-US" sz="7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8977973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2"/>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1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4" name="Rectangle 1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Google Shape;243;p37"/>
          <p:cNvSpPr txBox="1">
            <a:spLocks noGrp="1"/>
          </p:cNvSpPr>
          <p:nvPr>
            <p:ph type="title"/>
          </p:nvPr>
        </p:nvSpPr>
        <p:spPr>
          <a:xfrm>
            <a:off x="350041" y="440141"/>
            <a:ext cx="2401025" cy="2540623"/>
          </a:xfrm>
          <a:prstGeom prst="rect">
            <a:avLst/>
          </a:prstGeom>
        </p:spPr>
        <p:txBody>
          <a:bodyPr spcFirstLastPara="1" vert="horz" lIns="91440" tIns="45720" rIns="91440" bIns="45720" rtlCol="0" anchor="b" anchorCtr="0">
            <a:normAutofit/>
          </a:bodyPr>
          <a:lstStyle/>
          <a:p>
            <a:pPr marL="0" lvl="0" indent="0" algn="r">
              <a:lnSpc>
                <a:spcPct val="90000"/>
              </a:lnSpc>
              <a:spcBef>
                <a:spcPct val="0"/>
              </a:spcBef>
              <a:spcAft>
                <a:spcPts val="0"/>
              </a:spcAft>
            </a:pPr>
            <a:r>
              <a:rPr lang="en-US" sz="3000" kern="1200">
                <a:solidFill>
                  <a:srgbClr val="FFFFFF"/>
                </a:solidFill>
                <a:latin typeface="+mj-lt"/>
                <a:ea typeface="+mj-ea"/>
                <a:cs typeface="+mj-cs"/>
              </a:rPr>
              <a:t>KNN pros and cons</a:t>
            </a:r>
          </a:p>
        </p:txBody>
      </p:sp>
      <p:sp>
        <p:nvSpPr>
          <p:cNvPr id="244" name="Google Shape;244;p37"/>
          <p:cNvSpPr txBox="1">
            <a:spLocks noGrp="1"/>
          </p:cNvSpPr>
          <p:nvPr>
            <p:ph type="body" idx="1"/>
          </p:nvPr>
        </p:nvSpPr>
        <p:spPr>
          <a:xfrm>
            <a:off x="3607694" y="487110"/>
            <a:ext cx="4916510" cy="4159535"/>
          </a:xfrm>
          <a:prstGeom prst="rect">
            <a:avLst/>
          </a:prstGeom>
        </p:spPr>
        <p:txBody>
          <a:bodyPr spcFirstLastPara="1" vert="horz" lIns="91440" tIns="45720" rIns="91440" bIns="45720" rtlCol="0" anchor="ctr" anchorCtr="0">
            <a:normAutofit/>
          </a:bodyPr>
          <a:lstStyle/>
          <a:p>
            <a:pPr marL="457200" lvl="0" indent="-228600">
              <a:lnSpc>
                <a:spcPct val="90000"/>
              </a:lnSpc>
              <a:spcBef>
                <a:spcPts val="0"/>
              </a:spcBef>
              <a:spcAft>
                <a:spcPts val="600"/>
              </a:spcAft>
              <a:buSzPts val="1800"/>
              <a:buFont typeface="Arial" panose="020B0604020202020204" pitchFamily="34" charset="0"/>
              <a:buChar char="•"/>
            </a:pPr>
            <a:r>
              <a:rPr lang="en-US" sz="1500" kern="1200">
                <a:solidFill>
                  <a:schemeClr val="tx1"/>
                </a:solidFill>
                <a:latin typeface="+mn-lt"/>
                <a:ea typeface="+mn-ea"/>
                <a:cs typeface="+mn-cs"/>
              </a:rPr>
              <a:t>Pros</a:t>
            </a:r>
          </a:p>
          <a:p>
            <a:pPr marL="9144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Simple (easy to explain and interpret)</a:t>
            </a:r>
          </a:p>
          <a:p>
            <a:pPr marL="9144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Versatile (both for classification and regression)</a:t>
            </a:r>
          </a:p>
          <a:p>
            <a:pPr marL="9144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No assumption about data distributions</a:t>
            </a:r>
          </a:p>
          <a:p>
            <a:pPr marL="9144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Relatively high accuracy (for such a simple method)</a:t>
            </a:r>
          </a:p>
          <a:p>
            <a:pPr marL="457200" lvl="0" indent="-228600">
              <a:lnSpc>
                <a:spcPct val="90000"/>
              </a:lnSpc>
              <a:spcBef>
                <a:spcPts val="0"/>
              </a:spcBef>
              <a:spcAft>
                <a:spcPts val="600"/>
              </a:spcAft>
              <a:buSzPts val="1800"/>
              <a:buFont typeface="Arial" panose="020B0604020202020204" pitchFamily="34" charset="0"/>
              <a:buChar char="•"/>
            </a:pPr>
            <a:r>
              <a:rPr lang="en-US" sz="1500" kern="1200">
                <a:solidFill>
                  <a:schemeClr val="tx1"/>
                </a:solidFill>
                <a:latin typeface="+mn-lt"/>
                <a:ea typeface="+mn-ea"/>
                <a:cs typeface="+mn-cs"/>
              </a:rPr>
              <a:t>Cons</a:t>
            </a:r>
          </a:p>
          <a:p>
            <a:pPr marL="9144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Computationally expensive </a:t>
            </a:r>
          </a:p>
          <a:p>
            <a:pPr marL="9144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Stores all training data - high memory requirement</a:t>
            </a:r>
          </a:p>
          <a:p>
            <a:pPr marL="9144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Can be slow especially when </a:t>
            </a:r>
            <a:r>
              <a:rPr lang="en-US" b="1" i="1" kern="1200">
                <a:solidFill>
                  <a:schemeClr val="tx1"/>
                </a:solidFill>
                <a:latin typeface="+mn-lt"/>
                <a:ea typeface="+mn-ea"/>
                <a:cs typeface="+mn-cs"/>
              </a:rPr>
              <a:t>n</a:t>
            </a:r>
            <a:r>
              <a:rPr lang="en-US" kern="1200">
                <a:solidFill>
                  <a:schemeClr val="tx1"/>
                </a:solidFill>
                <a:latin typeface="+mn-lt"/>
                <a:ea typeface="+mn-ea"/>
                <a:cs typeface="+mn-cs"/>
              </a:rPr>
              <a:t> is large</a:t>
            </a:r>
          </a:p>
          <a:p>
            <a:pPr marL="914400" lvl="1" indent="-228600">
              <a:lnSpc>
                <a:spcPct val="90000"/>
              </a:lnSpc>
              <a:spcBef>
                <a:spcPts val="0"/>
              </a:spcBef>
              <a:spcAft>
                <a:spcPts val="600"/>
              </a:spcAft>
              <a:buSzPts val="1400"/>
              <a:buFont typeface="Arial" panose="020B0604020202020204" pitchFamily="34" charset="0"/>
              <a:buChar char="•"/>
            </a:pPr>
            <a:r>
              <a:rPr lang="en-US" kern="1200">
                <a:solidFill>
                  <a:schemeClr val="tx1"/>
                </a:solidFill>
                <a:latin typeface="+mn-lt"/>
                <a:ea typeface="+mn-ea"/>
                <a:cs typeface="+mn-cs"/>
              </a:rPr>
              <a:t>Sensitive to irrelevant features and scale </a:t>
            </a:r>
          </a:p>
        </p:txBody>
      </p:sp>
      <p:sp>
        <p:nvSpPr>
          <p:cNvPr id="245" name="Google Shape;245;p37"/>
          <p:cNvSpPr txBox="1">
            <a:spLocks noGrp="1"/>
          </p:cNvSpPr>
          <p:nvPr>
            <p:ph type="sldNum" idx="12"/>
          </p:nvPr>
        </p:nvSpPr>
        <p:spPr>
          <a:xfrm>
            <a:off x="8778240" y="4841748"/>
            <a:ext cx="336042" cy="273843"/>
          </a:xfrm>
          <a:prstGeom prst="rect">
            <a:avLst/>
          </a:prstGeom>
        </p:spPr>
        <p:txBody>
          <a:bodyPr spcFirstLastPara="1" vert="horz" lIns="91440" tIns="45720" rIns="91440" bIns="45720" rtlCol="0" anchor="ctr" anchorCtr="0">
            <a:normAutofit/>
          </a:bodyPr>
          <a:lstStyle/>
          <a:p>
            <a:pPr marL="0" lvl="0" indent="0" algn="r">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marL="0" lvl="0" indent="0" algn="r">
                <a:lnSpc>
                  <a:spcPct val="90000"/>
                </a:lnSpc>
                <a:spcBef>
                  <a:spcPts val="0"/>
                </a:spcBef>
                <a:spcAft>
                  <a:spcPts val="600"/>
                </a:spcAft>
                <a:buNone/>
              </a:pPr>
              <a:t>122</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63FF786-6D29-41B0-898B-A362805FDA9B}"/>
              </a:ext>
            </a:extLst>
          </p:cNvPr>
          <p:cNvSpPr txBox="1"/>
          <p:nvPr/>
        </p:nvSpPr>
        <p:spPr>
          <a:xfrm>
            <a:off x="4016216" y="414136"/>
            <a:ext cx="4802202" cy="3388937"/>
          </a:xfrm>
          <a:prstGeom prst="rect">
            <a:avLst/>
          </a:prstGeom>
          <a:noFill/>
        </p:spPr>
        <p:txBody>
          <a:bodyPr vert="horz" lIns="91440" tIns="45720" rIns="91440" bIns="45720" rtlCol="0" anchor="b">
            <a:normAutofit/>
          </a:bodyPr>
          <a:lstStyle/>
          <a:p>
            <a:pPr marL="285750" indent="-285750">
              <a:lnSpc>
                <a:spcPct val="90000"/>
              </a:lnSpc>
              <a:spcBef>
                <a:spcPct val="0"/>
              </a:spcBef>
              <a:spcAft>
                <a:spcPts val="600"/>
              </a:spcAft>
            </a:pPr>
            <a:r>
              <a:rPr lang="en-US" sz="3200" kern="1200" dirty="0">
                <a:solidFill>
                  <a:schemeClr val="tx1"/>
                </a:solidFill>
                <a:latin typeface="+mj-lt"/>
                <a:ea typeface="+mj-ea"/>
                <a:cs typeface="+mj-cs"/>
              </a:rPr>
              <a:t>Homework 1 Overview</a:t>
            </a:r>
          </a:p>
          <a:p>
            <a:pPr marL="285750" indent="-285750">
              <a:lnSpc>
                <a:spcPct val="90000"/>
              </a:lnSpc>
              <a:spcBef>
                <a:spcPct val="0"/>
              </a:spcBef>
              <a:spcAft>
                <a:spcPts val="600"/>
              </a:spcAft>
            </a:pPr>
            <a:endParaRPr lang="en-US" sz="3200" kern="1200" dirty="0">
              <a:solidFill>
                <a:schemeClr val="tx1"/>
              </a:solidFill>
              <a:latin typeface="+mj-lt"/>
              <a:ea typeface="+mj-ea"/>
              <a:cs typeface="+mj-cs"/>
            </a:endParaRPr>
          </a:p>
          <a:p>
            <a:pPr marL="285750" indent="-285750">
              <a:lnSpc>
                <a:spcPct val="90000"/>
              </a:lnSpc>
              <a:spcBef>
                <a:spcPct val="0"/>
              </a:spcBef>
              <a:spcAft>
                <a:spcPts val="600"/>
              </a:spcAft>
            </a:pPr>
            <a:endParaRPr lang="en-US" sz="3200" kern="1200" dirty="0">
              <a:solidFill>
                <a:schemeClr val="tx1"/>
              </a:solidFill>
              <a:latin typeface="+mj-lt"/>
              <a:ea typeface="+mj-ea"/>
              <a:cs typeface="+mj-cs"/>
            </a:endParaRPr>
          </a:p>
          <a:p>
            <a:pPr marL="285750" indent="-285750">
              <a:lnSpc>
                <a:spcPct val="90000"/>
              </a:lnSpc>
              <a:spcBef>
                <a:spcPct val="0"/>
              </a:spcBef>
              <a:spcAft>
                <a:spcPts val="600"/>
              </a:spcAft>
            </a:pPr>
            <a:r>
              <a:rPr lang="en-US" sz="3200" kern="1200" dirty="0">
                <a:solidFill>
                  <a:schemeClr val="tx1"/>
                </a:solidFill>
                <a:latin typeface="+mj-lt"/>
                <a:ea typeface="+mj-ea"/>
                <a:cs typeface="+mj-cs"/>
              </a:rPr>
              <a:t>Final Project Discussion</a:t>
            </a:r>
          </a:p>
        </p:txBody>
      </p:sp>
      <p:pic>
        <p:nvPicPr>
          <p:cNvPr id="5" name="Picture 4">
            <a:extLst>
              <a:ext uri="{FF2B5EF4-FFF2-40B4-BE49-F238E27FC236}">
                <a16:creationId xmlns:a16="http://schemas.microsoft.com/office/drawing/2014/main" id="{AAC70F90-8D26-4FA3-B1EE-C7790AFC96E6}"/>
              </a:ext>
            </a:extLst>
          </p:cNvPr>
          <p:cNvPicPr>
            <a:picLocks noChangeAspect="1"/>
          </p:cNvPicPr>
          <p:nvPr/>
        </p:nvPicPr>
        <p:blipFill rotWithShape="1">
          <a:blip r:embed="rId2"/>
          <a:srcRect r="51402"/>
          <a:stretch/>
        </p:blipFill>
        <p:spPr>
          <a:xfrm>
            <a:off x="20" y="10"/>
            <a:ext cx="3744733" cy="5143490"/>
          </a:xfrm>
          <a:prstGeom prst="rect">
            <a:avLst/>
          </a:prstGeom>
        </p:spPr>
      </p:pic>
      <p:sp>
        <p:nvSpPr>
          <p:cNvPr id="2" name="Slide Number Placeholder 1">
            <a:extLst>
              <a:ext uri="{FF2B5EF4-FFF2-40B4-BE49-F238E27FC236}">
                <a16:creationId xmlns:a16="http://schemas.microsoft.com/office/drawing/2014/main" id="{DE5572D1-99B9-492D-ADF7-1938F3A613E3}"/>
              </a:ext>
            </a:extLst>
          </p:cNvPr>
          <p:cNvSpPr>
            <a:spLocks noGrp="1"/>
          </p:cNvSpPr>
          <p:nvPr>
            <p:ph type="sldNum" idx="12"/>
          </p:nvPr>
        </p:nvSpPr>
        <p:spPr>
          <a:xfrm>
            <a:off x="7644843" y="4767262"/>
            <a:ext cx="870506" cy="273844"/>
          </a:xfrm>
        </p:spPr>
        <p:txBody>
          <a:bodyPr vert="horz" lIns="91440" tIns="45720" rIns="91440" bIns="45720" rtlCol="0" anchor="ctr">
            <a:normAutofit/>
          </a:bodyPr>
          <a:lstStyle/>
          <a:p>
            <a:pPr marL="0" algn="r">
              <a:lnSpc>
                <a:spcPct val="90000"/>
              </a:lnSpc>
              <a:spcAft>
                <a:spcPts val="600"/>
              </a:spcAft>
              <a:buClrTx/>
              <a:defRPr/>
            </a:pPr>
            <a:fld id="{00000000-1234-1234-1234-123412341234}" type="slidenum">
              <a:rPr lang="en-US" sz="700" kern="1200" smtClean="0">
                <a:solidFill>
                  <a:prstClr val="black">
                    <a:tint val="75000"/>
                  </a:prstClr>
                </a:solidFill>
                <a:latin typeface="Calibri" panose="020F0502020204030204"/>
                <a:ea typeface="+mn-ea"/>
                <a:cs typeface="+mn-cs"/>
              </a:rPr>
              <a:pPr marL="0" algn="r">
                <a:lnSpc>
                  <a:spcPct val="90000"/>
                </a:lnSpc>
                <a:spcAft>
                  <a:spcPts val="600"/>
                </a:spcAft>
                <a:buClrTx/>
                <a:defRPr/>
              </a:pPr>
              <a:t>123</a:t>
            </a:fld>
            <a:endParaRPr lang="en-US" sz="7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2160965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52" name="Google Shape;25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124</a:t>
            </a:fld>
            <a:endParaRPr/>
          </a:p>
        </p:txBody>
      </p:sp>
      <p:pic>
        <p:nvPicPr>
          <p:cNvPr id="253" name="Google Shape;253;p38"/>
          <p:cNvPicPr preferRelativeResize="0"/>
          <p:nvPr/>
        </p:nvPicPr>
        <p:blipFill>
          <a:blip r:embed="rId3">
            <a:alphaModFix/>
          </a:blip>
          <a:stretch>
            <a:fillRect/>
          </a:stretch>
        </p:blipFill>
        <p:spPr>
          <a:xfrm>
            <a:off x="0" y="34290"/>
            <a:ext cx="9144000" cy="50749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Freeform: Shape 8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3" name="Freeform: Shape 8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Google Shape;136;p26"/>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kern="1200" dirty="0">
                <a:solidFill>
                  <a:schemeClr val="tx1"/>
                </a:solidFill>
                <a:latin typeface="Bookman Old Style" panose="02050604050505020204" pitchFamily="18" charset="0"/>
              </a:rPr>
              <a:t>Why is machine learning so popular?</a:t>
            </a:r>
          </a:p>
        </p:txBody>
      </p:sp>
      <p:sp>
        <p:nvSpPr>
          <p:cNvPr id="85" name="Rectangle 8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7" name="Google Shape;137;p26"/>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0"/>
              </a:spcAft>
              <a:buClr>
                <a:srgbClr val="000000"/>
              </a:buClr>
              <a:buSzPts val="1800"/>
              <a:buFont typeface="Arial" panose="020B0604020202020204" pitchFamily="34" charset="0"/>
              <a:buChar char="•"/>
            </a:pPr>
            <a:r>
              <a:rPr lang="en-US" sz="1500" dirty="0">
                <a:latin typeface="Bookman Old Style" panose="02050604050505020204" pitchFamily="18" charset="0"/>
              </a:rPr>
              <a:t>Flood of available data</a:t>
            </a:r>
          </a:p>
          <a:p>
            <a:pPr marL="457200" lvl="0" indent="-228600" defTabSz="914400">
              <a:spcBef>
                <a:spcPts val="1600"/>
              </a:spcBef>
              <a:spcAft>
                <a:spcPts val="0"/>
              </a:spcAft>
              <a:buClr>
                <a:srgbClr val="000000"/>
              </a:buClr>
              <a:buSzPts val="1800"/>
              <a:buFont typeface="Arial" panose="020B0604020202020204" pitchFamily="34" charset="0"/>
              <a:buChar char="•"/>
            </a:pPr>
            <a:r>
              <a:rPr lang="en-US" sz="1500" dirty="0">
                <a:latin typeface="Bookman Old Style" panose="02050604050505020204" pitchFamily="18" charset="0"/>
              </a:rPr>
              <a:t>Computational power</a:t>
            </a:r>
          </a:p>
          <a:p>
            <a:pPr marL="457200" lvl="0" indent="-228600" defTabSz="914400">
              <a:spcBef>
                <a:spcPts val="1600"/>
              </a:spcBef>
              <a:spcAft>
                <a:spcPts val="0"/>
              </a:spcAft>
              <a:buClr>
                <a:srgbClr val="000000"/>
              </a:buClr>
              <a:buSzPts val="1800"/>
              <a:buFont typeface="Arial" panose="020B0604020202020204" pitchFamily="34" charset="0"/>
              <a:buChar char="•"/>
            </a:pPr>
            <a:r>
              <a:rPr lang="en-US" sz="1500" dirty="0">
                <a:latin typeface="Bookman Old Style" panose="02050604050505020204" pitchFamily="18" charset="0"/>
              </a:rPr>
              <a:t>Advances in algorithms and theory</a:t>
            </a:r>
          </a:p>
          <a:p>
            <a:pPr marL="457200" lvl="0" indent="-228600" defTabSz="914400">
              <a:spcBef>
                <a:spcPts val="1600"/>
              </a:spcBef>
              <a:spcAft>
                <a:spcPts val="0"/>
              </a:spcAft>
              <a:buClr>
                <a:srgbClr val="000000"/>
              </a:buClr>
              <a:buSzPts val="1800"/>
              <a:buFont typeface="Arial" panose="020B0604020202020204" pitchFamily="34" charset="0"/>
              <a:buChar char="•"/>
            </a:pPr>
            <a:r>
              <a:rPr lang="en-US" sz="1500" dirty="0">
                <a:latin typeface="Bookman Old Style" panose="02050604050505020204" pitchFamily="18" charset="0"/>
              </a:rPr>
              <a:t>Support from industry and research foundations</a:t>
            </a:r>
          </a:p>
        </p:txBody>
      </p:sp>
      <p:sp>
        <p:nvSpPr>
          <p:cNvPr id="138" name="Google Shape;138;p26"/>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13</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4" y="1063154"/>
            <a:ext cx="5156864"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8871" y="1995355"/>
            <a:ext cx="3266696"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85662" y="1228564"/>
            <a:ext cx="5143179"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Shape 11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6" y="90098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2" name="Google Shape;162;p29"/>
          <p:cNvSpPr txBox="1">
            <a:spLocks noGrp="1"/>
          </p:cNvSpPr>
          <p:nvPr>
            <p:ph type="title"/>
          </p:nvPr>
        </p:nvSpPr>
        <p:spPr>
          <a:xfrm>
            <a:off x="495030" y="2075329"/>
            <a:ext cx="2160621" cy="2303930"/>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buClr>
                <a:schemeClr val="dk1"/>
              </a:buClr>
              <a:buSzPts val="1100"/>
            </a:pPr>
            <a:r>
              <a:rPr lang="en-US" sz="3000" kern="1200">
                <a:solidFill>
                  <a:srgbClr val="FFFFFF"/>
                </a:solidFill>
                <a:latin typeface="+mj-lt"/>
                <a:ea typeface="+mj-ea"/>
                <a:cs typeface="+mj-cs"/>
              </a:rPr>
              <a:t>What is machine learning?</a:t>
            </a:r>
          </a:p>
          <a:p>
            <a:pPr marL="0" lvl="0" indent="0" defTabSz="914400">
              <a:spcBef>
                <a:spcPct val="0"/>
              </a:spcBef>
              <a:spcAft>
                <a:spcPts val="0"/>
              </a:spcAft>
              <a:buClr>
                <a:schemeClr val="dk1"/>
              </a:buClr>
              <a:buSzPts val="1100"/>
            </a:pPr>
            <a:endParaRPr lang="en-US" sz="3000" kern="1200">
              <a:solidFill>
                <a:srgbClr val="FFFFFF"/>
              </a:solidFill>
              <a:latin typeface="+mj-lt"/>
              <a:ea typeface="+mj-ea"/>
              <a:cs typeface="+mj-cs"/>
            </a:endParaRPr>
          </a:p>
          <a:p>
            <a:pPr marL="0" lvl="0" indent="0" defTabSz="914400">
              <a:spcBef>
                <a:spcPct val="0"/>
              </a:spcBef>
              <a:spcAft>
                <a:spcPts val="0"/>
              </a:spcAft>
            </a:pPr>
            <a:endParaRPr lang="en-US" sz="3000" kern="1200">
              <a:solidFill>
                <a:srgbClr val="FFFFFF"/>
              </a:solidFill>
              <a:latin typeface="+mj-lt"/>
              <a:ea typeface="+mj-ea"/>
              <a:cs typeface="+mj-cs"/>
            </a:endParaRPr>
          </a:p>
        </p:txBody>
      </p:sp>
      <p:pic>
        <p:nvPicPr>
          <p:cNvPr id="164" name="Google Shape;164;p29"/>
          <p:cNvPicPr preferRelativeResize="0"/>
          <p:nvPr/>
        </p:nvPicPr>
        <p:blipFill>
          <a:blip r:embed="rId3"/>
          <a:stretch>
            <a:fillRect/>
          </a:stretch>
        </p:blipFill>
        <p:spPr>
          <a:xfrm>
            <a:off x="3376821" y="1094988"/>
            <a:ext cx="5419311" cy="2953524"/>
          </a:xfrm>
          <a:prstGeom prst="rect">
            <a:avLst/>
          </a:prstGeom>
          <a:noFill/>
        </p:spPr>
      </p:pic>
      <p:sp>
        <p:nvSpPr>
          <p:cNvPr id="163" name="Google Shape;163;p29"/>
          <p:cNvSpPr txBox="1">
            <a:spLocks noGrp="1"/>
          </p:cNvSpPr>
          <p:nvPr>
            <p:ph type="sldNum" idx="12"/>
          </p:nvPr>
        </p:nvSpPr>
        <p:spPr>
          <a:xfrm>
            <a:off x="8778239" y="4841748"/>
            <a:ext cx="336042" cy="273843"/>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14</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8"/>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4" name="Freeform: Shape 113">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6" name="Freeform: Shape 115">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Google Shape;169;p30"/>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Clr>
                <a:schemeClr val="dk1"/>
              </a:buClr>
              <a:buSzPts val="1100"/>
            </a:pPr>
            <a:r>
              <a:rPr lang="en-US" sz="3000" kern="1200">
                <a:solidFill>
                  <a:schemeClr val="tx1"/>
                </a:solidFill>
                <a:latin typeface="+mj-lt"/>
                <a:ea typeface="+mj-ea"/>
                <a:cs typeface="+mj-cs"/>
                <a:sym typeface="Calibri"/>
              </a:rPr>
              <a:t>How are things learned?</a:t>
            </a:r>
          </a:p>
          <a:p>
            <a:pPr marL="0" lvl="0" indent="0" defTabSz="914400">
              <a:spcBef>
                <a:spcPct val="0"/>
              </a:spcBef>
              <a:spcAft>
                <a:spcPts val="0"/>
              </a:spcAft>
            </a:pPr>
            <a:endParaRPr lang="en-US" sz="3000" kern="1200">
              <a:solidFill>
                <a:schemeClr val="tx1"/>
              </a:solidFill>
              <a:latin typeface="+mj-lt"/>
              <a:ea typeface="+mj-ea"/>
              <a:cs typeface="+mj-cs"/>
            </a:endParaRPr>
          </a:p>
        </p:txBody>
      </p:sp>
      <p:sp>
        <p:nvSpPr>
          <p:cNvPr id="118" name="Rectangle 11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0" name="Google Shape;170;p30"/>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0"/>
              </a:spcAft>
              <a:buClr>
                <a:srgbClr val="000000"/>
              </a:buClr>
              <a:buSzPts val="1800"/>
              <a:buFont typeface="Arial" panose="020B0604020202020204" pitchFamily="34" charset="0"/>
              <a:buChar char="•"/>
            </a:pPr>
            <a:r>
              <a:rPr lang="en-US" sz="1500" b="1"/>
              <a:t>Memorization</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a:t>Declarative knowledge</a:t>
            </a:r>
          </a:p>
          <a:p>
            <a:pPr marL="1371600" lvl="2" indent="-228600" defTabSz="914400">
              <a:spcBef>
                <a:spcPts val="0"/>
              </a:spcBef>
              <a:spcAft>
                <a:spcPts val="0"/>
              </a:spcAft>
              <a:buClr>
                <a:srgbClr val="000000"/>
              </a:buClr>
              <a:buSzPts val="1400"/>
              <a:buFont typeface="Arial" panose="020B0604020202020204" pitchFamily="34" charset="0"/>
              <a:buChar char="•"/>
            </a:pPr>
            <a:r>
              <a:rPr lang="en-US"/>
              <a:t>Accumulation of individual facts</a:t>
            </a:r>
          </a:p>
          <a:p>
            <a:pPr marL="1371600" lvl="2" indent="-228600" defTabSz="914400">
              <a:spcBef>
                <a:spcPts val="0"/>
              </a:spcBef>
              <a:spcAft>
                <a:spcPts val="0"/>
              </a:spcAft>
              <a:buClr>
                <a:srgbClr val="000000"/>
              </a:buClr>
              <a:buSzPts val="1400"/>
              <a:buFont typeface="Arial" panose="020B0604020202020204" pitchFamily="34" charset="0"/>
              <a:buChar char="•"/>
            </a:pPr>
            <a:r>
              <a:rPr lang="en-US"/>
              <a:t>Limitation: time to observe facts and memory for fact storage</a:t>
            </a:r>
          </a:p>
          <a:p>
            <a:pPr marL="457200" lvl="0" indent="-228600" defTabSz="914400">
              <a:spcBef>
                <a:spcPts val="0"/>
              </a:spcBef>
              <a:spcAft>
                <a:spcPts val="0"/>
              </a:spcAft>
              <a:buClr>
                <a:srgbClr val="000000"/>
              </a:buClr>
              <a:buSzPts val="1800"/>
              <a:buFont typeface="Arial" panose="020B0604020202020204" pitchFamily="34" charset="0"/>
              <a:buChar char="•"/>
            </a:pPr>
            <a:r>
              <a:rPr lang="en-US" sz="1500" b="1"/>
              <a:t>Generalization</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a:t>Imperative knowledge</a:t>
            </a:r>
          </a:p>
          <a:p>
            <a:pPr marL="1371600" lvl="2" indent="-228600" defTabSz="914400">
              <a:spcBef>
                <a:spcPts val="0"/>
              </a:spcBef>
              <a:spcAft>
                <a:spcPts val="0"/>
              </a:spcAft>
              <a:buClr>
                <a:srgbClr val="000000"/>
              </a:buClr>
              <a:buSzPts val="1400"/>
              <a:buFont typeface="Arial" panose="020B0604020202020204" pitchFamily="34" charset="0"/>
              <a:buChar char="•"/>
            </a:pPr>
            <a:r>
              <a:rPr lang="en-US"/>
              <a:t>Deduce new facts from old facts</a:t>
            </a:r>
          </a:p>
          <a:p>
            <a:pPr marL="1371600" lvl="2" indent="-228600" defTabSz="914400">
              <a:spcBef>
                <a:spcPts val="0"/>
              </a:spcBef>
              <a:spcAft>
                <a:spcPts val="0"/>
              </a:spcAft>
              <a:buClr>
                <a:srgbClr val="000000"/>
              </a:buClr>
              <a:buSzPts val="1400"/>
              <a:buFont typeface="Arial" panose="020B0604020202020204" pitchFamily="34" charset="0"/>
              <a:buChar char="•"/>
            </a:pPr>
            <a:r>
              <a:rPr lang="en-US"/>
              <a:t>Assumption: past predicts the future</a:t>
            </a:r>
          </a:p>
          <a:p>
            <a:pPr marL="1371600" lvl="2" indent="-228600" defTabSz="914400">
              <a:spcBef>
                <a:spcPts val="0"/>
              </a:spcBef>
              <a:spcAft>
                <a:spcPts val="0"/>
              </a:spcAft>
              <a:buClr>
                <a:srgbClr val="000000"/>
              </a:buClr>
              <a:buSzPts val="1400"/>
              <a:buFont typeface="Arial" panose="020B0604020202020204" pitchFamily="34" charset="0"/>
              <a:buChar char="•"/>
            </a:pPr>
            <a:r>
              <a:rPr lang="en-US"/>
              <a:t>Limitation: accuracy of deduction process</a:t>
            </a:r>
          </a:p>
          <a:p>
            <a:pPr marL="457200" lvl="0" indent="-228600" defTabSz="914400">
              <a:spcBef>
                <a:spcPts val="0"/>
              </a:spcBef>
              <a:spcAft>
                <a:spcPts val="0"/>
              </a:spcAft>
              <a:buClr>
                <a:srgbClr val="000000"/>
              </a:buClr>
              <a:buSzPts val="1800"/>
              <a:buFont typeface="Arial" panose="020B0604020202020204" pitchFamily="34" charset="0"/>
              <a:buChar char="•"/>
            </a:pPr>
            <a:r>
              <a:rPr lang="en-US" sz="1500" b="1"/>
              <a:t>Goal</a:t>
            </a:r>
          </a:p>
          <a:p>
            <a:pPr marL="914400" lvl="1" indent="-228600" defTabSz="914400">
              <a:spcBef>
                <a:spcPts val="0"/>
              </a:spcBef>
              <a:spcAft>
                <a:spcPts val="0"/>
              </a:spcAft>
              <a:buClr>
                <a:srgbClr val="000000"/>
              </a:buClr>
              <a:buSzPts val="1400"/>
              <a:buFont typeface="Arial" panose="020B0604020202020204" pitchFamily="34" charset="0"/>
              <a:buChar char="•"/>
            </a:pPr>
            <a:r>
              <a:rPr lang="en-US" sz="1500"/>
              <a:t>Extend to programs that can infer useful information from </a:t>
            </a:r>
            <a:r>
              <a:rPr lang="en-US" sz="1500" b="1"/>
              <a:t>implicit </a:t>
            </a:r>
            <a:r>
              <a:rPr lang="en-US" sz="1500"/>
              <a:t>patterns in data</a:t>
            </a:r>
          </a:p>
          <a:p>
            <a:pPr marL="457200" lvl="0" indent="-228600" defTabSz="914400">
              <a:spcBef>
                <a:spcPts val="1600"/>
              </a:spcBef>
              <a:spcAft>
                <a:spcPts val="1600"/>
              </a:spcAft>
              <a:buFont typeface="Arial" panose="020B0604020202020204" pitchFamily="34" charset="0"/>
              <a:buChar char="•"/>
            </a:pPr>
            <a:endParaRPr lang="en-US" sz="1500"/>
          </a:p>
        </p:txBody>
      </p:sp>
      <p:sp>
        <p:nvSpPr>
          <p:cNvPr id="171" name="Google Shape;171;p30"/>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15</a:t>
            </a:fld>
            <a:endParaRPr lang="en-US" sz="700" kern="1200">
              <a:solidFill>
                <a:schemeClr val="tx1">
                  <a:lumMod val="50000"/>
                  <a:lumOff val="50000"/>
                </a:schemeClr>
              </a:solidFill>
              <a:latin typeface="+mn-lt"/>
              <a:ea typeface="+mn-ea"/>
              <a:cs typeface="+mn-cs"/>
            </a:endParaRPr>
          </a:p>
        </p:txBody>
      </p:sp>
      <p:pic>
        <p:nvPicPr>
          <p:cNvPr id="3" name="Picture 2" descr="A close - up of a spider&#10;&#10;Description automatically generated with low confidence">
            <a:extLst>
              <a:ext uri="{FF2B5EF4-FFF2-40B4-BE49-F238E27FC236}">
                <a16:creationId xmlns:a16="http://schemas.microsoft.com/office/drawing/2014/main" id="{7ED5225E-74A5-442C-B39C-FDC2CA8F9B29}"/>
              </a:ext>
            </a:extLst>
          </p:cNvPr>
          <p:cNvPicPr>
            <a:picLocks noChangeAspect="1"/>
          </p:cNvPicPr>
          <p:nvPr/>
        </p:nvPicPr>
        <p:blipFill>
          <a:blip r:embed="rId3"/>
          <a:stretch>
            <a:fillRect/>
          </a:stretch>
        </p:blipFill>
        <p:spPr>
          <a:xfrm>
            <a:off x="324612" y="2872255"/>
            <a:ext cx="2702052" cy="15199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257165"/>
            <a:fld id="{03722D57-58D6-9447-A6D5-A97F6C35A8FB}" type="slidenum">
              <a:rPr lang="en-US"/>
              <a:pPr defTabSz="257165"/>
              <a:t>16</a:t>
            </a:fld>
            <a:endParaRPr lang="en-US"/>
          </a:p>
        </p:txBody>
      </p:sp>
      <p:sp>
        <p:nvSpPr>
          <p:cNvPr id="4" name="Title 3"/>
          <p:cNvSpPr>
            <a:spLocks noGrp="1"/>
          </p:cNvSpPr>
          <p:nvPr>
            <p:ph type="title"/>
          </p:nvPr>
        </p:nvSpPr>
        <p:spPr/>
        <p:txBody>
          <a:bodyPr/>
          <a:lstStyle/>
          <a:p>
            <a:r>
              <a:rPr lang="en-US"/>
              <a:t>Deep Learning vs. Machine Learning </a:t>
            </a:r>
            <a:br>
              <a:rPr lang="en-US"/>
            </a:br>
            <a:r>
              <a:rPr lang="en-US"/>
              <a:t>vs. Artificial Intelligence</a:t>
            </a:r>
          </a:p>
        </p:txBody>
      </p:sp>
      <p:sp>
        <p:nvSpPr>
          <p:cNvPr id="15" name="Content Placeholder 2">
            <a:extLst>
              <a:ext uri="{FF2B5EF4-FFF2-40B4-BE49-F238E27FC236}">
                <a16:creationId xmlns:a16="http://schemas.microsoft.com/office/drawing/2014/main" id="{EA1EEF07-7D30-4148-BFBB-0D84984AAB13}"/>
              </a:ext>
            </a:extLst>
          </p:cNvPr>
          <p:cNvSpPr>
            <a:spLocks noGrp="1"/>
          </p:cNvSpPr>
          <p:nvPr>
            <p:ph sz="quarter" idx="20"/>
          </p:nvPr>
        </p:nvSpPr>
        <p:spPr>
          <a:xfrm>
            <a:off x="5314949" y="1167837"/>
            <a:ext cx="3714750" cy="3678008"/>
          </a:xfrm>
        </p:spPr>
        <p:txBody>
          <a:bodyPr/>
          <a:lstStyle/>
          <a:p>
            <a:pPr marL="0" indent="0">
              <a:buNone/>
            </a:pPr>
            <a:r>
              <a:rPr lang="en-US" sz="1875" b="1" u="sng"/>
              <a:t>Deep Learning</a:t>
            </a:r>
          </a:p>
          <a:p>
            <a:r>
              <a:rPr lang="en-US"/>
              <a:t>Machine learning is a family of algorithms that improve by learning from data </a:t>
            </a:r>
          </a:p>
          <a:p>
            <a:endParaRPr lang="en-US"/>
          </a:p>
          <a:p>
            <a:r>
              <a:rPr lang="en-US"/>
              <a:t>A neural network is one of those algorithms</a:t>
            </a:r>
          </a:p>
          <a:p>
            <a:endParaRPr lang="en-US"/>
          </a:p>
          <a:p>
            <a:r>
              <a:rPr lang="en-US"/>
              <a:t>Neural networks are made up of successive </a:t>
            </a:r>
            <a:r>
              <a:rPr lang="en-US" i="1"/>
              <a:t>layers. </a:t>
            </a:r>
            <a:r>
              <a:rPr lang="en-US"/>
              <a:t>Deep learning models have many layers </a:t>
            </a:r>
          </a:p>
        </p:txBody>
      </p:sp>
      <p:sp>
        <p:nvSpPr>
          <p:cNvPr id="17" name="Oval 16">
            <a:extLst>
              <a:ext uri="{FF2B5EF4-FFF2-40B4-BE49-F238E27FC236}">
                <a16:creationId xmlns:a16="http://schemas.microsoft.com/office/drawing/2014/main" id="{6B4E672B-4E5E-4444-9E92-F8E04AAC2061}"/>
              </a:ext>
            </a:extLst>
          </p:cNvPr>
          <p:cNvSpPr/>
          <p:nvPr/>
        </p:nvSpPr>
        <p:spPr>
          <a:xfrm>
            <a:off x="1206997" y="1182058"/>
            <a:ext cx="3496552" cy="3496552"/>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257165"/>
            <a:endParaRPr lang="en-US" sz="1013">
              <a:solidFill>
                <a:srgbClr val="FFFFFF"/>
              </a:solidFill>
              <a:latin typeface="Calibri"/>
            </a:endParaRPr>
          </a:p>
        </p:txBody>
      </p:sp>
      <p:sp>
        <p:nvSpPr>
          <p:cNvPr id="18" name="Oval 17">
            <a:extLst>
              <a:ext uri="{FF2B5EF4-FFF2-40B4-BE49-F238E27FC236}">
                <a16:creationId xmlns:a16="http://schemas.microsoft.com/office/drawing/2014/main" id="{F809431E-13F8-D149-9714-4839F01CE54A}"/>
              </a:ext>
            </a:extLst>
          </p:cNvPr>
          <p:cNvSpPr/>
          <p:nvPr/>
        </p:nvSpPr>
        <p:spPr>
          <a:xfrm>
            <a:off x="1652215" y="1998668"/>
            <a:ext cx="2571750" cy="2628901"/>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257165"/>
            <a:endParaRPr lang="en-US" sz="1013">
              <a:solidFill>
                <a:srgbClr val="FFFFFF"/>
              </a:solidFill>
              <a:highlight>
                <a:srgbClr val="C0C0C0"/>
              </a:highlight>
              <a:latin typeface="Calibri"/>
            </a:endParaRPr>
          </a:p>
        </p:txBody>
      </p:sp>
      <p:sp>
        <p:nvSpPr>
          <p:cNvPr id="19" name="Oval 18">
            <a:extLst>
              <a:ext uri="{FF2B5EF4-FFF2-40B4-BE49-F238E27FC236}">
                <a16:creationId xmlns:a16="http://schemas.microsoft.com/office/drawing/2014/main" id="{24E75035-AB2F-D040-BB61-6794EC10FD83}"/>
              </a:ext>
            </a:extLst>
          </p:cNvPr>
          <p:cNvSpPr/>
          <p:nvPr/>
        </p:nvSpPr>
        <p:spPr>
          <a:xfrm>
            <a:off x="2053243" y="2770791"/>
            <a:ext cx="1769693" cy="1769693"/>
          </a:xfrm>
          <a:prstGeom prst="ellipse">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257165"/>
            <a:endParaRPr lang="en-US" sz="1013">
              <a:solidFill>
                <a:srgbClr val="FFFFFF"/>
              </a:solidFill>
              <a:latin typeface="Calibri"/>
            </a:endParaRPr>
          </a:p>
        </p:txBody>
      </p:sp>
      <p:sp>
        <p:nvSpPr>
          <p:cNvPr id="20" name="TextBox 19">
            <a:extLst>
              <a:ext uri="{FF2B5EF4-FFF2-40B4-BE49-F238E27FC236}">
                <a16:creationId xmlns:a16="http://schemas.microsoft.com/office/drawing/2014/main" id="{F45353F3-5FA7-4F4B-AD53-DAC6C243D9B3}"/>
              </a:ext>
            </a:extLst>
          </p:cNvPr>
          <p:cNvSpPr txBox="1"/>
          <p:nvPr/>
        </p:nvSpPr>
        <p:spPr>
          <a:xfrm>
            <a:off x="2016554" y="1520930"/>
            <a:ext cx="1877437" cy="300082"/>
          </a:xfrm>
          <a:prstGeom prst="rect">
            <a:avLst/>
          </a:prstGeom>
          <a:noFill/>
        </p:spPr>
        <p:txBody>
          <a:bodyPr wrap="none" rtlCol="0">
            <a:spAutoFit/>
          </a:bodyPr>
          <a:lstStyle/>
          <a:p>
            <a:pPr algn="ctr"/>
            <a:r>
              <a:rPr lang="en-US" sz="1350" b="1">
                <a:solidFill>
                  <a:schemeClr val="bg1"/>
                </a:solidFill>
              </a:rPr>
              <a:t>Artificial Intelligence</a:t>
            </a:r>
          </a:p>
        </p:txBody>
      </p:sp>
      <p:sp>
        <p:nvSpPr>
          <p:cNvPr id="21" name="TextBox 20">
            <a:extLst>
              <a:ext uri="{FF2B5EF4-FFF2-40B4-BE49-F238E27FC236}">
                <a16:creationId xmlns:a16="http://schemas.microsoft.com/office/drawing/2014/main" id="{12879AB2-4861-C047-AC87-0B5B1505F9E1}"/>
              </a:ext>
            </a:extLst>
          </p:cNvPr>
          <p:cNvSpPr txBox="1"/>
          <p:nvPr/>
        </p:nvSpPr>
        <p:spPr>
          <a:xfrm>
            <a:off x="2116368" y="2331770"/>
            <a:ext cx="1656224" cy="300082"/>
          </a:xfrm>
          <a:prstGeom prst="rect">
            <a:avLst/>
          </a:prstGeom>
          <a:noFill/>
        </p:spPr>
        <p:txBody>
          <a:bodyPr wrap="none" rtlCol="0">
            <a:spAutoFit/>
          </a:bodyPr>
          <a:lstStyle/>
          <a:p>
            <a:pPr algn="ctr"/>
            <a:r>
              <a:rPr lang="en-US" sz="1350" b="1">
                <a:solidFill>
                  <a:schemeClr val="bg1"/>
                </a:solidFill>
              </a:rPr>
              <a:t>Machine Learning</a:t>
            </a:r>
          </a:p>
        </p:txBody>
      </p:sp>
      <p:sp>
        <p:nvSpPr>
          <p:cNvPr id="22" name="TextBox 21">
            <a:extLst>
              <a:ext uri="{FF2B5EF4-FFF2-40B4-BE49-F238E27FC236}">
                <a16:creationId xmlns:a16="http://schemas.microsoft.com/office/drawing/2014/main" id="{3371F38B-EDA9-AB4A-B9FF-3A1C17D84D93}"/>
              </a:ext>
            </a:extLst>
          </p:cNvPr>
          <p:cNvSpPr txBox="1"/>
          <p:nvPr/>
        </p:nvSpPr>
        <p:spPr>
          <a:xfrm>
            <a:off x="2458688" y="3076516"/>
            <a:ext cx="958804" cy="507831"/>
          </a:xfrm>
          <a:prstGeom prst="rect">
            <a:avLst/>
          </a:prstGeom>
          <a:noFill/>
        </p:spPr>
        <p:txBody>
          <a:bodyPr wrap="square" rtlCol="0">
            <a:spAutoFit/>
          </a:bodyPr>
          <a:lstStyle/>
          <a:p>
            <a:pPr algn="ctr"/>
            <a:r>
              <a:rPr lang="en-US" sz="1350" b="1">
                <a:solidFill>
                  <a:schemeClr val="bg1"/>
                </a:solidFill>
              </a:rPr>
              <a:t>Deep Learning</a:t>
            </a:r>
          </a:p>
        </p:txBody>
      </p:sp>
    </p:spTree>
    <p:extLst>
      <p:ext uri="{BB962C8B-B14F-4D97-AF65-F5344CB8AC3E}">
        <p14:creationId xmlns:p14="http://schemas.microsoft.com/office/powerpoint/2010/main" val="359387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1" name="Freeform: Shape 1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3" name="Freeform: Shape 1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Google Shape;176;p31"/>
          <p:cNvSpPr txBox="1">
            <a:spLocks noGrp="1"/>
          </p:cNvSpPr>
          <p:nvPr>
            <p:ph type="title"/>
          </p:nvPr>
        </p:nvSpPr>
        <p:spPr>
          <a:xfrm>
            <a:off x="247650" y="870966"/>
            <a:ext cx="2920746" cy="3394710"/>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3000" kern="1200" dirty="0">
                <a:solidFill>
                  <a:schemeClr val="tx1"/>
                </a:solidFill>
                <a:latin typeface="+mj-lt"/>
                <a:ea typeface="+mj-ea"/>
                <a:cs typeface="+mj-cs"/>
              </a:rPr>
              <a:t>Machine learning setup</a:t>
            </a:r>
          </a:p>
        </p:txBody>
      </p:sp>
      <p:sp>
        <p:nvSpPr>
          <p:cNvPr id="125" name="Rectangle 1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7" name="Google Shape;177;p31"/>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0"/>
              </a:spcAft>
              <a:buNone/>
            </a:pPr>
            <a:r>
              <a:rPr lang="en-US" sz="1500" dirty="0">
                <a:sym typeface="Calibri"/>
              </a:rPr>
              <a:t>Let us formalize the supervised machine learning setup. Our training data comes in pairs of inputs (</a:t>
            </a:r>
            <a:r>
              <a:rPr lang="en-US" sz="1500" b="1" dirty="0">
                <a:sym typeface="Calibri"/>
              </a:rPr>
              <a:t>x</a:t>
            </a:r>
            <a:r>
              <a:rPr lang="en-US" sz="1500" dirty="0">
                <a:sym typeface="Calibri"/>
              </a:rPr>
              <a:t>, </a:t>
            </a:r>
            <a:r>
              <a:rPr lang="en-US" sz="1500" i="1" dirty="0">
                <a:sym typeface="Calibri"/>
              </a:rPr>
              <a:t>y</a:t>
            </a:r>
            <a:r>
              <a:rPr lang="en-US" sz="1500" dirty="0">
                <a:sym typeface="Calibri"/>
              </a:rPr>
              <a:t>), where </a:t>
            </a:r>
            <a:r>
              <a:rPr lang="en-US" sz="1500" b="1" dirty="0">
                <a:sym typeface="Calibri"/>
              </a:rPr>
              <a:t>x </a:t>
            </a:r>
            <a:r>
              <a:rPr lang="en-US" sz="1500" dirty="0">
                <a:sym typeface="Calibri"/>
              </a:rPr>
              <a:t>∈ </a:t>
            </a:r>
            <a:r>
              <a:rPr lang="en-US" sz="1500" b="1" i="1" dirty="0">
                <a:sym typeface="Calibri"/>
              </a:rPr>
              <a:t>R</a:t>
            </a:r>
            <a:r>
              <a:rPr lang="en-US" sz="1500" b="1" baseline="30000" dirty="0">
                <a:sym typeface="Calibri"/>
              </a:rPr>
              <a:t>d</a:t>
            </a:r>
            <a:r>
              <a:rPr lang="en-US" sz="1500" b="1" baseline="-25000" dirty="0">
                <a:sym typeface="Calibri"/>
              </a:rPr>
              <a:t> </a:t>
            </a:r>
            <a:r>
              <a:rPr lang="en-US" sz="1500" dirty="0">
                <a:sym typeface="Calibri"/>
              </a:rPr>
              <a:t>is the input instance and </a:t>
            </a:r>
            <a:r>
              <a:rPr lang="en-US" sz="1500" i="1" dirty="0">
                <a:sym typeface="Calibri"/>
              </a:rPr>
              <a:t>y</a:t>
            </a:r>
            <a:r>
              <a:rPr lang="en-US" sz="1500" dirty="0">
                <a:sym typeface="Calibri"/>
              </a:rPr>
              <a:t> its label. The </a:t>
            </a:r>
            <a:r>
              <a:rPr lang="en-US" sz="1500" u="sng" dirty="0">
                <a:sym typeface="Calibri"/>
              </a:rPr>
              <a:t>entire training data</a:t>
            </a:r>
            <a:r>
              <a:rPr lang="en-US" sz="1500" dirty="0">
                <a:sym typeface="Calibri"/>
              </a:rPr>
              <a:t> is denoted as: </a:t>
            </a:r>
          </a:p>
          <a:p>
            <a:pPr marL="228600" lvl="0" indent="0" algn="ctr" defTabSz="914400">
              <a:spcBef>
                <a:spcPts val="1100"/>
              </a:spcBef>
              <a:spcAft>
                <a:spcPts val="0"/>
              </a:spcAft>
              <a:buNone/>
            </a:pPr>
            <a:r>
              <a:rPr lang="en-US" sz="1500" b="1" dirty="0">
                <a:sym typeface="Calibri"/>
              </a:rPr>
              <a:t>D</a:t>
            </a:r>
            <a:r>
              <a:rPr lang="en-US" sz="1500" dirty="0">
                <a:sym typeface="Calibri"/>
              </a:rPr>
              <a:t>={(</a:t>
            </a:r>
            <a:r>
              <a:rPr lang="en-US" sz="1500" b="1" dirty="0">
                <a:sym typeface="Calibri"/>
              </a:rPr>
              <a:t>x</a:t>
            </a:r>
            <a:r>
              <a:rPr lang="en-US" sz="1500" baseline="-25000" dirty="0">
                <a:sym typeface="Calibri"/>
              </a:rPr>
              <a:t>1</a:t>
            </a:r>
            <a:r>
              <a:rPr lang="en-US" sz="1500" dirty="0">
                <a:sym typeface="Calibri"/>
              </a:rPr>
              <a:t>,</a:t>
            </a:r>
            <a:r>
              <a:rPr lang="en-US" sz="1500" i="1" dirty="0">
                <a:sym typeface="Calibri"/>
              </a:rPr>
              <a:t>y</a:t>
            </a:r>
            <a:r>
              <a:rPr lang="en-US" sz="1500" baseline="-25000" dirty="0">
                <a:sym typeface="Calibri"/>
              </a:rPr>
              <a:t>1</a:t>
            </a:r>
            <a:r>
              <a:rPr lang="en-US" sz="1500" dirty="0">
                <a:sym typeface="Calibri"/>
              </a:rPr>
              <a:t>), …, (</a:t>
            </a:r>
            <a:r>
              <a:rPr lang="en-US" sz="1500" b="1" dirty="0">
                <a:sym typeface="Calibri"/>
              </a:rPr>
              <a:t>x</a:t>
            </a:r>
            <a:r>
              <a:rPr lang="en-US" sz="1500" baseline="-25000" dirty="0">
                <a:sym typeface="Calibri"/>
              </a:rPr>
              <a:t>n</a:t>
            </a:r>
            <a:r>
              <a:rPr lang="en-US" sz="1500" dirty="0">
                <a:sym typeface="Calibri"/>
              </a:rPr>
              <a:t>,</a:t>
            </a:r>
            <a:r>
              <a:rPr lang="en-US" sz="1500" i="1" dirty="0">
                <a:sym typeface="Calibri"/>
              </a:rPr>
              <a:t>y</a:t>
            </a:r>
            <a:r>
              <a:rPr lang="en-US" sz="1500" baseline="-25000" dirty="0">
                <a:sym typeface="Calibri"/>
              </a:rPr>
              <a:t>n</a:t>
            </a:r>
            <a:r>
              <a:rPr lang="en-US" sz="1500" dirty="0">
                <a:sym typeface="Calibri"/>
              </a:rPr>
              <a:t>)} ⊆ </a:t>
            </a:r>
            <a:r>
              <a:rPr lang="en-US" sz="1500" b="1" i="1" dirty="0">
                <a:sym typeface="Calibri"/>
              </a:rPr>
              <a:t>R</a:t>
            </a:r>
            <a:r>
              <a:rPr lang="en-US" sz="1500" b="1" baseline="30000" dirty="0">
                <a:sym typeface="Calibri"/>
              </a:rPr>
              <a:t>d </a:t>
            </a:r>
            <a:r>
              <a:rPr lang="en-US" sz="1500" b="1" i="1" dirty="0">
                <a:sym typeface="Calibri"/>
              </a:rPr>
              <a:t>× C</a:t>
            </a:r>
          </a:p>
          <a:p>
            <a:pPr marL="0" lvl="0" indent="0" defTabSz="914400">
              <a:spcBef>
                <a:spcPts val="1100"/>
              </a:spcBef>
              <a:spcAft>
                <a:spcPts val="0"/>
              </a:spcAft>
              <a:buNone/>
            </a:pPr>
            <a:r>
              <a:rPr lang="en-US" sz="1500" dirty="0">
                <a:sym typeface="Calibri"/>
              </a:rPr>
              <a:t>where:</a:t>
            </a:r>
          </a:p>
          <a:p>
            <a:pPr marL="0" lvl="0" indent="0" defTabSz="914400">
              <a:spcBef>
                <a:spcPts val="1100"/>
              </a:spcBef>
              <a:spcAft>
                <a:spcPts val="0"/>
              </a:spcAft>
              <a:buNone/>
            </a:pPr>
            <a:endParaRPr lang="en-US" sz="1500" dirty="0">
              <a:sym typeface="Calibri"/>
            </a:endParaRPr>
          </a:p>
          <a:p>
            <a:pPr marL="0" lvl="0" indent="-228600" defTabSz="914400">
              <a:spcBef>
                <a:spcPts val="0"/>
              </a:spcBef>
              <a:spcAft>
                <a:spcPts val="0"/>
              </a:spcAft>
              <a:buFont typeface="Arial" panose="020B0604020202020204" pitchFamily="34" charset="0"/>
              <a:buChar char="•"/>
            </a:pPr>
            <a:r>
              <a:rPr lang="en-US" sz="1500" b="1" i="1" dirty="0">
                <a:sym typeface="Calibri"/>
              </a:rPr>
              <a:t>R</a:t>
            </a:r>
            <a:r>
              <a:rPr lang="en-US" sz="1500" b="1" baseline="30000" dirty="0">
                <a:sym typeface="Calibri"/>
              </a:rPr>
              <a:t>d</a:t>
            </a:r>
            <a:r>
              <a:rPr lang="en-US" sz="1500" dirty="0">
                <a:sym typeface="Calibri"/>
              </a:rPr>
              <a:t>:		d-dimensional feature space</a:t>
            </a:r>
          </a:p>
          <a:p>
            <a:pPr marL="0" lvl="0" indent="-228600" defTabSz="914400">
              <a:spcBef>
                <a:spcPts val="0"/>
              </a:spcBef>
              <a:spcAft>
                <a:spcPts val="0"/>
              </a:spcAft>
              <a:buFont typeface="Arial" panose="020B0604020202020204" pitchFamily="34" charset="0"/>
              <a:buChar char="•"/>
            </a:pPr>
            <a:r>
              <a:rPr lang="en-US" sz="1500" b="1" dirty="0">
                <a:sym typeface="Calibri"/>
              </a:rPr>
              <a:t>x</a:t>
            </a:r>
            <a:r>
              <a:rPr lang="en-US" sz="1500" baseline="-25000" dirty="0">
                <a:sym typeface="Calibri"/>
              </a:rPr>
              <a:t>i</a:t>
            </a:r>
            <a:r>
              <a:rPr lang="en-US" sz="1500" dirty="0">
                <a:sym typeface="Calibri"/>
              </a:rPr>
              <a:t>: 		input vector of the </a:t>
            </a:r>
            <a:r>
              <a:rPr lang="en-US" sz="1500" i="1" dirty="0" err="1">
                <a:sym typeface="Calibri"/>
              </a:rPr>
              <a:t>i</a:t>
            </a:r>
            <a:r>
              <a:rPr lang="en-US" sz="1500" i="1" baseline="30000" dirty="0" err="1">
                <a:sym typeface="Calibri"/>
              </a:rPr>
              <a:t>th</a:t>
            </a:r>
            <a:r>
              <a:rPr lang="en-US" sz="1500" dirty="0">
                <a:sym typeface="Calibri"/>
              </a:rPr>
              <a:t> sample</a:t>
            </a:r>
          </a:p>
          <a:p>
            <a:pPr marL="0" lvl="0" indent="-228600" defTabSz="914400">
              <a:spcBef>
                <a:spcPts val="0"/>
              </a:spcBef>
              <a:spcAft>
                <a:spcPts val="0"/>
              </a:spcAft>
              <a:buFont typeface="Arial" panose="020B0604020202020204" pitchFamily="34" charset="0"/>
              <a:buChar char="•"/>
            </a:pPr>
            <a:r>
              <a:rPr lang="en-US" sz="1500" i="1" dirty="0" err="1">
                <a:sym typeface="Calibri"/>
              </a:rPr>
              <a:t>y</a:t>
            </a:r>
            <a:r>
              <a:rPr lang="en-US" sz="1500" baseline="-25000" dirty="0" err="1">
                <a:sym typeface="Calibri"/>
              </a:rPr>
              <a:t>i</a:t>
            </a:r>
            <a:r>
              <a:rPr lang="en-US" sz="1500" dirty="0">
                <a:sym typeface="Calibri"/>
              </a:rPr>
              <a:t>: 		label of the </a:t>
            </a:r>
            <a:r>
              <a:rPr lang="en-US" sz="1500" i="1" dirty="0" err="1">
                <a:sym typeface="Calibri"/>
              </a:rPr>
              <a:t>i</a:t>
            </a:r>
            <a:r>
              <a:rPr lang="en-US" sz="1500" i="1" baseline="30000" dirty="0" err="1">
                <a:sym typeface="Calibri"/>
              </a:rPr>
              <a:t>th</a:t>
            </a:r>
            <a:r>
              <a:rPr lang="en-US" sz="1500" dirty="0">
                <a:sym typeface="Calibri"/>
              </a:rPr>
              <a:t> sample</a:t>
            </a:r>
          </a:p>
          <a:p>
            <a:pPr marL="0" lvl="0" indent="-228600" defTabSz="914400">
              <a:spcBef>
                <a:spcPts val="0"/>
              </a:spcBef>
              <a:spcAft>
                <a:spcPts val="0"/>
              </a:spcAft>
              <a:buFont typeface="Arial" panose="020B0604020202020204" pitchFamily="34" charset="0"/>
              <a:buChar char="•"/>
            </a:pPr>
            <a:r>
              <a:rPr lang="en-US" sz="1500" b="1" i="1" dirty="0">
                <a:sym typeface="Calibri"/>
              </a:rPr>
              <a:t>C</a:t>
            </a:r>
            <a:r>
              <a:rPr lang="en-US" sz="1500" dirty="0">
                <a:sym typeface="Calibri"/>
              </a:rPr>
              <a:t>:		label space</a:t>
            </a:r>
          </a:p>
          <a:p>
            <a:pPr marL="0" lvl="0" indent="-228600" defTabSz="914400">
              <a:spcBef>
                <a:spcPts val="0"/>
              </a:spcBef>
              <a:spcAft>
                <a:spcPts val="1600"/>
              </a:spcAft>
              <a:buFont typeface="Arial" panose="020B0604020202020204" pitchFamily="34" charset="0"/>
              <a:buChar char="•"/>
            </a:pPr>
            <a:endParaRPr lang="en-US" sz="1500" dirty="0">
              <a:sym typeface="Calibri"/>
            </a:endParaRPr>
          </a:p>
        </p:txBody>
      </p:sp>
      <p:sp>
        <p:nvSpPr>
          <p:cNvPr id="178" name="Google Shape;178;p31"/>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17</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F06382-A1D3-4BB4-9C41-BDA53E0710CB}"/>
              </a:ext>
            </a:extLst>
          </p:cNvPr>
          <p:cNvPicPr>
            <a:picLocks noChangeAspect="1"/>
          </p:cNvPicPr>
          <p:nvPr/>
        </p:nvPicPr>
        <p:blipFill>
          <a:blip r:embed="rId2"/>
          <a:stretch>
            <a:fillRect/>
          </a:stretch>
        </p:blipFill>
        <p:spPr>
          <a:xfrm>
            <a:off x="389965" y="0"/>
            <a:ext cx="8485094" cy="5143500"/>
          </a:xfrm>
          <a:prstGeom prst="rect">
            <a:avLst/>
          </a:prstGeom>
        </p:spPr>
      </p:pic>
    </p:spTree>
    <p:extLst>
      <p:ext uri="{BB962C8B-B14F-4D97-AF65-F5344CB8AC3E}">
        <p14:creationId xmlns:p14="http://schemas.microsoft.com/office/powerpoint/2010/main" val="2392875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92E081-3476-4C46-8853-3D36EF46529C}"/>
              </a:ext>
            </a:extLst>
          </p:cNvPr>
          <p:cNvPicPr>
            <a:picLocks noChangeAspect="1"/>
          </p:cNvPicPr>
          <p:nvPr/>
        </p:nvPicPr>
        <p:blipFill>
          <a:blip r:embed="rId2"/>
          <a:stretch>
            <a:fillRect/>
          </a:stretch>
        </p:blipFill>
        <p:spPr>
          <a:xfrm>
            <a:off x="322730" y="0"/>
            <a:ext cx="8552329" cy="5143500"/>
          </a:xfrm>
          <a:prstGeom prst="rect">
            <a:avLst/>
          </a:prstGeom>
        </p:spPr>
      </p:pic>
    </p:spTree>
    <p:extLst>
      <p:ext uri="{BB962C8B-B14F-4D97-AF65-F5344CB8AC3E}">
        <p14:creationId xmlns:p14="http://schemas.microsoft.com/office/powerpoint/2010/main" val="249088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27" name="Rectangle 112">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8" name="Freeform: Shape 114">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9" name="Freeform: Shape 116">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Google Shape;95;p20"/>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kern="1200">
                <a:solidFill>
                  <a:schemeClr val="tx1"/>
                </a:solidFill>
                <a:latin typeface="+mj-lt"/>
                <a:ea typeface="+mj-ea"/>
                <a:cs typeface="+mj-cs"/>
              </a:rPr>
              <a:t>Logistics</a:t>
            </a:r>
          </a:p>
        </p:txBody>
      </p:sp>
      <p:sp>
        <p:nvSpPr>
          <p:cNvPr id="130" name="Rectangle 11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1" name="Google Shape;96;p20"/>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0" lvl="0" indent="-228600" defTabSz="914400">
              <a:spcBef>
                <a:spcPts val="0"/>
              </a:spcBef>
              <a:spcAft>
                <a:spcPts val="600"/>
              </a:spcAft>
              <a:buFont typeface="Arial" panose="020B0604020202020204" pitchFamily="34" charset="0"/>
              <a:buChar char="•"/>
            </a:pPr>
            <a:r>
              <a:rPr lang="en-US" sz="1500" b="1" dirty="0">
                <a:sym typeface="Calibri"/>
              </a:rPr>
              <a:t>Instructor: 	    </a:t>
            </a:r>
            <a:r>
              <a:rPr lang="en-US" sz="1500" dirty="0">
                <a:sym typeface="Calibri"/>
              </a:rPr>
              <a:t>Dr. David Trott</a:t>
            </a:r>
          </a:p>
          <a:p>
            <a:pPr marL="0" lvl="0" indent="-228600" defTabSz="914400">
              <a:spcBef>
                <a:spcPts val="0"/>
              </a:spcBef>
              <a:spcAft>
                <a:spcPts val="600"/>
              </a:spcAft>
              <a:buFont typeface="Arial" panose="020B0604020202020204" pitchFamily="34" charset="0"/>
              <a:buChar char="•"/>
            </a:pPr>
            <a:r>
              <a:rPr lang="en-US" sz="1500" b="1" dirty="0">
                <a:sym typeface="Calibri"/>
              </a:rPr>
              <a:t>E-mail: 		    </a:t>
            </a:r>
            <a:r>
              <a:rPr lang="en-US" sz="1500" u="sng" dirty="0">
                <a:solidFill>
                  <a:srgbClr val="0563C1"/>
                </a:solidFill>
                <a:sym typeface="Calibri"/>
                <a:hlinkClick r:id="rId3">
                  <a:extLst>
                    <a:ext uri="{A12FA001-AC4F-418D-AE19-62706E023703}">
                      <ahyp:hlinkClr xmlns:ahyp="http://schemas.microsoft.com/office/drawing/2018/hyperlinkcolor" val="tx"/>
                    </a:ext>
                  </a:extLst>
                </a:hlinkClick>
              </a:rPr>
              <a:t>trottdw@gwu</a:t>
            </a:r>
            <a:r>
              <a:rPr lang="en-US" sz="1500" u="sng" dirty="0">
                <a:solidFill>
                  <a:schemeClr val="accent1">
                    <a:lumMod val="75000"/>
                  </a:schemeClr>
                </a:solidFill>
                <a:sym typeface="Calibri"/>
                <a:hlinkClick r:id="rId3">
                  <a:extLst>
                    <a:ext uri="{A12FA001-AC4F-418D-AE19-62706E023703}">
                      <ahyp:hlinkClr xmlns:ahyp="http://schemas.microsoft.com/office/drawing/2018/hyperlinkcolor" val="tx"/>
                    </a:ext>
                  </a:extLst>
                </a:hlinkClick>
              </a:rPr>
              <a:t>.</a:t>
            </a:r>
            <a:r>
              <a:rPr lang="en-US" sz="1500" u="sng" dirty="0">
                <a:solidFill>
                  <a:schemeClr val="accent1">
                    <a:lumMod val="75000"/>
                  </a:schemeClr>
                </a:solidFill>
                <a:sym typeface="Calibri"/>
              </a:rPr>
              <a:t>edu</a:t>
            </a:r>
          </a:p>
          <a:p>
            <a:pPr marL="914400" lvl="0" indent="-228600" defTabSz="914400">
              <a:spcBef>
                <a:spcPts val="0"/>
              </a:spcBef>
              <a:spcAft>
                <a:spcPts val="600"/>
              </a:spcAft>
              <a:buClr>
                <a:schemeClr val="dk1"/>
              </a:buClr>
              <a:buSzPts val="1100"/>
              <a:buFont typeface="Arial" panose="020B0604020202020204" pitchFamily="34" charset="0"/>
              <a:buChar char="•"/>
            </a:pPr>
            <a:endParaRPr lang="en-US" sz="1500" dirty="0">
              <a:sym typeface="Calibri"/>
            </a:endParaRPr>
          </a:p>
        </p:txBody>
      </p:sp>
      <p:sp>
        <p:nvSpPr>
          <p:cNvPr id="97" name="Google Shape;97;p20"/>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smtClean="0">
                <a:solidFill>
                  <a:schemeClr val="tx1">
                    <a:lumMod val="50000"/>
                    <a:lumOff val="50000"/>
                  </a:schemeClr>
                </a:solidFill>
                <a:latin typeface="+mn-lt"/>
                <a:ea typeface="+mn-ea"/>
                <a:cs typeface="+mn-cs"/>
              </a:rPr>
              <a:pPr lvl="0" indent="0">
                <a:lnSpc>
                  <a:spcPct val="90000"/>
                </a:lnSpc>
                <a:spcBef>
                  <a:spcPts val="0"/>
                </a:spcBef>
                <a:spcAft>
                  <a:spcPts val="600"/>
                </a:spcAft>
                <a:buNone/>
              </a:pPr>
              <a:t>2</a:t>
            </a:fld>
            <a:endParaRPr lang="en-US" sz="700" kern="1200">
              <a:solidFill>
                <a:schemeClr val="tx1">
                  <a:lumMod val="50000"/>
                  <a:lumOff val="50000"/>
                </a:schemeClr>
              </a:solidFill>
              <a:latin typeface="+mn-lt"/>
              <a:ea typeface="+mn-ea"/>
              <a:cs typeface="+mn-cs"/>
            </a:endParaRPr>
          </a:p>
        </p:txBody>
      </p:sp>
      <p:pic>
        <p:nvPicPr>
          <p:cNvPr id="9" name="Picture 8" descr="Text&#10;&#10;Description automatically generated">
            <a:extLst>
              <a:ext uri="{FF2B5EF4-FFF2-40B4-BE49-F238E27FC236}">
                <a16:creationId xmlns:a16="http://schemas.microsoft.com/office/drawing/2014/main" id="{654B35DC-DF51-4DF7-82B4-2764EB9175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91779" cy="97391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A03B8-CADB-4683-94D8-D8F3E17F6D76}"/>
              </a:ext>
            </a:extLst>
          </p:cNvPr>
          <p:cNvPicPr>
            <a:picLocks noChangeAspect="1"/>
          </p:cNvPicPr>
          <p:nvPr/>
        </p:nvPicPr>
        <p:blipFill>
          <a:blip r:embed="rId2"/>
          <a:stretch>
            <a:fillRect/>
          </a:stretch>
        </p:blipFill>
        <p:spPr>
          <a:xfrm>
            <a:off x="174811" y="0"/>
            <a:ext cx="8700248" cy="5143500"/>
          </a:xfrm>
          <a:prstGeom prst="rect">
            <a:avLst/>
          </a:prstGeom>
        </p:spPr>
      </p:pic>
    </p:spTree>
    <p:extLst>
      <p:ext uri="{BB962C8B-B14F-4D97-AF65-F5344CB8AC3E}">
        <p14:creationId xmlns:p14="http://schemas.microsoft.com/office/powerpoint/2010/main" val="2848191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654063-C6C0-4F06-99FF-FA0E5816B9E2}"/>
              </a:ext>
            </a:extLst>
          </p:cNvPr>
          <p:cNvPicPr>
            <a:picLocks noChangeAspect="1"/>
          </p:cNvPicPr>
          <p:nvPr/>
        </p:nvPicPr>
        <p:blipFill>
          <a:blip r:embed="rId2"/>
          <a:stretch>
            <a:fillRect/>
          </a:stretch>
        </p:blipFill>
        <p:spPr>
          <a:xfrm>
            <a:off x="349624" y="0"/>
            <a:ext cx="8538881" cy="5143500"/>
          </a:xfrm>
          <a:prstGeom prst="rect">
            <a:avLst/>
          </a:prstGeom>
        </p:spPr>
      </p:pic>
    </p:spTree>
    <p:extLst>
      <p:ext uri="{BB962C8B-B14F-4D97-AF65-F5344CB8AC3E}">
        <p14:creationId xmlns:p14="http://schemas.microsoft.com/office/powerpoint/2010/main" val="2531672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0D872-35E6-439D-871C-284160ED2625}"/>
              </a:ext>
            </a:extLst>
          </p:cNvPr>
          <p:cNvPicPr>
            <a:picLocks noChangeAspect="1"/>
          </p:cNvPicPr>
          <p:nvPr/>
        </p:nvPicPr>
        <p:blipFill>
          <a:blip r:embed="rId2"/>
          <a:stretch>
            <a:fillRect/>
          </a:stretch>
        </p:blipFill>
        <p:spPr>
          <a:xfrm>
            <a:off x="309282" y="0"/>
            <a:ext cx="8579224" cy="5143500"/>
          </a:xfrm>
          <a:prstGeom prst="rect">
            <a:avLst/>
          </a:prstGeom>
        </p:spPr>
      </p:pic>
    </p:spTree>
    <p:extLst>
      <p:ext uri="{BB962C8B-B14F-4D97-AF65-F5344CB8AC3E}">
        <p14:creationId xmlns:p14="http://schemas.microsoft.com/office/powerpoint/2010/main" val="948561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CB2710-41DC-4A36-AA9A-751161D7B871}"/>
              </a:ext>
            </a:extLst>
          </p:cNvPr>
          <p:cNvPicPr>
            <a:picLocks noChangeAspect="1"/>
          </p:cNvPicPr>
          <p:nvPr/>
        </p:nvPicPr>
        <p:blipFill>
          <a:blip r:embed="rId2"/>
          <a:stretch>
            <a:fillRect/>
          </a:stretch>
        </p:blipFill>
        <p:spPr>
          <a:xfrm>
            <a:off x="242047" y="0"/>
            <a:ext cx="8606118" cy="5143500"/>
          </a:xfrm>
          <a:prstGeom prst="rect">
            <a:avLst/>
          </a:prstGeom>
        </p:spPr>
      </p:pic>
    </p:spTree>
    <p:extLst>
      <p:ext uri="{BB962C8B-B14F-4D97-AF65-F5344CB8AC3E}">
        <p14:creationId xmlns:p14="http://schemas.microsoft.com/office/powerpoint/2010/main" val="2920743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227552-F09B-4BBF-8134-FFC7B54F4091}"/>
              </a:ext>
            </a:extLst>
          </p:cNvPr>
          <p:cNvPicPr>
            <a:picLocks noChangeAspect="1"/>
          </p:cNvPicPr>
          <p:nvPr/>
        </p:nvPicPr>
        <p:blipFill>
          <a:blip r:embed="rId2"/>
          <a:stretch>
            <a:fillRect/>
          </a:stretch>
        </p:blipFill>
        <p:spPr>
          <a:xfrm>
            <a:off x="349624" y="0"/>
            <a:ext cx="8525435" cy="5143500"/>
          </a:xfrm>
          <a:prstGeom prst="rect">
            <a:avLst/>
          </a:prstGeom>
        </p:spPr>
      </p:pic>
    </p:spTree>
    <p:extLst>
      <p:ext uri="{BB962C8B-B14F-4D97-AF65-F5344CB8AC3E}">
        <p14:creationId xmlns:p14="http://schemas.microsoft.com/office/powerpoint/2010/main" val="2138438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34CB8C-4916-4D39-A404-230850416DC3}"/>
              </a:ext>
            </a:extLst>
          </p:cNvPr>
          <p:cNvPicPr>
            <a:picLocks noChangeAspect="1"/>
          </p:cNvPicPr>
          <p:nvPr/>
        </p:nvPicPr>
        <p:blipFill>
          <a:blip r:embed="rId2"/>
          <a:stretch>
            <a:fillRect/>
          </a:stretch>
        </p:blipFill>
        <p:spPr>
          <a:xfrm>
            <a:off x="470646" y="0"/>
            <a:ext cx="8310283" cy="5143500"/>
          </a:xfrm>
          <a:prstGeom prst="rect">
            <a:avLst/>
          </a:prstGeom>
        </p:spPr>
      </p:pic>
    </p:spTree>
    <p:extLst>
      <p:ext uri="{BB962C8B-B14F-4D97-AF65-F5344CB8AC3E}">
        <p14:creationId xmlns:p14="http://schemas.microsoft.com/office/powerpoint/2010/main" val="76491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947D2-81CF-44FE-8B78-C612CAD5B4D7}"/>
              </a:ext>
            </a:extLst>
          </p:cNvPr>
          <p:cNvPicPr>
            <a:picLocks noChangeAspect="1"/>
          </p:cNvPicPr>
          <p:nvPr/>
        </p:nvPicPr>
        <p:blipFill>
          <a:blip r:embed="rId2"/>
          <a:stretch>
            <a:fillRect/>
          </a:stretch>
        </p:blipFill>
        <p:spPr>
          <a:xfrm>
            <a:off x="376519" y="0"/>
            <a:ext cx="8565776" cy="5143500"/>
          </a:xfrm>
          <a:prstGeom prst="rect">
            <a:avLst/>
          </a:prstGeom>
        </p:spPr>
      </p:pic>
    </p:spTree>
    <p:extLst>
      <p:ext uri="{BB962C8B-B14F-4D97-AF65-F5344CB8AC3E}">
        <p14:creationId xmlns:p14="http://schemas.microsoft.com/office/powerpoint/2010/main" val="176661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7208CC-7DAE-41BB-9C7A-7F0837381CED}"/>
              </a:ext>
            </a:extLst>
          </p:cNvPr>
          <p:cNvPicPr>
            <a:picLocks noChangeAspect="1"/>
          </p:cNvPicPr>
          <p:nvPr/>
        </p:nvPicPr>
        <p:blipFill>
          <a:blip r:embed="rId2"/>
          <a:stretch>
            <a:fillRect/>
          </a:stretch>
        </p:blipFill>
        <p:spPr>
          <a:xfrm>
            <a:off x="255494" y="0"/>
            <a:ext cx="8619565" cy="5143500"/>
          </a:xfrm>
          <a:prstGeom prst="rect">
            <a:avLst/>
          </a:prstGeom>
        </p:spPr>
      </p:pic>
    </p:spTree>
    <p:extLst>
      <p:ext uri="{BB962C8B-B14F-4D97-AF65-F5344CB8AC3E}">
        <p14:creationId xmlns:p14="http://schemas.microsoft.com/office/powerpoint/2010/main" val="1527904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B62A59-8DE1-4DCD-9547-8EF9A08125AC}"/>
              </a:ext>
            </a:extLst>
          </p:cNvPr>
          <p:cNvPicPr>
            <a:picLocks noChangeAspect="1"/>
          </p:cNvPicPr>
          <p:nvPr/>
        </p:nvPicPr>
        <p:blipFill>
          <a:blip r:embed="rId2"/>
          <a:stretch>
            <a:fillRect/>
          </a:stretch>
        </p:blipFill>
        <p:spPr>
          <a:xfrm>
            <a:off x="242048" y="0"/>
            <a:ext cx="8727141" cy="5143500"/>
          </a:xfrm>
          <a:prstGeom prst="rect">
            <a:avLst/>
          </a:prstGeom>
        </p:spPr>
      </p:pic>
    </p:spTree>
    <p:extLst>
      <p:ext uri="{BB962C8B-B14F-4D97-AF65-F5344CB8AC3E}">
        <p14:creationId xmlns:p14="http://schemas.microsoft.com/office/powerpoint/2010/main" val="259508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37F3EA-49B8-4764-A106-600E54539AB3}"/>
              </a:ext>
            </a:extLst>
          </p:cNvPr>
          <p:cNvPicPr>
            <a:picLocks noChangeAspect="1"/>
          </p:cNvPicPr>
          <p:nvPr/>
        </p:nvPicPr>
        <p:blipFill>
          <a:blip r:embed="rId2"/>
          <a:stretch>
            <a:fillRect/>
          </a:stretch>
        </p:blipFill>
        <p:spPr>
          <a:xfrm>
            <a:off x="1169816" y="0"/>
            <a:ext cx="6804368" cy="5143500"/>
          </a:xfrm>
          <a:prstGeom prst="rect">
            <a:avLst/>
          </a:prstGeom>
        </p:spPr>
      </p:pic>
    </p:spTree>
    <p:extLst>
      <p:ext uri="{BB962C8B-B14F-4D97-AF65-F5344CB8AC3E}">
        <p14:creationId xmlns:p14="http://schemas.microsoft.com/office/powerpoint/2010/main" val="1238522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8" name="Freeform: Shape 117">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0" name="Freeform: Shape 119">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Google Shape;109;p22"/>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kern="1200">
                <a:solidFill>
                  <a:schemeClr val="tx1"/>
                </a:solidFill>
                <a:latin typeface="+mj-lt"/>
                <a:ea typeface="+mj-ea"/>
                <a:cs typeface="+mj-cs"/>
              </a:rPr>
              <a:t>Syllabus</a:t>
            </a:r>
          </a:p>
        </p:txBody>
      </p:sp>
      <p:sp>
        <p:nvSpPr>
          <p:cNvPr id="122" name="Rectangle 121">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0" name="Google Shape;110;p22"/>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600"/>
              </a:spcAft>
              <a:buClr>
                <a:schemeClr val="dk1"/>
              </a:buClr>
              <a:buSzPts val="1800"/>
              <a:buFont typeface="Arial" panose="020B0604020202020204" pitchFamily="34" charset="0"/>
              <a:buChar char="•"/>
            </a:pPr>
            <a:r>
              <a:rPr lang="en-US" sz="1200" b="1" dirty="0">
                <a:latin typeface="Bookman Old Style" panose="02050604050505020204" pitchFamily="18" charset="0"/>
                <a:sym typeface="Calibri"/>
              </a:rPr>
              <a:t>Course schedule and organization:</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50%   Homework  (10% each)</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20%   Midterm</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30%   Final Project</a:t>
            </a:r>
          </a:p>
          <a:p>
            <a:pPr marL="0" lvl="0" indent="-228600" defTabSz="914400">
              <a:spcBef>
                <a:spcPts val="0"/>
              </a:spcBef>
              <a:spcAft>
                <a:spcPts val="600"/>
              </a:spcAft>
              <a:buClr>
                <a:schemeClr val="dk1"/>
              </a:buClr>
              <a:buSzPts val="1100"/>
              <a:buFont typeface="Arial" panose="020B0604020202020204" pitchFamily="34" charset="0"/>
              <a:buChar char="•"/>
            </a:pPr>
            <a:endParaRPr lang="en-US" sz="1200" dirty="0">
              <a:latin typeface="Bookman Old Style" panose="02050604050505020204" pitchFamily="18" charset="0"/>
              <a:sym typeface="Calibri"/>
            </a:endParaRPr>
          </a:p>
          <a:p>
            <a:pPr marL="457200" lvl="0" indent="-228600" defTabSz="914400">
              <a:spcBef>
                <a:spcPts val="0"/>
              </a:spcBef>
              <a:spcAft>
                <a:spcPts val="600"/>
              </a:spcAft>
              <a:buClr>
                <a:schemeClr val="dk1"/>
              </a:buClr>
              <a:buSzPts val="1800"/>
              <a:buFont typeface="Arial" panose="020B0604020202020204" pitchFamily="34" charset="0"/>
              <a:buChar char="•"/>
            </a:pPr>
            <a:r>
              <a:rPr lang="en-US" sz="1200" b="1" dirty="0">
                <a:latin typeface="Bookman Old Style" panose="02050604050505020204" pitchFamily="18" charset="0"/>
                <a:sym typeface="Calibri"/>
              </a:rPr>
              <a:t>Final grade criteria will not be harsher than:</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90% --&gt; A- or better</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80% --&gt; B- or better</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70% --&gt; C- or better</a:t>
            </a:r>
            <a:endParaRPr lang="en-US" sz="1200" dirty="0">
              <a:latin typeface="Bookman Old Style" panose="02050604050505020204" pitchFamily="18" charset="0"/>
            </a:endParaRPr>
          </a:p>
        </p:txBody>
      </p:sp>
      <p:sp>
        <p:nvSpPr>
          <p:cNvPr id="111" name="Google Shape;111;p22"/>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3</a:t>
            </a:fld>
            <a:endParaRPr lang="en-US" sz="700" kern="1200">
              <a:solidFill>
                <a:schemeClr val="tx1">
                  <a:lumMod val="50000"/>
                  <a:lumOff val="50000"/>
                </a:schemeClr>
              </a:solidFill>
              <a:latin typeface="+mn-lt"/>
              <a:ea typeface="+mn-ea"/>
              <a:cs typeface="+mn-cs"/>
            </a:endParaRPr>
          </a:p>
        </p:txBody>
      </p:sp>
      <p:pic>
        <p:nvPicPr>
          <p:cNvPr id="9" name="Picture 8">
            <a:extLst>
              <a:ext uri="{FF2B5EF4-FFF2-40B4-BE49-F238E27FC236}">
                <a16:creationId xmlns:a16="http://schemas.microsoft.com/office/drawing/2014/main" id="{6983E366-54BB-4EAC-8A0B-0C693AB79D9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91779" cy="9739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7BA12-81A8-4091-87AE-7A86C819EDA3}"/>
              </a:ext>
            </a:extLst>
          </p:cNvPr>
          <p:cNvPicPr>
            <a:picLocks noChangeAspect="1"/>
          </p:cNvPicPr>
          <p:nvPr/>
        </p:nvPicPr>
        <p:blipFill>
          <a:blip r:embed="rId2"/>
          <a:stretch>
            <a:fillRect/>
          </a:stretch>
        </p:blipFill>
        <p:spPr>
          <a:xfrm>
            <a:off x="1190577" y="0"/>
            <a:ext cx="6762846" cy="5143500"/>
          </a:xfrm>
          <a:prstGeom prst="rect">
            <a:avLst/>
          </a:prstGeom>
        </p:spPr>
      </p:pic>
    </p:spTree>
    <p:extLst>
      <p:ext uri="{BB962C8B-B14F-4D97-AF65-F5344CB8AC3E}">
        <p14:creationId xmlns:p14="http://schemas.microsoft.com/office/powerpoint/2010/main" val="2683286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D9F423-AE60-45BC-A170-6420724844B8}"/>
              </a:ext>
            </a:extLst>
          </p:cNvPr>
          <p:cNvPicPr>
            <a:picLocks noChangeAspect="1"/>
          </p:cNvPicPr>
          <p:nvPr/>
        </p:nvPicPr>
        <p:blipFill>
          <a:blip r:embed="rId2"/>
          <a:stretch>
            <a:fillRect/>
          </a:stretch>
        </p:blipFill>
        <p:spPr>
          <a:xfrm>
            <a:off x="1220144" y="0"/>
            <a:ext cx="6703712" cy="5143500"/>
          </a:xfrm>
          <a:prstGeom prst="rect">
            <a:avLst/>
          </a:prstGeom>
        </p:spPr>
      </p:pic>
    </p:spTree>
    <p:extLst>
      <p:ext uri="{BB962C8B-B14F-4D97-AF65-F5344CB8AC3E}">
        <p14:creationId xmlns:p14="http://schemas.microsoft.com/office/powerpoint/2010/main" val="3295009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085FF-87C7-41D9-BBE2-092336964340}"/>
              </a:ext>
            </a:extLst>
          </p:cNvPr>
          <p:cNvPicPr>
            <a:picLocks noChangeAspect="1"/>
          </p:cNvPicPr>
          <p:nvPr/>
        </p:nvPicPr>
        <p:blipFill>
          <a:blip r:embed="rId2"/>
          <a:stretch>
            <a:fillRect/>
          </a:stretch>
        </p:blipFill>
        <p:spPr>
          <a:xfrm>
            <a:off x="1112353" y="0"/>
            <a:ext cx="6919295" cy="5143500"/>
          </a:xfrm>
          <a:prstGeom prst="rect">
            <a:avLst/>
          </a:prstGeom>
        </p:spPr>
      </p:pic>
    </p:spTree>
    <p:extLst>
      <p:ext uri="{BB962C8B-B14F-4D97-AF65-F5344CB8AC3E}">
        <p14:creationId xmlns:p14="http://schemas.microsoft.com/office/powerpoint/2010/main" val="340491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2AAC46-53BF-4EC7-AAAC-632260F8E0D9}"/>
              </a:ext>
            </a:extLst>
          </p:cNvPr>
          <p:cNvPicPr>
            <a:picLocks noChangeAspect="1"/>
          </p:cNvPicPr>
          <p:nvPr/>
        </p:nvPicPr>
        <p:blipFill>
          <a:blip r:embed="rId2"/>
          <a:stretch>
            <a:fillRect/>
          </a:stretch>
        </p:blipFill>
        <p:spPr>
          <a:xfrm>
            <a:off x="1123105" y="0"/>
            <a:ext cx="6897791" cy="5143500"/>
          </a:xfrm>
          <a:prstGeom prst="rect">
            <a:avLst/>
          </a:prstGeom>
        </p:spPr>
      </p:pic>
    </p:spTree>
    <p:extLst>
      <p:ext uri="{BB962C8B-B14F-4D97-AF65-F5344CB8AC3E}">
        <p14:creationId xmlns:p14="http://schemas.microsoft.com/office/powerpoint/2010/main" val="2854772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F3A56F-A204-4043-B690-0DB26B4A1EDE}"/>
              </a:ext>
            </a:extLst>
          </p:cNvPr>
          <p:cNvPicPr>
            <a:picLocks noChangeAspect="1"/>
          </p:cNvPicPr>
          <p:nvPr/>
        </p:nvPicPr>
        <p:blipFill>
          <a:blip r:embed="rId2"/>
          <a:stretch>
            <a:fillRect/>
          </a:stretch>
        </p:blipFill>
        <p:spPr>
          <a:xfrm>
            <a:off x="1147361" y="0"/>
            <a:ext cx="6849279" cy="5143500"/>
          </a:xfrm>
          <a:prstGeom prst="rect">
            <a:avLst/>
          </a:prstGeom>
        </p:spPr>
      </p:pic>
    </p:spTree>
    <p:extLst>
      <p:ext uri="{BB962C8B-B14F-4D97-AF65-F5344CB8AC3E}">
        <p14:creationId xmlns:p14="http://schemas.microsoft.com/office/powerpoint/2010/main" val="931086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18843C-89E3-479A-A6F8-FBFD059D39A5}"/>
              </a:ext>
            </a:extLst>
          </p:cNvPr>
          <p:cNvPicPr>
            <a:picLocks noChangeAspect="1"/>
          </p:cNvPicPr>
          <p:nvPr/>
        </p:nvPicPr>
        <p:blipFill>
          <a:blip r:embed="rId2"/>
          <a:stretch>
            <a:fillRect/>
          </a:stretch>
        </p:blipFill>
        <p:spPr>
          <a:xfrm>
            <a:off x="1115966" y="0"/>
            <a:ext cx="6912069" cy="5143500"/>
          </a:xfrm>
          <a:prstGeom prst="rect">
            <a:avLst/>
          </a:prstGeom>
        </p:spPr>
      </p:pic>
    </p:spTree>
    <p:extLst>
      <p:ext uri="{BB962C8B-B14F-4D97-AF65-F5344CB8AC3E}">
        <p14:creationId xmlns:p14="http://schemas.microsoft.com/office/powerpoint/2010/main" val="401016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B086C0-2AE1-487C-BA53-82F9E9F44716}"/>
              </a:ext>
            </a:extLst>
          </p:cNvPr>
          <p:cNvPicPr>
            <a:picLocks noChangeAspect="1"/>
          </p:cNvPicPr>
          <p:nvPr/>
        </p:nvPicPr>
        <p:blipFill>
          <a:blip r:embed="rId2"/>
          <a:stretch>
            <a:fillRect/>
          </a:stretch>
        </p:blipFill>
        <p:spPr>
          <a:xfrm>
            <a:off x="1209340" y="0"/>
            <a:ext cx="6725320" cy="5143500"/>
          </a:xfrm>
          <a:prstGeom prst="rect">
            <a:avLst/>
          </a:prstGeom>
        </p:spPr>
      </p:pic>
    </p:spTree>
    <p:extLst>
      <p:ext uri="{BB962C8B-B14F-4D97-AF65-F5344CB8AC3E}">
        <p14:creationId xmlns:p14="http://schemas.microsoft.com/office/powerpoint/2010/main" val="478649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7BB0F1-15A2-42BF-A2BE-2743DBFB54F8}"/>
              </a:ext>
            </a:extLst>
          </p:cNvPr>
          <p:cNvPicPr>
            <a:picLocks noChangeAspect="1"/>
          </p:cNvPicPr>
          <p:nvPr/>
        </p:nvPicPr>
        <p:blipFill>
          <a:blip r:embed="rId2"/>
          <a:stretch>
            <a:fillRect/>
          </a:stretch>
        </p:blipFill>
        <p:spPr>
          <a:xfrm>
            <a:off x="1171318" y="0"/>
            <a:ext cx="6801365" cy="5143500"/>
          </a:xfrm>
          <a:prstGeom prst="rect">
            <a:avLst/>
          </a:prstGeom>
        </p:spPr>
      </p:pic>
    </p:spTree>
    <p:extLst>
      <p:ext uri="{BB962C8B-B14F-4D97-AF65-F5344CB8AC3E}">
        <p14:creationId xmlns:p14="http://schemas.microsoft.com/office/powerpoint/2010/main" val="426977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12DF02-92E9-4A41-A089-8B2EB2E350DA}"/>
              </a:ext>
            </a:extLst>
          </p:cNvPr>
          <p:cNvPicPr>
            <a:picLocks noChangeAspect="1"/>
          </p:cNvPicPr>
          <p:nvPr/>
        </p:nvPicPr>
        <p:blipFill>
          <a:blip r:embed="rId2"/>
          <a:stretch>
            <a:fillRect/>
          </a:stretch>
        </p:blipFill>
        <p:spPr>
          <a:xfrm>
            <a:off x="376518" y="0"/>
            <a:ext cx="8444752" cy="5143500"/>
          </a:xfrm>
          <a:prstGeom prst="rect">
            <a:avLst/>
          </a:prstGeom>
        </p:spPr>
      </p:pic>
    </p:spTree>
    <p:extLst>
      <p:ext uri="{BB962C8B-B14F-4D97-AF65-F5344CB8AC3E}">
        <p14:creationId xmlns:p14="http://schemas.microsoft.com/office/powerpoint/2010/main" val="3353767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1" name="Freeform: Shape 19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3" name="Freeform: Shape 19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Google Shape;183;p32"/>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Clr>
                <a:schemeClr val="dk1"/>
              </a:buClr>
              <a:buSzPts val="1100"/>
            </a:pPr>
            <a:r>
              <a:rPr lang="en-US" sz="3000" kern="1200">
                <a:solidFill>
                  <a:schemeClr val="tx1"/>
                </a:solidFill>
                <a:latin typeface="+mj-lt"/>
                <a:ea typeface="+mj-ea"/>
                <a:cs typeface="+mj-cs"/>
              </a:rPr>
              <a:t>Machine learning setup</a:t>
            </a:r>
          </a:p>
          <a:p>
            <a:pPr marL="0" lvl="0" indent="0" defTabSz="914400">
              <a:spcBef>
                <a:spcPct val="0"/>
              </a:spcBef>
              <a:spcAft>
                <a:spcPts val="0"/>
              </a:spcAft>
            </a:pPr>
            <a:endParaRPr lang="en-US" sz="3000" kern="1200">
              <a:solidFill>
                <a:schemeClr val="tx1"/>
              </a:solidFill>
              <a:latin typeface="+mj-lt"/>
              <a:ea typeface="+mj-ea"/>
              <a:cs typeface="+mj-cs"/>
            </a:endParaRPr>
          </a:p>
        </p:txBody>
      </p:sp>
      <p:sp>
        <p:nvSpPr>
          <p:cNvPr id="195" name="Rectangle 19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4" name="Google Shape;184;p32"/>
          <p:cNvSpPr txBox="1">
            <a:spLocks noGrp="1"/>
          </p:cNvSpPr>
          <p:nvPr>
            <p:ph type="body" idx="1"/>
          </p:nvPr>
        </p:nvSpPr>
        <p:spPr>
          <a:xfrm>
            <a:off x="4075611" y="699516"/>
            <a:ext cx="4708171" cy="3744468"/>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0"/>
              </a:spcAft>
              <a:buClr>
                <a:srgbClr val="333333"/>
              </a:buClr>
              <a:buSzPts val="2000"/>
              <a:buFont typeface="Arial" panose="020B0604020202020204" pitchFamily="34" charset="0"/>
              <a:buChar char="•"/>
            </a:pPr>
            <a:r>
              <a:rPr lang="en-US" sz="1500" dirty="0">
                <a:sym typeface="Calibri"/>
              </a:rPr>
              <a:t>Binary classification, i.e., </a:t>
            </a:r>
            <a:r>
              <a:rPr lang="en-US" sz="1500" b="1" i="1" dirty="0">
                <a:sym typeface="Calibri"/>
              </a:rPr>
              <a:t>C </a:t>
            </a:r>
            <a:r>
              <a:rPr lang="en-US" sz="1500" dirty="0">
                <a:sym typeface="Calibri"/>
              </a:rPr>
              <a:t>= {0, 1} or </a:t>
            </a:r>
            <a:r>
              <a:rPr lang="en-US" sz="1500" b="1" i="1" dirty="0">
                <a:sym typeface="Calibri"/>
              </a:rPr>
              <a:t>C </a:t>
            </a:r>
            <a:r>
              <a:rPr lang="en-US" sz="1500" dirty="0">
                <a:sym typeface="Calibri"/>
              </a:rPr>
              <a:t>= {−1, +1}.</a:t>
            </a:r>
          </a:p>
          <a:p>
            <a:pPr marL="457200" lvl="0" indent="-228600" defTabSz="914400">
              <a:spcBef>
                <a:spcPts val="0"/>
              </a:spcBef>
              <a:spcAft>
                <a:spcPts val="0"/>
              </a:spcAft>
              <a:buClr>
                <a:srgbClr val="333333"/>
              </a:buClr>
              <a:buSzPts val="2000"/>
              <a:buFont typeface="Arial" panose="020B0604020202020204" pitchFamily="34" charset="0"/>
              <a:buChar char="•"/>
            </a:pPr>
            <a:endParaRPr lang="en-US" sz="1500" dirty="0">
              <a:sym typeface="Calibri"/>
            </a:endParaRPr>
          </a:p>
          <a:p>
            <a:pPr marL="457200" lvl="0" indent="-228600" defTabSz="914400">
              <a:spcBef>
                <a:spcPts val="0"/>
              </a:spcBef>
              <a:spcAft>
                <a:spcPts val="0"/>
              </a:spcAft>
              <a:buClr>
                <a:srgbClr val="333333"/>
              </a:buClr>
              <a:buSzPts val="2000"/>
              <a:buFont typeface="Arial" panose="020B0604020202020204" pitchFamily="34" charset="0"/>
              <a:buChar char="•"/>
            </a:pPr>
            <a:r>
              <a:rPr lang="en-US" sz="1500" dirty="0">
                <a:sym typeface="Calibri"/>
              </a:rPr>
              <a:t>Multi-class classification, i.e., </a:t>
            </a:r>
            <a:r>
              <a:rPr lang="en-US" sz="1500" b="1" i="1" dirty="0">
                <a:sym typeface="Calibri"/>
              </a:rPr>
              <a:t>C </a:t>
            </a:r>
            <a:r>
              <a:rPr lang="en-US" sz="1500" dirty="0">
                <a:sym typeface="Calibri"/>
              </a:rPr>
              <a:t>= {1, 2, ⋯, </a:t>
            </a:r>
            <a:r>
              <a:rPr lang="en-US" sz="1500" i="1" dirty="0">
                <a:sym typeface="Calibri"/>
              </a:rPr>
              <a:t>K</a:t>
            </a:r>
            <a:r>
              <a:rPr lang="en-US" sz="1500" dirty="0">
                <a:sym typeface="Calibri"/>
              </a:rPr>
              <a:t>} (</a:t>
            </a:r>
            <a:r>
              <a:rPr lang="en-US" sz="1500" i="1" dirty="0">
                <a:sym typeface="Calibri"/>
              </a:rPr>
              <a:t>K </a:t>
            </a:r>
            <a:r>
              <a:rPr lang="en-US" sz="1500" dirty="0">
                <a:sym typeface="Calibri"/>
              </a:rPr>
              <a:t>≥ 2).</a:t>
            </a:r>
          </a:p>
          <a:p>
            <a:pPr marL="457200" lvl="0" indent="-228600" defTabSz="914400">
              <a:spcBef>
                <a:spcPts val="0"/>
              </a:spcBef>
              <a:spcAft>
                <a:spcPts val="0"/>
              </a:spcAft>
              <a:buClr>
                <a:srgbClr val="333333"/>
              </a:buClr>
              <a:buSzPts val="2000"/>
              <a:buFont typeface="Arial" panose="020B0604020202020204" pitchFamily="34" charset="0"/>
              <a:buChar char="•"/>
            </a:pPr>
            <a:endParaRPr lang="en-US" sz="1500" dirty="0">
              <a:sym typeface="Calibri"/>
            </a:endParaRPr>
          </a:p>
          <a:p>
            <a:pPr marL="457200" lvl="0" indent="-228600" defTabSz="914400">
              <a:spcBef>
                <a:spcPts val="0"/>
              </a:spcBef>
              <a:spcAft>
                <a:spcPts val="0"/>
              </a:spcAft>
              <a:buClr>
                <a:srgbClr val="333333"/>
              </a:buClr>
              <a:buSzPts val="2000"/>
              <a:buFont typeface="Arial" panose="020B0604020202020204" pitchFamily="34" charset="0"/>
              <a:buChar char="•"/>
            </a:pPr>
            <a:r>
              <a:rPr lang="en-US" sz="1500" dirty="0">
                <a:sym typeface="Calibri"/>
              </a:rPr>
              <a:t>Regression, i.e., </a:t>
            </a:r>
            <a:r>
              <a:rPr lang="en-US" sz="1500" b="1" i="1" dirty="0">
                <a:sym typeface="Calibri"/>
              </a:rPr>
              <a:t>C </a:t>
            </a:r>
            <a:r>
              <a:rPr lang="en-US" sz="1500" dirty="0">
                <a:sym typeface="Calibri"/>
              </a:rPr>
              <a:t>= </a:t>
            </a:r>
            <a:r>
              <a:rPr lang="en-US" sz="1500" b="1" dirty="0">
                <a:highlight>
                  <a:srgbClr val="FFFFFF"/>
                </a:highlight>
                <a:sym typeface="Calibri"/>
              </a:rPr>
              <a:t>ℝ</a:t>
            </a:r>
            <a:r>
              <a:rPr lang="en-US" sz="1500" dirty="0">
                <a:sym typeface="Calibri"/>
              </a:rPr>
              <a:t> (Regression can be used for prediction and both use continuous real numbers instead of discrete classes. )</a:t>
            </a:r>
          </a:p>
          <a:p>
            <a:pPr marL="0" lvl="0" indent="-228600" defTabSz="914400">
              <a:spcBef>
                <a:spcPts val="0"/>
              </a:spcBef>
              <a:spcAft>
                <a:spcPts val="1600"/>
              </a:spcAft>
              <a:buFont typeface="Arial" panose="020B0604020202020204" pitchFamily="34" charset="0"/>
              <a:buChar char="•"/>
            </a:pPr>
            <a:endParaRPr lang="en-US" sz="1500" dirty="0">
              <a:sym typeface="Calibri"/>
            </a:endParaRPr>
          </a:p>
        </p:txBody>
      </p:sp>
      <p:sp>
        <p:nvSpPr>
          <p:cNvPr id="185" name="Google Shape;185;p32"/>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39</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8" name="Freeform: Shape 117">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0" name="Freeform: Shape 119">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Google Shape;109;p22"/>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kern="1200">
                <a:solidFill>
                  <a:schemeClr val="tx1"/>
                </a:solidFill>
                <a:latin typeface="+mj-lt"/>
                <a:ea typeface="+mj-ea"/>
                <a:cs typeface="+mj-cs"/>
              </a:rPr>
              <a:t>Syllabus</a:t>
            </a:r>
          </a:p>
        </p:txBody>
      </p:sp>
      <p:sp>
        <p:nvSpPr>
          <p:cNvPr id="122" name="Rectangle 121">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0" name="Google Shape;110;p22"/>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600"/>
              </a:spcAft>
              <a:buClr>
                <a:schemeClr val="dk1"/>
              </a:buClr>
              <a:buSzPts val="1800"/>
              <a:buFont typeface="Arial" panose="020B0604020202020204" pitchFamily="34" charset="0"/>
              <a:buChar char="•"/>
            </a:pPr>
            <a:r>
              <a:rPr lang="en-US" sz="1200" b="1" dirty="0">
                <a:latin typeface="Bookman Old Style" panose="02050604050505020204" pitchFamily="18" charset="0"/>
                <a:sym typeface="Calibri"/>
              </a:rPr>
              <a:t>Course schedule and organization:</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50%   Homework  (10% each)</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20%   Midterm</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30%   Final Project</a:t>
            </a:r>
          </a:p>
          <a:p>
            <a:pPr marL="0" lvl="0" indent="-228600" defTabSz="914400">
              <a:spcBef>
                <a:spcPts val="0"/>
              </a:spcBef>
              <a:spcAft>
                <a:spcPts val="600"/>
              </a:spcAft>
              <a:buClr>
                <a:schemeClr val="dk1"/>
              </a:buClr>
              <a:buSzPts val="1100"/>
              <a:buFont typeface="Arial" panose="020B0604020202020204" pitchFamily="34" charset="0"/>
              <a:buChar char="•"/>
            </a:pPr>
            <a:endParaRPr lang="en-US" sz="1200" dirty="0">
              <a:latin typeface="Bookman Old Style" panose="02050604050505020204" pitchFamily="18" charset="0"/>
              <a:sym typeface="Calibri"/>
            </a:endParaRPr>
          </a:p>
          <a:p>
            <a:pPr marL="457200" lvl="0" indent="-228600" defTabSz="914400">
              <a:spcBef>
                <a:spcPts val="0"/>
              </a:spcBef>
              <a:spcAft>
                <a:spcPts val="600"/>
              </a:spcAft>
              <a:buClr>
                <a:schemeClr val="dk1"/>
              </a:buClr>
              <a:buSzPts val="1800"/>
              <a:buFont typeface="Arial" panose="020B0604020202020204" pitchFamily="34" charset="0"/>
              <a:buChar char="•"/>
            </a:pPr>
            <a:r>
              <a:rPr lang="en-US" sz="1200" b="1" dirty="0">
                <a:latin typeface="Bookman Old Style" panose="02050604050505020204" pitchFamily="18" charset="0"/>
                <a:sym typeface="Calibri"/>
              </a:rPr>
              <a:t>Final grade criteria will not be harsher than:</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90% --&gt; A- or better</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80% --&gt; B- or better</a:t>
            </a:r>
          </a:p>
          <a:p>
            <a:pPr marL="0" lvl="0" indent="-228600" defTabSz="914400">
              <a:spcBef>
                <a:spcPts val="0"/>
              </a:spcBef>
              <a:spcAft>
                <a:spcPts val="600"/>
              </a:spcAft>
              <a:buClr>
                <a:schemeClr val="dk1"/>
              </a:buClr>
              <a:buSzPts val="1100"/>
              <a:buFont typeface="Wingdings" panose="05000000000000000000" pitchFamily="2" charset="2"/>
              <a:buChar char="Ø"/>
            </a:pPr>
            <a:r>
              <a:rPr lang="en-US" sz="1200" dirty="0">
                <a:latin typeface="Bookman Old Style" panose="02050604050505020204" pitchFamily="18" charset="0"/>
                <a:sym typeface="Calibri"/>
              </a:rPr>
              <a:t>70% --&gt; C- or better</a:t>
            </a:r>
            <a:endParaRPr lang="en-US" sz="1200" dirty="0">
              <a:latin typeface="Bookman Old Style" panose="02050604050505020204" pitchFamily="18" charset="0"/>
            </a:endParaRPr>
          </a:p>
        </p:txBody>
      </p:sp>
      <p:sp>
        <p:nvSpPr>
          <p:cNvPr id="111" name="Google Shape;111;p22"/>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4</a:t>
            </a:fld>
            <a:endParaRPr lang="en-US" sz="700" kern="1200">
              <a:solidFill>
                <a:schemeClr val="tx1">
                  <a:lumMod val="50000"/>
                  <a:lumOff val="50000"/>
                </a:schemeClr>
              </a:solidFill>
              <a:latin typeface="+mn-lt"/>
              <a:ea typeface="+mn-ea"/>
              <a:cs typeface="+mn-cs"/>
            </a:endParaRPr>
          </a:p>
        </p:txBody>
      </p:sp>
      <p:pic>
        <p:nvPicPr>
          <p:cNvPr id="9" name="Picture 8">
            <a:extLst>
              <a:ext uri="{FF2B5EF4-FFF2-40B4-BE49-F238E27FC236}">
                <a16:creationId xmlns:a16="http://schemas.microsoft.com/office/drawing/2014/main" id="{6983E366-54BB-4EAC-8A0B-0C693AB79D9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91779" cy="973910"/>
          </a:xfrm>
          <a:prstGeom prst="rect">
            <a:avLst/>
          </a:prstGeom>
          <a:noFill/>
          <a:ln>
            <a:noFill/>
          </a:ln>
        </p:spPr>
      </p:pic>
    </p:spTree>
    <p:extLst>
      <p:ext uri="{BB962C8B-B14F-4D97-AF65-F5344CB8AC3E}">
        <p14:creationId xmlns:p14="http://schemas.microsoft.com/office/powerpoint/2010/main" val="1468646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9"/>
        <p:cNvGrpSpPr/>
        <p:nvPr/>
      </p:nvGrpSpPr>
      <p:grpSpPr>
        <a:xfrm>
          <a:off x="0" y="0"/>
          <a:ext cx="0" cy="0"/>
          <a:chOff x="0" y="0"/>
          <a:chExt cx="0" cy="0"/>
        </a:xfrm>
      </p:grpSpPr>
      <p:sp useBgFill="1">
        <p:nvSpPr>
          <p:cNvPr id="205" name="Rectangle 19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 name="Freeform: Shape 19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7" name="Freeform: Shape 20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Google Shape;190;p33"/>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kern="1200">
                <a:solidFill>
                  <a:schemeClr val="tx1"/>
                </a:solidFill>
                <a:latin typeface="+mj-lt"/>
                <a:ea typeface="+mj-ea"/>
                <a:cs typeface="+mj-cs"/>
              </a:rPr>
              <a:t>Machine learning setup</a:t>
            </a:r>
          </a:p>
          <a:p>
            <a:pPr marL="0" lvl="0" indent="0" defTabSz="914400">
              <a:spcBef>
                <a:spcPct val="0"/>
              </a:spcBef>
              <a:spcAft>
                <a:spcPts val="0"/>
              </a:spcAft>
            </a:pPr>
            <a:endParaRPr lang="en-US" sz="3000" kern="1200">
              <a:solidFill>
                <a:schemeClr val="tx1"/>
              </a:solidFill>
              <a:latin typeface="+mj-lt"/>
              <a:ea typeface="+mj-ea"/>
              <a:cs typeface="+mj-cs"/>
            </a:endParaRPr>
          </a:p>
        </p:txBody>
      </p:sp>
      <p:sp>
        <p:nvSpPr>
          <p:cNvPr id="208" name="Rectangle 20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1" name="Google Shape;191;p33"/>
          <p:cNvSpPr txBox="1">
            <a:spLocks noGrp="1"/>
          </p:cNvSpPr>
          <p:nvPr>
            <p:ph type="body" idx="1"/>
          </p:nvPr>
        </p:nvSpPr>
        <p:spPr>
          <a:xfrm>
            <a:off x="3789219" y="699516"/>
            <a:ext cx="5146964" cy="3744468"/>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None/>
            </a:pPr>
            <a:r>
              <a:rPr lang="en-US" sz="1200" dirty="0">
                <a:sym typeface="Calibri"/>
              </a:rPr>
              <a:t>There are multiple scenarios for the label space </a:t>
            </a:r>
            <a:r>
              <a:rPr lang="en-US" sz="1200" b="1" i="1" dirty="0">
                <a:sym typeface="Calibri"/>
              </a:rPr>
              <a:t>C</a:t>
            </a:r>
            <a:r>
              <a:rPr lang="en-US" sz="1200" dirty="0">
                <a:sym typeface="Calibri"/>
              </a:rPr>
              <a:t>: </a:t>
            </a:r>
          </a:p>
          <a:p>
            <a:pPr marL="0" lvl="0" indent="-228600" defTabSz="914400">
              <a:spcBef>
                <a:spcPts val="0"/>
              </a:spcBef>
              <a:spcAft>
                <a:spcPts val="600"/>
              </a:spcAft>
              <a:buClr>
                <a:schemeClr val="dk1"/>
              </a:buClr>
              <a:buSzPts val="1100"/>
              <a:buFont typeface="Arial" panose="020B0604020202020204" pitchFamily="34" charset="0"/>
              <a:buChar char="•"/>
            </a:pPr>
            <a:endParaRPr lang="en-US" sz="1200" dirty="0">
              <a:sym typeface="Calibri"/>
            </a:endParaRPr>
          </a:p>
          <a:p>
            <a:pPr marL="0" lvl="0" indent="0" defTabSz="914400">
              <a:spcBef>
                <a:spcPts val="0"/>
              </a:spcBef>
              <a:spcAft>
                <a:spcPts val="600"/>
              </a:spcAft>
              <a:buClr>
                <a:schemeClr val="dk1"/>
              </a:buClr>
              <a:buSzPts val="1100"/>
              <a:buNone/>
            </a:pPr>
            <a:r>
              <a:rPr lang="en-US" sz="1200" dirty="0">
                <a:sym typeface="Calibri"/>
              </a:rPr>
              <a:t>Example-1: (</a:t>
            </a:r>
            <a:r>
              <a:rPr lang="en-US" sz="1200" u="sng" dirty="0">
                <a:sym typeface="Calibri"/>
              </a:rPr>
              <a:t>Two-class (binary) classification</a:t>
            </a:r>
            <a:r>
              <a:rPr lang="en-US" sz="1200" dirty="0">
                <a:sym typeface="Calibri"/>
              </a:rPr>
              <a:t>) - Spam filtering. </a:t>
            </a:r>
          </a:p>
          <a:p>
            <a:pPr marL="171450" indent="-171450" defTabSz="914400">
              <a:spcAft>
                <a:spcPts val="600"/>
              </a:spcAft>
              <a:buClr>
                <a:schemeClr val="dk1"/>
              </a:buClr>
              <a:buSzPts val="1100"/>
              <a:buFont typeface="Arial" panose="020B0604020202020204" pitchFamily="34" charset="0"/>
              <a:buChar char="•"/>
            </a:pPr>
            <a:r>
              <a:rPr lang="en-US" sz="1200" dirty="0">
                <a:sym typeface="Calibri"/>
              </a:rPr>
              <a:t>An email is either a spam (+1), or not (−1). </a:t>
            </a:r>
          </a:p>
          <a:p>
            <a:pPr marL="0" lvl="0" indent="-228600" defTabSz="914400">
              <a:spcBef>
                <a:spcPts val="0"/>
              </a:spcBef>
              <a:spcAft>
                <a:spcPts val="600"/>
              </a:spcAft>
              <a:buClr>
                <a:schemeClr val="dk1"/>
              </a:buClr>
              <a:buSzPts val="1100"/>
              <a:buFont typeface="Arial" panose="020B0604020202020204" pitchFamily="34" charset="0"/>
              <a:buChar char="•"/>
            </a:pPr>
            <a:endParaRPr lang="en-US" sz="1200" dirty="0">
              <a:sym typeface="Calibri"/>
            </a:endParaRPr>
          </a:p>
          <a:p>
            <a:pPr marL="0" lvl="0" indent="0" defTabSz="914400">
              <a:spcBef>
                <a:spcPts val="0"/>
              </a:spcBef>
              <a:spcAft>
                <a:spcPts val="600"/>
              </a:spcAft>
              <a:buClr>
                <a:schemeClr val="dk1"/>
              </a:buClr>
              <a:buSzPts val="1100"/>
              <a:buNone/>
            </a:pPr>
            <a:r>
              <a:rPr lang="en-US" sz="1200" dirty="0">
                <a:sym typeface="Calibri"/>
              </a:rPr>
              <a:t>Example-2: (</a:t>
            </a:r>
            <a:r>
              <a:rPr lang="en-US" sz="1200" u="sng" dirty="0">
                <a:sym typeface="Calibri"/>
              </a:rPr>
              <a:t>Multi-class classification</a:t>
            </a:r>
            <a:r>
              <a:rPr lang="en-US" sz="1200" dirty="0">
                <a:sym typeface="Calibri"/>
              </a:rPr>
              <a:t>) - Face classification. </a:t>
            </a:r>
          </a:p>
          <a:p>
            <a:pPr marL="171450" lvl="0" indent="-171450" defTabSz="914400">
              <a:spcBef>
                <a:spcPts val="0"/>
              </a:spcBef>
              <a:spcAft>
                <a:spcPts val="600"/>
              </a:spcAft>
              <a:buClr>
                <a:schemeClr val="dk1"/>
              </a:buClr>
              <a:buSzPts val="1100"/>
              <a:buFont typeface="Arial" panose="020B0604020202020204" pitchFamily="34" charset="0"/>
              <a:buChar char="•"/>
            </a:pPr>
            <a:r>
              <a:rPr lang="en-US" sz="1200" dirty="0">
                <a:sym typeface="Calibri"/>
              </a:rPr>
              <a:t>A person can be exactly one of </a:t>
            </a:r>
            <a:r>
              <a:rPr lang="en-US" sz="1200" b="1" i="1" dirty="0">
                <a:sym typeface="Calibri"/>
              </a:rPr>
              <a:t>K</a:t>
            </a:r>
            <a:r>
              <a:rPr lang="en-US" sz="1200" dirty="0">
                <a:sym typeface="Calibri"/>
              </a:rPr>
              <a:t> identities (e.g., 1=“Michelle", 2=“Thomas", …, </a:t>
            </a:r>
            <a:r>
              <a:rPr lang="en-US" sz="1200" i="1" dirty="0">
                <a:sym typeface="Calibri"/>
              </a:rPr>
              <a:t>K</a:t>
            </a:r>
            <a:r>
              <a:rPr lang="en-US" sz="1200" dirty="0">
                <a:sym typeface="Calibri"/>
              </a:rPr>
              <a:t>=”Mary”). </a:t>
            </a:r>
          </a:p>
          <a:p>
            <a:pPr marL="0" lvl="0" indent="-228600" defTabSz="914400">
              <a:spcBef>
                <a:spcPts val="0"/>
              </a:spcBef>
              <a:spcAft>
                <a:spcPts val="600"/>
              </a:spcAft>
              <a:buClr>
                <a:schemeClr val="dk1"/>
              </a:buClr>
              <a:buSzPts val="1100"/>
              <a:buFont typeface="Arial" panose="020B0604020202020204" pitchFamily="34" charset="0"/>
              <a:buChar char="•"/>
            </a:pPr>
            <a:endParaRPr lang="en-US" sz="1200" dirty="0">
              <a:sym typeface="Calibri"/>
            </a:endParaRPr>
          </a:p>
          <a:p>
            <a:pPr marL="0" lvl="0" indent="0" defTabSz="914400">
              <a:spcBef>
                <a:spcPts val="0"/>
              </a:spcBef>
              <a:spcAft>
                <a:spcPts val="600"/>
              </a:spcAft>
              <a:buClr>
                <a:schemeClr val="dk1"/>
              </a:buClr>
              <a:buSzPts val="1100"/>
              <a:buNone/>
            </a:pPr>
            <a:r>
              <a:rPr lang="en-US" sz="1200" dirty="0">
                <a:sym typeface="Calibri"/>
              </a:rPr>
              <a:t>Example-3: (</a:t>
            </a:r>
            <a:r>
              <a:rPr lang="en-US" sz="1200" u="sng" dirty="0">
                <a:sym typeface="Calibri"/>
              </a:rPr>
              <a:t>Prediction</a:t>
            </a:r>
            <a:r>
              <a:rPr lang="en-US" sz="1200" dirty="0">
                <a:sym typeface="Calibri"/>
              </a:rPr>
              <a:t> (for continuous variables) </a:t>
            </a:r>
          </a:p>
          <a:p>
            <a:pPr marL="0" lvl="0" indent="-228600" defTabSz="914400">
              <a:spcBef>
                <a:spcPts val="0"/>
              </a:spcBef>
              <a:spcAft>
                <a:spcPts val="600"/>
              </a:spcAft>
              <a:buClr>
                <a:schemeClr val="dk1"/>
              </a:buClr>
              <a:buSzPts val="1100"/>
              <a:buFont typeface="Arial" panose="020B0604020202020204" pitchFamily="34" charset="0"/>
              <a:buChar char="•"/>
            </a:pPr>
            <a:r>
              <a:rPr lang="en-US" sz="1200" dirty="0">
                <a:sym typeface="Calibri"/>
              </a:rPr>
              <a:t>Predict future temperature or the height of a person. </a:t>
            </a:r>
          </a:p>
          <a:p>
            <a:pPr marL="0" lvl="0" indent="-228600" defTabSz="914400">
              <a:spcBef>
                <a:spcPts val="0"/>
              </a:spcBef>
              <a:spcAft>
                <a:spcPts val="600"/>
              </a:spcAft>
              <a:buClr>
                <a:schemeClr val="dk1"/>
              </a:buClr>
              <a:buSzPts val="1100"/>
              <a:buFont typeface="Arial" panose="020B0604020202020204" pitchFamily="34" charset="0"/>
              <a:buChar char="•"/>
            </a:pPr>
            <a:endParaRPr lang="en-US" sz="1200" dirty="0">
              <a:sym typeface="Calibri"/>
            </a:endParaRPr>
          </a:p>
          <a:p>
            <a:pPr marL="0" lvl="0" indent="0" defTabSz="914400">
              <a:spcBef>
                <a:spcPts val="0"/>
              </a:spcBef>
              <a:spcAft>
                <a:spcPts val="600"/>
              </a:spcAft>
              <a:buClr>
                <a:schemeClr val="dk1"/>
              </a:buClr>
              <a:buSzPts val="1100"/>
              <a:buNone/>
            </a:pPr>
            <a:r>
              <a:rPr lang="en-US" sz="1200" dirty="0">
                <a:sym typeface="Calibri"/>
              </a:rPr>
              <a:t>The goal of </a:t>
            </a:r>
            <a:r>
              <a:rPr lang="en-US" sz="1200" b="1" dirty="0">
                <a:sym typeface="Calibri"/>
              </a:rPr>
              <a:t>supervised learning</a:t>
            </a:r>
            <a:r>
              <a:rPr lang="en-US" sz="1200" dirty="0">
                <a:sym typeface="Calibri"/>
              </a:rPr>
              <a:t> is to find a function </a:t>
            </a:r>
            <a:r>
              <a:rPr lang="en-US" sz="1200" i="1" dirty="0">
                <a:sym typeface="Calibri"/>
              </a:rPr>
              <a:t>h</a:t>
            </a:r>
            <a:r>
              <a:rPr lang="en-US" sz="1200" dirty="0">
                <a:sym typeface="Calibri"/>
              </a:rPr>
              <a:t>: </a:t>
            </a:r>
            <a:r>
              <a:rPr lang="en-US" sz="1200" b="1" i="1" dirty="0">
                <a:sym typeface="Verdana"/>
              </a:rPr>
              <a:t>R</a:t>
            </a:r>
            <a:r>
              <a:rPr lang="en-US" sz="1200" b="1" baseline="30000" dirty="0">
                <a:sym typeface="Verdana"/>
              </a:rPr>
              <a:t>d </a:t>
            </a:r>
            <a:r>
              <a:rPr lang="en-US" sz="1200" dirty="0">
                <a:sym typeface="Calibri"/>
              </a:rPr>
              <a:t>→ </a:t>
            </a:r>
            <a:r>
              <a:rPr lang="en-US" sz="1200" b="1" i="1" dirty="0">
                <a:sym typeface="Calibri"/>
              </a:rPr>
              <a:t>C</a:t>
            </a:r>
            <a:r>
              <a:rPr lang="en-US" sz="1200" dirty="0">
                <a:sym typeface="Calibri"/>
              </a:rPr>
              <a:t>, such that</a:t>
            </a:r>
          </a:p>
          <a:p>
            <a:pPr marL="0" lvl="0" indent="0" defTabSz="914400">
              <a:spcBef>
                <a:spcPts val="0"/>
              </a:spcBef>
              <a:spcAft>
                <a:spcPts val="600"/>
              </a:spcAft>
              <a:buClr>
                <a:schemeClr val="dk1"/>
              </a:buClr>
              <a:buSzPts val="1100"/>
              <a:buNone/>
            </a:pPr>
            <a:r>
              <a:rPr lang="en-US" sz="1200" i="1" dirty="0">
                <a:sym typeface="Calibri"/>
              </a:rPr>
              <a:t>h</a:t>
            </a:r>
            <a:r>
              <a:rPr lang="en-US" sz="1200" dirty="0">
                <a:sym typeface="Calibri"/>
              </a:rPr>
              <a:t>(</a:t>
            </a:r>
            <a:r>
              <a:rPr lang="en-US" sz="1200" b="1" dirty="0">
                <a:sym typeface="Calibri"/>
              </a:rPr>
              <a:t>x</a:t>
            </a:r>
            <a:r>
              <a:rPr lang="en-US" sz="1200" baseline="-25000" dirty="0">
                <a:sym typeface="Calibri"/>
              </a:rPr>
              <a:t>i</a:t>
            </a:r>
            <a:r>
              <a:rPr lang="en-US" sz="1200" dirty="0">
                <a:sym typeface="Calibri"/>
              </a:rPr>
              <a:t>) ≈ </a:t>
            </a:r>
            <a:r>
              <a:rPr lang="en-US" sz="1200" i="1" dirty="0" err="1">
                <a:sym typeface="Calibri"/>
              </a:rPr>
              <a:t>y</a:t>
            </a:r>
            <a:r>
              <a:rPr lang="en-US" sz="1200" baseline="-25000" dirty="0" err="1">
                <a:sym typeface="Calibri"/>
              </a:rPr>
              <a:t>i</a:t>
            </a:r>
            <a:r>
              <a:rPr lang="en-US" sz="1200" dirty="0">
                <a:sym typeface="Calibri"/>
              </a:rPr>
              <a:t> for all (</a:t>
            </a:r>
            <a:r>
              <a:rPr lang="en-US" sz="1200" b="1" dirty="0">
                <a:sym typeface="Calibri"/>
              </a:rPr>
              <a:t>x</a:t>
            </a:r>
            <a:r>
              <a:rPr lang="en-US" sz="1200" baseline="-25000" dirty="0">
                <a:sym typeface="Calibri"/>
              </a:rPr>
              <a:t>i</a:t>
            </a:r>
            <a:r>
              <a:rPr lang="en-US" sz="1200" dirty="0">
                <a:sym typeface="Calibri"/>
              </a:rPr>
              <a:t> ,</a:t>
            </a:r>
            <a:r>
              <a:rPr lang="en-US" sz="1200" i="1" dirty="0">
                <a:sym typeface="Calibri"/>
              </a:rPr>
              <a:t> </a:t>
            </a:r>
            <a:r>
              <a:rPr lang="en-US" sz="1200" i="1" dirty="0" err="1">
                <a:sym typeface="Calibri"/>
              </a:rPr>
              <a:t>y</a:t>
            </a:r>
            <a:r>
              <a:rPr lang="en-US" sz="1200" baseline="-25000" dirty="0" err="1">
                <a:sym typeface="Calibri"/>
              </a:rPr>
              <a:t>i</a:t>
            </a:r>
            <a:r>
              <a:rPr lang="en-US" sz="1200" dirty="0">
                <a:sym typeface="Calibri"/>
              </a:rPr>
              <a:t> ) ∈ </a:t>
            </a:r>
            <a:r>
              <a:rPr lang="en-US" sz="1200" b="1" dirty="0">
                <a:sym typeface="Verdana"/>
              </a:rPr>
              <a:t>D</a:t>
            </a:r>
            <a:r>
              <a:rPr lang="en-US" sz="1200" dirty="0">
                <a:sym typeface="Calibri"/>
              </a:rPr>
              <a:t> (</a:t>
            </a:r>
            <a:r>
              <a:rPr lang="en-US" sz="1200" u="sng" dirty="0">
                <a:sym typeface="Calibri"/>
              </a:rPr>
              <a:t>training</a:t>
            </a:r>
            <a:r>
              <a:rPr lang="en-US" sz="1200" dirty="0">
                <a:sym typeface="Calibri"/>
              </a:rPr>
              <a:t>); </a:t>
            </a:r>
            <a:r>
              <a:rPr lang="en-US" sz="1200" i="1" dirty="0">
                <a:sym typeface="Calibri"/>
              </a:rPr>
              <a:t>h</a:t>
            </a:r>
            <a:r>
              <a:rPr lang="en-US" sz="1200" dirty="0">
                <a:sym typeface="Calibri"/>
              </a:rPr>
              <a:t>(</a:t>
            </a:r>
            <a:r>
              <a:rPr lang="en-US" sz="1200" b="1" dirty="0">
                <a:sym typeface="Calibri"/>
              </a:rPr>
              <a:t>x</a:t>
            </a:r>
            <a:r>
              <a:rPr lang="en-US" sz="1200" baseline="-25000" dirty="0">
                <a:sym typeface="Calibri"/>
              </a:rPr>
              <a:t>i</a:t>
            </a:r>
            <a:r>
              <a:rPr lang="en-US" sz="1200" dirty="0">
                <a:sym typeface="Calibri"/>
              </a:rPr>
              <a:t>) ≈ </a:t>
            </a:r>
            <a:r>
              <a:rPr lang="en-US" sz="1200" dirty="0" err="1">
                <a:sym typeface="Calibri"/>
              </a:rPr>
              <a:t>y</a:t>
            </a:r>
            <a:r>
              <a:rPr lang="en-US" sz="1200" baseline="-25000" dirty="0" err="1">
                <a:sym typeface="Calibri"/>
              </a:rPr>
              <a:t>i</a:t>
            </a:r>
            <a:r>
              <a:rPr lang="en-US" sz="1200" dirty="0">
                <a:sym typeface="Calibri"/>
              </a:rPr>
              <a:t> for all (</a:t>
            </a:r>
            <a:r>
              <a:rPr lang="en-US" sz="1200" b="1" dirty="0">
                <a:sym typeface="Calibri"/>
              </a:rPr>
              <a:t>x</a:t>
            </a:r>
            <a:r>
              <a:rPr lang="en-US" sz="1200" baseline="-25000" dirty="0">
                <a:sym typeface="Calibri"/>
              </a:rPr>
              <a:t>i</a:t>
            </a:r>
            <a:r>
              <a:rPr lang="en-US" sz="1200" dirty="0">
                <a:sym typeface="Calibri"/>
              </a:rPr>
              <a:t> , </a:t>
            </a:r>
            <a:r>
              <a:rPr lang="en-US" sz="1200" i="1" dirty="0" err="1">
                <a:sym typeface="Calibri"/>
              </a:rPr>
              <a:t>y</a:t>
            </a:r>
            <a:r>
              <a:rPr lang="en-US" sz="1200" baseline="-25000" dirty="0" err="1">
                <a:sym typeface="Calibri"/>
              </a:rPr>
              <a:t>i</a:t>
            </a:r>
            <a:r>
              <a:rPr lang="en-US" sz="1200" dirty="0">
                <a:sym typeface="Calibri"/>
              </a:rPr>
              <a:t> ) ∉ </a:t>
            </a:r>
            <a:r>
              <a:rPr lang="en-US" sz="1200" b="1" dirty="0">
                <a:sym typeface="Verdana"/>
              </a:rPr>
              <a:t>D</a:t>
            </a:r>
            <a:r>
              <a:rPr lang="en-US" sz="1200" dirty="0">
                <a:sym typeface="Calibri"/>
              </a:rPr>
              <a:t> (</a:t>
            </a:r>
            <a:r>
              <a:rPr lang="en-US" sz="1200" u="sng" dirty="0">
                <a:sym typeface="Calibri"/>
              </a:rPr>
              <a:t>testing</a:t>
            </a:r>
            <a:r>
              <a:rPr lang="en-US" sz="1200" dirty="0">
                <a:sym typeface="Calibri"/>
              </a:rPr>
              <a:t>).</a:t>
            </a:r>
          </a:p>
        </p:txBody>
      </p:sp>
      <p:sp>
        <p:nvSpPr>
          <p:cNvPr id="192" name="Google Shape;192;p33"/>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40</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EA8E31D9-7C99-4C65-8915-34A678182D7A}"/>
              </a:ext>
            </a:extLst>
          </p:cNvPr>
          <p:cNvSpPr/>
          <p:nvPr/>
        </p:nvSpPr>
        <p:spPr>
          <a:xfrm>
            <a:off x="4246927" y="1742813"/>
            <a:ext cx="1245765" cy="434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Training</a:t>
            </a:r>
          </a:p>
        </p:txBody>
      </p:sp>
      <p:grpSp>
        <p:nvGrpSpPr>
          <p:cNvPr id="21" name="Group 20">
            <a:extLst>
              <a:ext uri="{FF2B5EF4-FFF2-40B4-BE49-F238E27FC236}">
                <a16:creationId xmlns:a16="http://schemas.microsoft.com/office/drawing/2014/main" id="{F4AE5E0A-95A9-4930-979F-4F977C6BE1D3}"/>
              </a:ext>
            </a:extLst>
          </p:cNvPr>
          <p:cNvGrpSpPr/>
          <p:nvPr/>
        </p:nvGrpSpPr>
        <p:grpSpPr>
          <a:xfrm>
            <a:off x="350611" y="865424"/>
            <a:ext cx="4009127" cy="2984873"/>
            <a:chOff x="507096" y="818338"/>
            <a:chExt cx="5345503" cy="3979831"/>
          </a:xfrm>
        </p:grpSpPr>
        <p:pic>
          <p:nvPicPr>
            <p:cNvPr id="8" name="Picture 7">
              <a:extLst>
                <a:ext uri="{FF2B5EF4-FFF2-40B4-BE49-F238E27FC236}">
                  <a16:creationId xmlns:a16="http://schemas.microsoft.com/office/drawing/2014/main" id="{CB8AE8B5-95E8-4E89-AE49-083B684DCB63}"/>
                </a:ext>
              </a:extLst>
            </p:cNvPr>
            <p:cNvPicPr>
              <a:picLocks noChangeAspect="1"/>
            </p:cNvPicPr>
            <p:nvPr/>
          </p:nvPicPr>
          <p:blipFill>
            <a:blip r:embed="rId3"/>
            <a:stretch>
              <a:fillRect/>
            </a:stretch>
          </p:blipFill>
          <p:spPr>
            <a:xfrm>
              <a:off x="2903646" y="2099658"/>
              <a:ext cx="2948953" cy="1965489"/>
            </a:xfrm>
            <a:prstGeom prst="rect">
              <a:avLst/>
            </a:prstGeom>
          </p:spPr>
        </p:pic>
        <p:pic>
          <p:nvPicPr>
            <p:cNvPr id="2" name="Picture 1">
              <a:extLst>
                <a:ext uri="{FF2B5EF4-FFF2-40B4-BE49-F238E27FC236}">
                  <a16:creationId xmlns:a16="http://schemas.microsoft.com/office/drawing/2014/main" id="{9943D640-BA81-4D09-A965-511E80543368}"/>
                </a:ext>
              </a:extLst>
            </p:cNvPr>
            <p:cNvPicPr>
              <a:picLocks noChangeAspect="1"/>
            </p:cNvPicPr>
            <p:nvPr/>
          </p:nvPicPr>
          <p:blipFill>
            <a:blip r:embed="rId4"/>
            <a:stretch>
              <a:fillRect/>
            </a:stretch>
          </p:blipFill>
          <p:spPr>
            <a:xfrm>
              <a:off x="507096" y="1055801"/>
              <a:ext cx="1642215" cy="1095665"/>
            </a:xfrm>
            <a:prstGeom prst="rect">
              <a:avLst/>
            </a:prstGeom>
          </p:spPr>
        </p:pic>
        <p:pic>
          <p:nvPicPr>
            <p:cNvPr id="6" name="Picture 5">
              <a:extLst>
                <a:ext uri="{FF2B5EF4-FFF2-40B4-BE49-F238E27FC236}">
                  <a16:creationId xmlns:a16="http://schemas.microsoft.com/office/drawing/2014/main" id="{97DC07E3-AE70-408D-8B46-571F0CC3980E}"/>
                </a:ext>
              </a:extLst>
            </p:cNvPr>
            <p:cNvPicPr>
              <a:picLocks noChangeAspect="1"/>
            </p:cNvPicPr>
            <p:nvPr/>
          </p:nvPicPr>
          <p:blipFill>
            <a:blip r:embed="rId5"/>
            <a:stretch>
              <a:fillRect/>
            </a:stretch>
          </p:blipFill>
          <p:spPr>
            <a:xfrm>
              <a:off x="3782222" y="818338"/>
              <a:ext cx="1191803" cy="1410417"/>
            </a:xfrm>
            <a:prstGeom prst="rect">
              <a:avLst/>
            </a:prstGeom>
          </p:spPr>
        </p:pic>
        <p:sp>
          <p:nvSpPr>
            <p:cNvPr id="13" name="Right Brace 12">
              <a:extLst>
                <a:ext uri="{FF2B5EF4-FFF2-40B4-BE49-F238E27FC236}">
                  <a16:creationId xmlns:a16="http://schemas.microsoft.com/office/drawing/2014/main" id="{935AB999-E699-435D-B9DE-DE569D3AD79B}"/>
                </a:ext>
              </a:extLst>
            </p:cNvPr>
            <p:cNvSpPr/>
            <p:nvPr/>
          </p:nvSpPr>
          <p:spPr>
            <a:xfrm rot="5400000">
              <a:off x="2560424" y="2166152"/>
              <a:ext cx="271466" cy="43781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sp>
          <p:nvSpPr>
            <p:cNvPr id="15" name="TextBox 14">
              <a:extLst>
                <a:ext uri="{FF2B5EF4-FFF2-40B4-BE49-F238E27FC236}">
                  <a16:creationId xmlns:a16="http://schemas.microsoft.com/office/drawing/2014/main" id="{466A6641-BAF5-4584-BDD0-0915FD40C11E}"/>
                </a:ext>
              </a:extLst>
            </p:cNvPr>
            <p:cNvSpPr txBox="1"/>
            <p:nvPr/>
          </p:nvSpPr>
          <p:spPr>
            <a:xfrm>
              <a:off x="1988237" y="4459614"/>
              <a:ext cx="1327713" cy="338555"/>
            </a:xfrm>
            <a:prstGeom prst="rect">
              <a:avLst/>
            </a:prstGeom>
            <a:noFill/>
          </p:spPr>
          <p:txBody>
            <a:bodyPr wrap="none" rtlCol="0">
              <a:spAutoFit/>
            </a:bodyPr>
            <a:lstStyle/>
            <a:p>
              <a:r>
                <a:rPr lang="en-US" sz="1050" dirty="0"/>
                <a:t>Training Data</a:t>
              </a:r>
            </a:p>
          </p:txBody>
        </p:sp>
      </p:grpSp>
      <p:pic>
        <p:nvPicPr>
          <p:cNvPr id="25" name="Picture 24">
            <a:extLst>
              <a:ext uri="{FF2B5EF4-FFF2-40B4-BE49-F238E27FC236}">
                <a16:creationId xmlns:a16="http://schemas.microsoft.com/office/drawing/2014/main" id="{D4C3612C-EA2C-44D7-899C-21BEEFEA8AAD}"/>
              </a:ext>
            </a:extLst>
          </p:cNvPr>
          <p:cNvPicPr>
            <a:picLocks noChangeAspect="1"/>
          </p:cNvPicPr>
          <p:nvPr/>
        </p:nvPicPr>
        <p:blipFill>
          <a:blip r:embed="rId6"/>
          <a:stretch>
            <a:fillRect/>
          </a:stretch>
        </p:blipFill>
        <p:spPr>
          <a:xfrm>
            <a:off x="5913322" y="567711"/>
            <a:ext cx="2850356" cy="2950369"/>
          </a:xfrm>
          <a:prstGeom prst="rect">
            <a:avLst/>
          </a:prstGeom>
        </p:spPr>
      </p:pic>
      <p:grpSp>
        <p:nvGrpSpPr>
          <p:cNvPr id="28" name="Group 27">
            <a:extLst>
              <a:ext uri="{FF2B5EF4-FFF2-40B4-BE49-F238E27FC236}">
                <a16:creationId xmlns:a16="http://schemas.microsoft.com/office/drawing/2014/main" id="{E5970803-058F-4884-A5AD-91E7CB868887}"/>
              </a:ext>
            </a:extLst>
          </p:cNvPr>
          <p:cNvGrpSpPr/>
          <p:nvPr/>
        </p:nvGrpSpPr>
        <p:grpSpPr>
          <a:xfrm>
            <a:off x="805968" y="3873376"/>
            <a:ext cx="2257137" cy="253916"/>
            <a:chOff x="1693179" y="4782779"/>
            <a:chExt cx="3009516" cy="338555"/>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1553EB-1F18-4947-BD54-55A62CEF6D9B}"/>
                    </a:ext>
                  </a:extLst>
                </p:cNvPr>
                <p:cNvSpPr txBox="1"/>
                <p:nvPr/>
              </p:nvSpPr>
              <p:spPr>
                <a:xfrm>
                  <a:off x="1693179" y="4828946"/>
                  <a:ext cx="1114237" cy="215444"/>
                </a:xfrm>
                <a:prstGeom prst="rect">
                  <a:avLst/>
                </a:prstGeom>
                <a:noFill/>
              </p:spPr>
              <p:txBody>
                <a:bodyPr wrap="none" lIns="0" tIns="0" rIns="0" bIns="0" rtlCol="0">
                  <a:spAutoFit/>
                </a:bodyPr>
                <a:lstStyle/>
                <a:p>
                  <a:pPr marL="214313" indent="-214313">
                    <a:buFont typeface="Arial" panose="020B0604020202020204" pitchFamily="34" charset="0"/>
                    <a:buChar char="•"/>
                  </a:pPr>
                  <a14:m>
                    <m:oMath xmlns:m="http://schemas.openxmlformats.org/officeDocument/2006/math">
                      <m:r>
                        <a:rPr lang="en-US" sz="1050" i="1">
                          <a:latin typeface="Cambria Math" panose="02040503050406030204" pitchFamily="18" charset="0"/>
                        </a:rPr>
                        <m:t>𝑍</m:t>
                      </m:r>
                      <m:r>
                        <a:rPr lang="en-US" sz="1050" i="1">
                          <a:latin typeface="Cambria Math" panose="02040503050406030204" pitchFamily="18" charset="0"/>
                        </a:rPr>
                        <m:t>=</m:t>
                      </m:r>
                      <m:r>
                        <a:rPr lang="en-US" sz="1050" i="1">
                          <a:latin typeface="Cambria Math" panose="02040503050406030204" pitchFamily="18" charset="0"/>
                        </a:rPr>
                        <m:t>𝑋</m:t>
                      </m:r>
                      <m:r>
                        <a:rPr lang="en-US" sz="1050" i="1">
                          <a:latin typeface="Cambria Math" panose="02040503050406030204" pitchFamily="18" charset="0"/>
                        </a:rPr>
                        <m:t> ×</m:t>
                      </m:r>
                      <m:r>
                        <a:rPr lang="en-US" sz="1050" i="1">
                          <a:latin typeface="Cambria Math" panose="02040503050406030204" pitchFamily="18" charset="0"/>
                          <a:ea typeface="Cambria Math" panose="02040503050406030204" pitchFamily="18" charset="0"/>
                        </a:rPr>
                        <m:t>𝑌</m:t>
                      </m:r>
                    </m:oMath>
                  </a14:m>
                  <a:endParaRPr lang="en-US" sz="1050" dirty="0"/>
                </a:p>
              </p:txBody>
            </p:sp>
          </mc:Choice>
          <mc:Fallback xmlns="">
            <p:sp>
              <p:nvSpPr>
                <p:cNvPr id="26" name="TextBox 25">
                  <a:extLst>
                    <a:ext uri="{FF2B5EF4-FFF2-40B4-BE49-F238E27FC236}">
                      <a16:creationId xmlns:a16="http://schemas.microsoft.com/office/drawing/2014/main" id="{871553EB-1F18-4947-BD54-55A62CEF6D9B}"/>
                    </a:ext>
                  </a:extLst>
                </p:cNvPr>
                <p:cNvSpPr txBox="1">
                  <a:spLocks noRot="1" noChangeAspect="1" noMove="1" noResize="1" noEditPoints="1" noAdjustHandles="1" noChangeArrowheads="1" noChangeShapeType="1" noTextEdit="1"/>
                </p:cNvSpPr>
                <p:nvPr/>
              </p:nvSpPr>
              <p:spPr>
                <a:xfrm>
                  <a:off x="1693179" y="4828946"/>
                  <a:ext cx="1114237" cy="215444"/>
                </a:xfrm>
                <a:prstGeom prst="rect">
                  <a:avLst/>
                </a:prstGeom>
                <a:blipFill>
                  <a:blip r:embed="rId7"/>
                  <a:stretch>
                    <a:fillRect l="-9489" t="-22222" r="-4380"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2755395-1662-4404-8272-61AA4ED6909E}"/>
                    </a:ext>
                  </a:extLst>
                </p:cNvPr>
                <p:cNvSpPr txBox="1"/>
                <p:nvPr/>
              </p:nvSpPr>
              <p:spPr>
                <a:xfrm>
                  <a:off x="3035145" y="4782779"/>
                  <a:ext cx="1667550" cy="338555"/>
                </a:xfrm>
                <a:prstGeom prst="rect">
                  <a:avLst/>
                </a:prstGeom>
                <a:noFill/>
              </p:spPr>
              <p:txBody>
                <a:bodyPr wrap="none" rtlCol="0">
                  <a:spAutoFit/>
                </a:bodyPr>
                <a:lstStyle/>
                <a:p>
                  <a:r>
                    <a:rPr lang="en-US" sz="1050" dirty="0"/>
                    <a:t>(data, label) </a:t>
                  </a:r>
                  <a14:m>
                    <m:oMath xmlns:m="http://schemas.openxmlformats.org/officeDocument/2006/math">
                      <m:r>
                        <a:rPr lang="en-US" sz="1050" i="1">
                          <a:latin typeface="Cambria Math" panose="02040503050406030204" pitchFamily="18" charset="0"/>
                        </a:rPr>
                        <m:t>(</m:t>
                      </m:r>
                      <m:r>
                        <a:rPr lang="en-US" sz="1050" i="1">
                          <a:latin typeface="Cambria Math" panose="02040503050406030204" pitchFamily="18" charset="0"/>
                        </a:rPr>
                        <m:t>𝑥</m:t>
                      </m:r>
                      <m:r>
                        <a:rPr lang="en-US" sz="1050" i="1">
                          <a:latin typeface="Cambria Math" panose="02040503050406030204" pitchFamily="18" charset="0"/>
                        </a:rPr>
                        <m:t>,</m:t>
                      </m:r>
                      <m:r>
                        <a:rPr lang="en-US" sz="1050" i="1">
                          <a:latin typeface="Cambria Math" panose="02040503050406030204" pitchFamily="18" charset="0"/>
                        </a:rPr>
                        <m:t>𝑦</m:t>
                      </m:r>
                      <m:r>
                        <a:rPr lang="en-US" sz="1050" i="1">
                          <a:latin typeface="Cambria Math" panose="02040503050406030204" pitchFamily="18" charset="0"/>
                        </a:rPr>
                        <m:t>)</m:t>
                      </m:r>
                    </m:oMath>
                  </a14:m>
                  <a:endParaRPr lang="en-US" sz="1050" dirty="0"/>
                </a:p>
              </p:txBody>
            </p:sp>
          </mc:Choice>
          <mc:Fallback xmlns="">
            <p:sp>
              <p:nvSpPr>
                <p:cNvPr id="27" name="TextBox 26">
                  <a:extLst>
                    <a:ext uri="{FF2B5EF4-FFF2-40B4-BE49-F238E27FC236}">
                      <a16:creationId xmlns:a16="http://schemas.microsoft.com/office/drawing/2014/main" id="{62755395-1662-4404-8272-61AA4ED6909E}"/>
                    </a:ext>
                  </a:extLst>
                </p:cNvPr>
                <p:cNvSpPr txBox="1">
                  <a:spLocks noRot="1" noChangeAspect="1" noMove="1" noResize="1" noEditPoints="1" noAdjustHandles="1" noChangeArrowheads="1" noChangeShapeType="1" noTextEdit="1"/>
                </p:cNvSpPr>
                <p:nvPr/>
              </p:nvSpPr>
              <p:spPr>
                <a:xfrm>
                  <a:off x="3035145" y="4782779"/>
                  <a:ext cx="1667550" cy="338555"/>
                </a:xfrm>
                <a:prstGeom prst="rect">
                  <a:avLst/>
                </a:prstGeom>
                <a:blipFill>
                  <a:blip r:embed="rId8"/>
                  <a:stretch>
                    <a:fillRect b="-11905"/>
                  </a:stretch>
                </a:blipFill>
              </p:spPr>
              <p:txBody>
                <a:bodyPr/>
                <a:lstStyle/>
                <a:p>
                  <a:r>
                    <a:rPr lang="en-US">
                      <a:noFill/>
                    </a:rPr>
                    <a:t> </a:t>
                  </a:r>
                </a:p>
              </p:txBody>
            </p:sp>
          </mc:Fallback>
        </mc:AlternateContent>
      </p:grpSp>
      <p:sp>
        <p:nvSpPr>
          <p:cNvPr id="29" name="Slide Number Placeholder 28">
            <a:extLst>
              <a:ext uri="{FF2B5EF4-FFF2-40B4-BE49-F238E27FC236}">
                <a16:creationId xmlns:a16="http://schemas.microsoft.com/office/drawing/2014/main" id="{22DFEB31-B328-49A1-AEED-36DBB3C30F68}"/>
              </a:ext>
            </a:extLst>
          </p:cNvPr>
          <p:cNvSpPr>
            <a:spLocks noGrp="1"/>
          </p:cNvSpPr>
          <p:nvPr>
            <p:ph type="sldNum" sz="quarter" idx="12"/>
          </p:nvPr>
        </p:nvSpPr>
        <p:spPr/>
        <p:txBody>
          <a:bodyPr/>
          <a:lstStyle/>
          <a:p>
            <a:fld id="{E2FE33F3-3183-49B3-BFFD-12931E10A3ED}" type="slidenum">
              <a:rPr lang="en-US" smtClean="0"/>
              <a:t>41</a:t>
            </a:fld>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2B684F-3EF0-423B-BA4D-53A9244899F5}"/>
                  </a:ext>
                </a:extLst>
              </p:cNvPr>
              <p:cNvSpPr txBox="1"/>
              <p:nvPr/>
            </p:nvSpPr>
            <p:spPr>
              <a:xfrm>
                <a:off x="725234" y="4106747"/>
                <a:ext cx="1721497" cy="253916"/>
              </a:xfrm>
              <a:prstGeom prst="rect">
                <a:avLst/>
              </a:prstGeom>
              <a:noFill/>
            </p:spPr>
            <p:txBody>
              <a:bodyPr wrap="none" rtlCol="0">
                <a:spAutoFit/>
              </a:bodyPr>
              <a:lstStyle/>
              <a:p>
                <a:pPr marL="214313" indent="-214313">
                  <a:buFont typeface="Arial" panose="020B0604020202020204" pitchFamily="34" charset="0"/>
                  <a:buChar char="•"/>
                </a:pPr>
                <a:r>
                  <a:rPr lang="en-US" sz="1050" dirty="0"/>
                  <a:t>(Distribution over </a:t>
                </a:r>
                <a14:m>
                  <m:oMath xmlns:m="http://schemas.openxmlformats.org/officeDocument/2006/math">
                    <m:r>
                      <a:rPr lang="en-US" sz="1050" i="1">
                        <a:latin typeface="Cambria Math" panose="02040503050406030204" pitchFamily="18" charset="0"/>
                      </a:rPr>
                      <m:t>𝑍</m:t>
                    </m:r>
                  </m:oMath>
                </a14:m>
                <a:r>
                  <a:rPr lang="en-US" sz="1050" dirty="0"/>
                  <a:t>) </a:t>
                </a:r>
                <a14:m>
                  <m:oMath xmlns:m="http://schemas.openxmlformats.org/officeDocument/2006/math">
                    <m:r>
                      <a:rPr lang="en-US" sz="1050" i="1">
                        <a:latin typeface="Cambria Math" panose="02040503050406030204" pitchFamily="18" charset="0"/>
                      </a:rPr>
                      <m:t>𝐷</m:t>
                    </m:r>
                  </m:oMath>
                </a14:m>
                <a:endParaRPr lang="en-US" sz="1050" dirty="0"/>
              </a:p>
            </p:txBody>
          </p:sp>
        </mc:Choice>
        <mc:Fallback xmlns="">
          <p:sp>
            <p:nvSpPr>
              <p:cNvPr id="30" name="TextBox 29">
                <a:extLst>
                  <a:ext uri="{FF2B5EF4-FFF2-40B4-BE49-F238E27FC236}">
                    <a16:creationId xmlns:a16="http://schemas.microsoft.com/office/drawing/2014/main" id="{7F2B684F-3EF0-423B-BA4D-53A9244899F5}"/>
                  </a:ext>
                </a:extLst>
              </p:cNvPr>
              <p:cNvSpPr txBox="1">
                <a:spLocks noRot="1" noChangeAspect="1" noMove="1" noResize="1" noEditPoints="1" noAdjustHandles="1" noChangeArrowheads="1" noChangeShapeType="1" noTextEdit="1"/>
              </p:cNvSpPr>
              <p:nvPr/>
            </p:nvSpPr>
            <p:spPr>
              <a:xfrm>
                <a:off x="725234" y="4106747"/>
                <a:ext cx="1721497" cy="253916"/>
              </a:xfrm>
              <a:prstGeom prst="rect">
                <a:avLst/>
              </a:prstGeom>
              <a:blipFill>
                <a:blip r:embed="rId9"/>
                <a:stretch>
                  <a:fillRect b="-14634"/>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6997E33E-2BED-4175-9892-184266C2308A}"/>
              </a:ext>
            </a:extLst>
          </p:cNvPr>
          <p:cNvPicPr>
            <a:picLocks noChangeAspect="1"/>
          </p:cNvPicPr>
          <p:nvPr/>
        </p:nvPicPr>
        <p:blipFill>
          <a:blip r:embed="rId10"/>
          <a:stretch>
            <a:fillRect/>
          </a:stretch>
        </p:blipFill>
        <p:spPr>
          <a:xfrm>
            <a:off x="5694723" y="3416299"/>
            <a:ext cx="3287553" cy="228620"/>
          </a:xfrm>
          <a:prstGeom prst="rect">
            <a:avLst/>
          </a:prstGeom>
        </p:spPr>
      </p:pic>
      <p:sp>
        <p:nvSpPr>
          <p:cNvPr id="34" name="TextBox 33">
            <a:extLst>
              <a:ext uri="{FF2B5EF4-FFF2-40B4-BE49-F238E27FC236}">
                <a16:creationId xmlns:a16="http://schemas.microsoft.com/office/drawing/2014/main" id="{04225BD5-13A0-4CCC-8174-A07A921AA12A}"/>
              </a:ext>
            </a:extLst>
          </p:cNvPr>
          <p:cNvSpPr txBox="1"/>
          <p:nvPr/>
        </p:nvSpPr>
        <p:spPr>
          <a:xfrm>
            <a:off x="7033880" y="3596381"/>
            <a:ext cx="553357" cy="253916"/>
          </a:xfrm>
          <a:prstGeom prst="rect">
            <a:avLst/>
          </a:prstGeom>
          <a:noFill/>
        </p:spPr>
        <p:txBody>
          <a:bodyPr wrap="none" rtlCol="0">
            <a:spAutoFit/>
          </a:bodyPr>
          <a:lstStyle/>
          <a:p>
            <a:r>
              <a:rPr lang="en-US" sz="1050" dirty="0"/>
              <a:t>Model</a:t>
            </a:r>
          </a:p>
        </p:txBody>
      </p:sp>
      <p:sp>
        <p:nvSpPr>
          <p:cNvPr id="35" name="TextBox 34">
            <a:extLst>
              <a:ext uri="{FF2B5EF4-FFF2-40B4-BE49-F238E27FC236}">
                <a16:creationId xmlns:a16="http://schemas.microsoft.com/office/drawing/2014/main" id="{4A87D34F-5EE2-4A07-A5A7-E4E1ED1D7D70}"/>
              </a:ext>
            </a:extLst>
          </p:cNvPr>
          <p:cNvSpPr txBox="1"/>
          <p:nvPr/>
        </p:nvSpPr>
        <p:spPr>
          <a:xfrm>
            <a:off x="1619910" y="4647271"/>
            <a:ext cx="5904180" cy="253916"/>
          </a:xfrm>
          <a:prstGeom prst="rect">
            <a:avLst/>
          </a:prstGeom>
          <a:noFill/>
        </p:spPr>
        <p:txBody>
          <a:bodyPr wrap="none" rtlCol="0">
            <a:spAutoFit/>
          </a:bodyPr>
          <a:lstStyle/>
          <a:p>
            <a:r>
              <a:rPr lang="en-US" sz="1050" b="1" dirty="0"/>
              <a:t>Assumption</a:t>
            </a:r>
            <a:r>
              <a:rPr lang="en-US" sz="1050" dirty="0"/>
              <a:t>:  All training and test samples are drawn independently from the same distribution!</a:t>
            </a:r>
          </a:p>
        </p:txBody>
      </p:sp>
      <p:sp>
        <p:nvSpPr>
          <p:cNvPr id="37" name="TextBox 36">
            <a:extLst>
              <a:ext uri="{FF2B5EF4-FFF2-40B4-BE49-F238E27FC236}">
                <a16:creationId xmlns:a16="http://schemas.microsoft.com/office/drawing/2014/main" id="{06B0FA83-C1CE-4D7F-AC0F-890FA7A99CDE}"/>
              </a:ext>
            </a:extLst>
          </p:cNvPr>
          <p:cNvSpPr txBox="1"/>
          <p:nvPr/>
        </p:nvSpPr>
        <p:spPr>
          <a:xfrm>
            <a:off x="209874" y="110352"/>
            <a:ext cx="5014514" cy="461665"/>
          </a:xfrm>
          <a:prstGeom prst="rect">
            <a:avLst/>
          </a:prstGeom>
          <a:noFill/>
        </p:spPr>
        <p:txBody>
          <a:bodyPr wrap="none" rtlCol="0">
            <a:spAutoFit/>
          </a:bodyPr>
          <a:lstStyle/>
          <a:p>
            <a:r>
              <a:rPr lang="en-US" sz="2400" dirty="0">
                <a:solidFill>
                  <a:srgbClr val="0070C0"/>
                </a:solidFill>
                <a:effectLst>
                  <a:outerShdw blurRad="38100" dist="38100" dir="2700000" algn="tl">
                    <a:srgbClr val="000000">
                      <a:alpha val="43137"/>
                    </a:srgbClr>
                  </a:outerShdw>
                </a:effectLst>
              </a:rPr>
              <a:t>Fundamentals of Machine Learning</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A39C171-FC3F-4858-9AC6-F38FEF19CBAB}"/>
                  </a:ext>
                </a:extLst>
              </p:cNvPr>
              <p:cNvSpPr txBox="1"/>
              <p:nvPr/>
            </p:nvSpPr>
            <p:spPr>
              <a:xfrm>
                <a:off x="6922304" y="3924561"/>
                <a:ext cx="651269"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𝑦</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𝐹</m:t>
                          </m:r>
                        </m:e>
                        <m:sub>
                          <m:r>
                            <a:rPr lang="en-US" sz="1050" i="1">
                              <a:latin typeface="Cambria Math" panose="02040503050406030204" pitchFamily="18" charset="0"/>
                            </a:rPr>
                            <m:t>𝑤</m:t>
                          </m:r>
                        </m:sub>
                      </m:sSub>
                      <m:r>
                        <a:rPr lang="en-US" sz="1050" i="1">
                          <a:latin typeface="Cambria Math" panose="02040503050406030204" pitchFamily="18" charset="0"/>
                        </a:rPr>
                        <m:t> (</m:t>
                      </m:r>
                      <m:r>
                        <a:rPr lang="en-US" sz="1050" i="1">
                          <a:latin typeface="Cambria Math" panose="02040503050406030204" pitchFamily="18" charset="0"/>
                        </a:rPr>
                        <m:t>𝑥</m:t>
                      </m:r>
                      <m:r>
                        <a:rPr lang="en-US" sz="1050" i="1">
                          <a:latin typeface="Cambria Math" panose="02040503050406030204" pitchFamily="18" charset="0"/>
                        </a:rPr>
                        <m:t>)</m:t>
                      </m:r>
                    </m:oMath>
                  </m:oMathPara>
                </a14:m>
                <a:endParaRPr lang="en-US" sz="1050" dirty="0"/>
              </a:p>
            </p:txBody>
          </p:sp>
        </mc:Choice>
        <mc:Fallback xmlns="">
          <p:sp>
            <p:nvSpPr>
              <p:cNvPr id="38" name="TextBox 37">
                <a:extLst>
                  <a:ext uri="{FF2B5EF4-FFF2-40B4-BE49-F238E27FC236}">
                    <a16:creationId xmlns:a16="http://schemas.microsoft.com/office/drawing/2014/main" id="{AA39C171-FC3F-4858-9AC6-F38FEF19CBAB}"/>
                  </a:ext>
                </a:extLst>
              </p:cNvPr>
              <p:cNvSpPr txBox="1">
                <a:spLocks noRot="1" noChangeAspect="1" noMove="1" noResize="1" noEditPoints="1" noAdjustHandles="1" noChangeArrowheads="1" noChangeShapeType="1" noTextEdit="1"/>
              </p:cNvSpPr>
              <p:nvPr/>
            </p:nvSpPr>
            <p:spPr>
              <a:xfrm>
                <a:off x="6922304" y="3924561"/>
                <a:ext cx="651269" cy="161583"/>
              </a:xfrm>
              <a:prstGeom prst="rect">
                <a:avLst/>
              </a:prstGeom>
              <a:blipFill>
                <a:blip r:embed="rId11"/>
                <a:stretch>
                  <a:fillRect l="-4717" t="-3846" r="-8491" b="-4230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9D8E40B-8B94-4D0B-B94D-570A8E6E9225}"/>
              </a:ext>
            </a:extLst>
          </p:cNvPr>
          <p:cNvPicPr>
            <a:picLocks noChangeAspect="1"/>
          </p:cNvPicPr>
          <p:nvPr/>
        </p:nvPicPr>
        <p:blipFill>
          <a:blip r:embed="rId12"/>
          <a:stretch>
            <a:fillRect/>
          </a:stretch>
        </p:blipFill>
        <p:spPr>
          <a:xfrm>
            <a:off x="510106" y="1972366"/>
            <a:ext cx="1085850" cy="1507331"/>
          </a:xfrm>
          <a:prstGeom prst="rect">
            <a:avLst/>
          </a:prstGeom>
        </p:spPr>
      </p:pic>
      <p:sp>
        <p:nvSpPr>
          <p:cNvPr id="9" name="TextBox 8">
            <a:extLst>
              <a:ext uri="{FF2B5EF4-FFF2-40B4-BE49-F238E27FC236}">
                <a16:creationId xmlns:a16="http://schemas.microsoft.com/office/drawing/2014/main" id="{35430FD0-624A-468B-948E-E8239AC704BB}"/>
              </a:ext>
            </a:extLst>
          </p:cNvPr>
          <p:cNvSpPr txBox="1"/>
          <p:nvPr/>
        </p:nvSpPr>
        <p:spPr>
          <a:xfrm>
            <a:off x="1858613" y="1454395"/>
            <a:ext cx="527709" cy="253916"/>
          </a:xfrm>
          <a:prstGeom prst="rect">
            <a:avLst/>
          </a:prstGeom>
          <a:noFill/>
        </p:spPr>
        <p:txBody>
          <a:bodyPr wrap="none" rtlCol="0">
            <a:spAutoFit/>
          </a:bodyPr>
          <a:lstStyle/>
          <a:p>
            <a:r>
              <a:rPr lang="en-US" sz="1050" dirty="0"/>
              <a:t>……..</a:t>
            </a:r>
          </a:p>
        </p:txBody>
      </p:sp>
      <p:sp>
        <p:nvSpPr>
          <p:cNvPr id="31" name="TextBox 30">
            <a:extLst>
              <a:ext uri="{FF2B5EF4-FFF2-40B4-BE49-F238E27FC236}">
                <a16:creationId xmlns:a16="http://schemas.microsoft.com/office/drawing/2014/main" id="{3EF50130-6563-4152-B21A-1F054B453AB7}"/>
              </a:ext>
            </a:extLst>
          </p:cNvPr>
          <p:cNvSpPr txBox="1"/>
          <p:nvPr/>
        </p:nvSpPr>
        <p:spPr>
          <a:xfrm>
            <a:off x="1874016" y="2587531"/>
            <a:ext cx="527709" cy="253916"/>
          </a:xfrm>
          <a:prstGeom prst="rect">
            <a:avLst/>
          </a:prstGeom>
          <a:noFill/>
        </p:spPr>
        <p:txBody>
          <a:bodyPr wrap="none" rtlCol="0">
            <a:spAutoFit/>
          </a:bodyPr>
          <a:lstStyle/>
          <a:p>
            <a:r>
              <a:rPr lang="en-US" sz="1050" dirty="0"/>
              <a:t>……..</a:t>
            </a:r>
          </a:p>
        </p:txBody>
      </p:sp>
      <p:pic>
        <p:nvPicPr>
          <p:cNvPr id="11" name="Picture 10">
            <a:extLst>
              <a:ext uri="{FF2B5EF4-FFF2-40B4-BE49-F238E27FC236}">
                <a16:creationId xmlns:a16="http://schemas.microsoft.com/office/drawing/2014/main" id="{B6F90CA8-D402-423A-9665-781C5FD29C55}"/>
              </a:ext>
            </a:extLst>
          </p:cNvPr>
          <p:cNvPicPr>
            <a:picLocks noChangeAspect="1"/>
          </p:cNvPicPr>
          <p:nvPr/>
        </p:nvPicPr>
        <p:blipFill>
          <a:blip r:embed="rId13"/>
          <a:stretch>
            <a:fillRect/>
          </a:stretch>
        </p:blipFill>
        <p:spPr>
          <a:xfrm>
            <a:off x="3621627" y="3433211"/>
            <a:ext cx="2081380" cy="1200263"/>
          </a:xfrm>
          <a:prstGeom prst="rect">
            <a:avLst/>
          </a:prstGeom>
        </p:spPr>
      </p:pic>
    </p:spTree>
    <p:extLst>
      <p:ext uri="{BB962C8B-B14F-4D97-AF65-F5344CB8AC3E}">
        <p14:creationId xmlns:p14="http://schemas.microsoft.com/office/powerpoint/2010/main" val="193671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34" grpId="0"/>
      <p:bldP spid="38" grpId="0"/>
      <p:bldP spid="9" grpId="0"/>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955A2-81A3-4D9F-96C4-EE98B39BD07F}"/>
              </a:ext>
            </a:extLst>
          </p:cNvPr>
          <p:cNvSpPr>
            <a:spLocks noGrp="1"/>
          </p:cNvSpPr>
          <p:nvPr>
            <p:ph type="sldNum" sz="quarter" idx="12"/>
          </p:nvPr>
        </p:nvSpPr>
        <p:spPr/>
        <p:txBody>
          <a:bodyPr/>
          <a:lstStyle/>
          <a:p>
            <a:fld id="{E2FE33F3-3183-49B3-BFFD-12931E10A3ED}" type="slidenum">
              <a:rPr lang="en-US" smtClean="0"/>
              <a:t>42</a:t>
            </a:fld>
            <a:endParaRPr lang="en-US"/>
          </a:p>
        </p:txBody>
      </p:sp>
      <p:pic>
        <p:nvPicPr>
          <p:cNvPr id="13" name="Picture 12">
            <a:extLst>
              <a:ext uri="{FF2B5EF4-FFF2-40B4-BE49-F238E27FC236}">
                <a16:creationId xmlns:a16="http://schemas.microsoft.com/office/drawing/2014/main" id="{5DECB547-3B52-4E9B-B156-E88F3787423C}"/>
              </a:ext>
            </a:extLst>
          </p:cNvPr>
          <p:cNvPicPr>
            <a:picLocks noChangeAspect="1"/>
          </p:cNvPicPr>
          <p:nvPr/>
        </p:nvPicPr>
        <p:blipFill>
          <a:blip r:embed="rId3"/>
          <a:stretch>
            <a:fillRect/>
          </a:stretch>
        </p:blipFill>
        <p:spPr>
          <a:xfrm>
            <a:off x="1101580" y="950053"/>
            <a:ext cx="2572664" cy="1464023"/>
          </a:xfrm>
          <a:prstGeom prst="rect">
            <a:avLst/>
          </a:prstGeom>
        </p:spPr>
      </p:pic>
      <p:pic>
        <p:nvPicPr>
          <p:cNvPr id="4" name="Picture 3">
            <a:extLst>
              <a:ext uri="{FF2B5EF4-FFF2-40B4-BE49-F238E27FC236}">
                <a16:creationId xmlns:a16="http://schemas.microsoft.com/office/drawing/2014/main" id="{4BE1000E-CD63-4991-8FDD-900A122C0B55}"/>
              </a:ext>
            </a:extLst>
          </p:cNvPr>
          <p:cNvPicPr>
            <a:picLocks noChangeAspect="1"/>
          </p:cNvPicPr>
          <p:nvPr/>
        </p:nvPicPr>
        <p:blipFill>
          <a:blip r:embed="rId4"/>
          <a:stretch>
            <a:fillRect/>
          </a:stretch>
        </p:blipFill>
        <p:spPr>
          <a:xfrm>
            <a:off x="5175370" y="1121236"/>
            <a:ext cx="2662835" cy="2530367"/>
          </a:xfrm>
          <a:prstGeom prst="rect">
            <a:avLst/>
          </a:prstGeom>
        </p:spPr>
      </p:pic>
      <p:grpSp>
        <p:nvGrpSpPr>
          <p:cNvPr id="16" name="Group 15">
            <a:extLst>
              <a:ext uri="{FF2B5EF4-FFF2-40B4-BE49-F238E27FC236}">
                <a16:creationId xmlns:a16="http://schemas.microsoft.com/office/drawing/2014/main" id="{9766C7AD-CA38-4E28-952A-EEF58B6D2CDA}"/>
              </a:ext>
            </a:extLst>
          </p:cNvPr>
          <p:cNvGrpSpPr/>
          <p:nvPr/>
        </p:nvGrpSpPr>
        <p:grpSpPr>
          <a:xfrm>
            <a:off x="4971153" y="3568479"/>
            <a:ext cx="3071269" cy="408361"/>
            <a:chOff x="7261860" y="4639907"/>
            <a:chExt cx="4383404" cy="634858"/>
          </a:xfrm>
        </p:grpSpPr>
        <p:pic>
          <p:nvPicPr>
            <p:cNvPr id="6" name="Picture 5">
              <a:extLst>
                <a:ext uri="{FF2B5EF4-FFF2-40B4-BE49-F238E27FC236}">
                  <a16:creationId xmlns:a16="http://schemas.microsoft.com/office/drawing/2014/main" id="{8E3D3017-B365-49D6-8923-4EFBE6C96752}"/>
                </a:ext>
              </a:extLst>
            </p:cNvPr>
            <p:cNvPicPr>
              <a:picLocks noChangeAspect="1"/>
            </p:cNvPicPr>
            <p:nvPr/>
          </p:nvPicPr>
          <p:blipFill>
            <a:blip r:embed="rId5"/>
            <a:stretch>
              <a:fillRect/>
            </a:stretch>
          </p:blipFill>
          <p:spPr>
            <a:xfrm>
              <a:off x="7261860" y="4639907"/>
              <a:ext cx="4383404" cy="304826"/>
            </a:xfrm>
            <a:prstGeom prst="rect">
              <a:avLst/>
            </a:prstGeom>
          </p:spPr>
        </p:pic>
        <p:sp>
          <p:nvSpPr>
            <p:cNvPr id="8" name="TextBox 7">
              <a:extLst>
                <a:ext uri="{FF2B5EF4-FFF2-40B4-BE49-F238E27FC236}">
                  <a16:creationId xmlns:a16="http://schemas.microsoft.com/office/drawing/2014/main" id="{720E18C3-7C0F-4266-A67E-F214ED46BE79}"/>
                </a:ext>
              </a:extLst>
            </p:cNvPr>
            <p:cNvSpPr txBox="1"/>
            <p:nvPr/>
          </p:nvSpPr>
          <p:spPr>
            <a:xfrm>
              <a:off x="9047402" y="4880015"/>
              <a:ext cx="789767" cy="394750"/>
            </a:xfrm>
            <a:prstGeom prst="rect">
              <a:avLst/>
            </a:prstGeom>
            <a:noFill/>
          </p:spPr>
          <p:txBody>
            <a:bodyPr wrap="none" rtlCol="0">
              <a:spAutoFit/>
            </a:bodyPr>
            <a:lstStyle/>
            <a:p>
              <a:r>
                <a:rPr lang="en-US" sz="1050" dirty="0"/>
                <a:t>Model</a:t>
              </a:r>
            </a:p>
          </p:txBody>
        </p:sp>
      </p:grpSp>
      <p:sp>
        <p:nvSpPr>
          <p:cNvPr id="12" name="TextBox 11">
            <a:extLst>
              <a:ext uri="{FF2B5EF4-FFF2-40B4-BE49-F238E27FC236}">
                <a16:creationId xmlns:a16="http://schemas.microsoft.com/office/drawing/2014/main" id="{AA5235E9-E161-466B-A33F-40FF6FB674A4}"/>
              </a:ext>
            </a:extLst>
          </p:cNvPr>
          <p:cNvSpPr txBox="1"/>
          <p:nvPr/>
        </p:nvSpPr>
        <p:spPr>
          <a:xfrm>
            <a:off x="5935952" y="1804922"/>
            <a:ext cx="341760" cy="253916"/>
          </a:xfrm>
          <a:prstGeom prst="rect">
            <a:avLst/>
          </a:prstGeom>
          <a:noFill/>
        </p:spPr>
        <p:txBody>
          <a:bodyPr wrap="none" rtlCol="0">
            <a:spAutoFit/>
          </a:bodyPr>
          <a:lstStyle/>
          <a:p>
            <a:r>
              <a:rPr lang="en-US" sz="1050" b="1" dirty="0">
                <a:solidFill>
                  <a:schemeClr val="accent2">
                    <a:lumMod val="75000"/>
                  </a:schemeClr>
                </a:solidFill>
              </a:rPr>
              <a:t>c?</a:t>
            </a:r>
          </a:p>
        </p:txBody>
      </p:sp>
      <p:pic>
        <p:nvPicPr>
          <p:cNvPr id="14" name="Picture 13">
            <a:extLst>
              <a:ext uri="{FF2B5EF4-FFF2-40B4-BE49-F238E27FC236}">
                <a16:creationId xmlns:a16="http://schemas.microsoft.com/office/drawing/2014/main" id="{FF4145CB-5BDF-46BF-87D5-C4733989D80B}"/>
              </a:ext>
            </a:extLst>
          </p:cNvPr>
          <p:cNvPicPr>
            <a:picLocks noChangeAspect="1"/>
          </p:cNvPicPr>
          <p:nvPr/>
        </p:nvPicPr>
        <p:blipFill>
          <a:blip r:embed="rId6"/>
          <a:stretch>
            <a:fillRect/>
          </a:stretch>
        </p:blipFill>
        <p:spPr>
          <a:xfrm>
            <a:off x="1801863" y="2471703"/>
            <a:ext cx="1724650" cy="1583299"/>
          </a:xfrm>
          <a:prstGeom prst="rect">
            <a:avLst/>
          </a:prstGeom>
        </p:spPr>
      </p:pic>
      <p:cxnSp>
        <p:nvCxnSpPr>
          <p:cNvPr id="11" name="Straight Arrow Connector 10">
            <a:extLst>
              <a:ext uri="{FF2B5EF4-FFF2-40B4-BE49-F238E27FC236}">
                <a16:creationId xmlns:a16="http://schemas.microsoft.com/office/drawing/2014/main" id="{C3F658AE-182B-4223-A0E4-47D4D6011710}"/>
              </a:ext>
            </a:extLst>
          </p:cNvPr>
          <p:cNvCxnSpPr>
            <a:cxnSpLocks/>
          </p:cNvCxnSpPr>
          <p:nvPr/>
        </p:nvCxnSpPr>
        <p:spPr>
          <a:xfrm>
            <a:off x="3088283" y="1508208"/>
            <a:ext cx="2847882" cy="4154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15C0C709-0BCA-439D-A6AE-24254D2AE261}"/>
              </a:ext>
            </a:extLst>
          </p:cNvPr>
          <p:cNvCxnSpPr>
            <a:cxnSpLocks/>
          </p:cNvCxnSpPr>
          <p:nvPr/>
        </p:nvCxnSpPr>
        <p:spPr>
          <a:xfrm flipV="1">
            <a:off x="3526512" y="3198666"/>
            <a:ext cx="2090978" cy="2305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xtBox 19">
            <a:extLst>
              <a:ext uri="{FF2B5EF4-FFF2-40B4-BE49-F238E27FC236}">
                <a16:creationId xmlns:a16="http://schemas.microsoft.com/office/drawing/2014/main" id="{353FC705-3EB7-48FD-B91C-48B721FAB2C8}"/>
              </a:ext>
            </a:extLst>
          </p:cNvPr>
          <p:cNvSpPr txBox="1"/>
          <p:nvPr/>
        </p:nvSpPr>
        <p:spPr>
          <a:xfrm>
            <a:off x="5637092" y="3010247"/>
            <a:ext cx="348172" cy="253916"/>
          </a:xfrm>
          <a:prstGeom prst="rect">
            <a:avLst/>
          </a:prstGeom>
          <a:noFill/>
        </p:spPr>
        <p:txBody>
          <a:bodyPr wrap="none" rtlCol="0">
            <a:spAutoFit/>
          </a:bodyPr>
          <a:lstStyle/>
          <a:p>
            <a:r>
              <a:rPr lang="en-US" sz="1050" b="1" dirty="0">
                <a:solidFill>
                  <a:schemeClr val="accent6">
                    <a:lumMod val="75000"/>
                  </a:schemeClr>
                </a:solidFill>
              </a:rPr>
              <a:t>d?</a:t>
            </a:r>
          </a:p>
        </p:txBody>
      </p:sp>
      <p:sp>
        <p:nvSpPr>
          <p:cNvPr id="26" name="TextBox 25">
            <a:extLst>
              <a:ext uri="{FF2B5EF4-FFF2-40B4-BE49-F238E27FC236}">
                <a16:creationId xmlns:a16="http://schemas.microsoft.com/office/drawing/2014/main" id="{A0941377-36F1-4B87-B448-1CA0399ADCD0}"/>
              </a:ext>
            </a:extLst>
          </p:cNvPr>
          <p:cNvSpPr txBox="1"/>
          <p:nvPr/>
        </p:nvSpPr>
        <p:spPr>
          <a:xfrm>
            <a:off x="674265" y="4255823"/>
            <a:ext cx="7561627" cy="253916"/>
          </a:xfrm>
          <a:prstGeom prst="rect">
            <a:avLst/>
          </a:prstGeom>
          <a:noFill/>
        </p:spPr>
        <p:txBody>
          <a:bodyPr wrap="square" rtlCol="0">
            <a:spAutoFit/>
          </a:bodyPr>
          <a:lstStyle/>
          <a:p>
            <a:pPr marL="214313" indent="-214313">
              <a:buFont typeface="Arial" panose="020B0604020202020204" pitchFamily="34" charset="0"/>
              <a:buChar char="•"/>
            </a:pPr>
            <a:r>
              <a:rPr lang="en-US" sz="1050" dirty="0"/>
              <a:t>Fundamental problem with closed set models; it will always have an answer when it should maybe say, “I don’t know!”</a:t>
            </a:r>
          </a:p>
        </p:txBody>
      </p:sp>
      <p:sp>
        <p:nvSpPr>
          <p:cNvPr id="28" name="TextBox 27">
            <a:extLst>
              <a:ext uri="{FF2B5EF4-FFF2-40B4-BE49-F238E27FC236}">
                <a16:creationId xmlns:a16="http://schemas.microsoft.com/office/drawing/2014/main" id="{925399D8-D2A8-4040-80D4-52102E61F63A}"/>
              </a:ext>
            </a:extLst>
          </p:cNvPr>
          <p:cNvSpPr txBox="1"/>
          <p:nvPr/>
        </p:nvSpPr>
        <p:spPr>
          <a:xfrm>
            <a:off x="209874" y="110352"/>
            <a:ext cx="4859022" cy="461665"/>
          </a:xfrm>
          <a:prstGeom prst="rect">
            <a:avLst/>
          </a:prstGeom>
          <a:noFill/>
        </p:spPr>
        <p:txBody>
          <a:bodyPr wrap="none" rtlCol="0">
            <a:spAutoFit/>
          </a:bodyPr>
          <a:lstStyle/>
          <a:p>
            <a:r>
              <a:rPr lang="en-US" sz="2400" dirty="0">
                <a:solidFill>
                  <a:srgbClr val="0070C0"/>
                </a:solidFill>
                <a:effectLst>
                  <a:outerShdw blurRad="38100" dist="38100" dir="2700000" algn="tl">
                    <a:srgbClr val="000000">
                      <a:alpha val="43137"/>
                    </a:srgbClr>
                  </a:outerShdw>
                </a:effectLst>
              </a:rPr>
              <a:t>Machine Learning: Inference Time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4D1D80F-E593-4A5A-BA2B-5F84876C97EE}"/>
                  </a:ext>
                </a:extLst>
              </p:cNvPr>
              <p:cNvSpPr txBox="1"/>
              <p:nvPr/>
            </p:nvSpPr>
            <p:spPr>
              <a:xfrm>
                <a:off x="4082477" y="2358376"/>
                <a:ext cx="651269"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𝑦</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𝐹</m:t>
                          </m:r>
                        </m:e>
                        <m:sub>
                          <m:r>
                            <a:rPr lang="en-US" sz="1050" i="1">
                              <a:latin typeface="Cambria Math" panose="02040503050406030204" pitchFamily="18" charset="0"/>
                            </a:rPr>
                            <m:t>𝑤</m:t>
                          </m:r>
                        </m:sub>
                      </m:sSub>
                      <m:r>
                        <a:rPr lang="en-US" sz="1050" i="1">
                          <a:latin typeface="Cambria Math" panose="02040503050406030204" pitchFamily="18" charset="0"/>
                        </a:rPr>
                        <m:t> (</m:t>
                      </m:r>
                      <m:r>
                        <a:rPr lang="en-US" sz="1050" i="1">
                          <a:latin typeface="Cambria Math" panose="02040503050406030204" pitchFamily="18" charset="0"/>
                        </a:rPr>
                        <m:t>𝑥</m:t>
                      </m:r>
                      <m:r>
                        <a:rPr lang="en-US" sz="1050" i="1">
                          <a:latin typeface="Cambria Math" panose="02040503050406030204" pitchFamily="18" charset="0"/>
                        </a:rPr>
                        <m:t>)</m:t>
                      </m:r>
                    </m:oMath>
                  </m:oMathPara>
                </a14:m>
                <a:endParaRPr lang="en-US" sz="1050" dirty="0"/>
              </a:p>
            </p:txBody>
          </p:sp>
        </mc:Choice>
        <mc:Fallback xmlns="">
          <p:sp>
            <p:nvSpPr>
              <p:cNvPr id="30" name="TextBox 29">
                <a:extLst>
                  <a:ext uri="{FF2B5EF4-FFF2-40B4-BE49-F238E27FC236}">
                    <a16:creationId xmlns:a16="http://schemas.microsoft.com/office/drawing/2014/main" id="{B4D1D80F-E593-4A5A-BA2B-5F84876C97EE}"/>
                  </a:ext>
                </a:extLst>
              </p:cNvPr>
              <p:cNvSpPr txBox="1">
                <a:spLocks noRot="1" noChangeAspect="1" noMove="1" noResize="1" noEditPoints="1" noAdjustHandles="1" noChangeArrowheads="1" noChangeShapeType="1" noTextEdit="1"/>
              </p:cNvSpPr>
              <p:nvPr/>
            </p:nvSpPr>
            <p:spPr>
              <a:xfrm>
                <a:off x="4082477" y="2358376"/>
                <a:ext cx="651269" cy="161583"/>
              </a:xfrm>
              <a:prstGeom prst="rect">
                <a:avLst/>
              </a:prstGeom>
              <a:blipFill>
                <a:blip r:embed="rId7"/>
                <a:stretch>
                  <a:fillRect l="-4673" t="-3846" r="-7477" b="-42308"/>
                </a:stretch>
              </a:blipFill>
            </p:spPr>
            <p:txBody>
              <a:bodyPr/>
              <a:lstStyle/>
              <a:p>
                <a:r>
                  <a:rPr lang="en-US">
                    <a:noFill/>
                  </a:rPr>
                  <a:t> </a:t>
                </a:r>
              </a:p>
            </p:txBody>
          </p:sp>
        </mc:Fallback>
      </mc:AlternateContent>
    </p:spTree>
    <p:extLst>
      <p:ext uri="{BB962C8B-B14F-4D97-AF65-F5344CB8AC3E}">
        <p14:creationId xmlns:p14="http://schemas.microsoft.com/office/powerpoint/2010/main" val="104029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4AE5E0A-95A9-4930-979F-4F977C6BE1D3}"/>
              </a:ext>
            </a:extLst>
          </p:cNvPr>
          <p:cNvGrpSpPr/>
          <p:nvPr/>
        </p:nvGrpSpPr>
        <p:grpSpPr>
          <a:xfrm>
            <a:off x="350611" y="865424"/>
            <a:ext cx="4009127" cy="2984873"/>
            <a:chOff x="507096" y="818338"/>
            <a:chExt cx="5345503" cy="3979831"/>
          </a:xfrm>
        </p:grpSpPr>
        <p:pic>
          <p:nvPicPr>
            <p:cNvPr id="8" name="Picture 7">
              <a:extLst>
                <a:ext uri="{FF2B5EF4-FFF2-40B4-BE49-F238E27FC236}">
                  <a16:creationId xmlns:a16="http://schemas.microsoft.com/office/drawing/2014/main" id="{CB8AE8B5-95E8-4E89-AE49-083B684DCB63}"/>
                </a:ext>
              </a:extLst>
            </p:cNvPr>
            <p:cNvPicPr>
              <a:picLocks noChangeAspect="1"/>
            </p:cNvPicPr>
            <p:nvPr/>
          </p:nvPicPr>
          <p:blipFill>
            <a:blip r:embed="rId3"/>
            <a:stretch>
              <a:fillRect/>
            </a:stretch>
          </p:blipFill>
          <p:spPr>
            <a:xfrm>
              <a:off x="2903646" y="2099658"/>
              <a:ext cx="2948953" cy="1965489"/>
            </a:xfrm>
            <a:prstGeom prst="rect">
              <a:avLst/>
            </a:prstGeom>
          </p:spPr>
        </p:pic>
        <p:pic>
          <p:nvPicPr>
            <p:cNvPr id="2" name="Picture 1">
              <a:extLst>
                <a:ext uri="{FF2B5EF4-FFF2-40B4-BE49-F238E27FC236}">
                  <a16:creationId xmlns:a16="http://schemas.microsoft.com/office/drawing/2014/main" id="{9943D640-BA81-4D09-A965-511E80543368}"/>
                </a:ext>
              </a:extLst>
            </p:cNvPr>
            <p:cNvPicPr>
              <a:picLocks noChangeAspect="1"/>
            </p:cNvPicPr>
            <p:nvPr/>
          </p:nvPicPr>
          <p:blipFill>
            <a:blip r:embed="rId4"/>
            <a:stretch>
              <a:fillRect/>
            </a:stretch>
          </p:blipFill>
          <p:spPr>
            <a:xfrm>
              <a:off x="507096" y="1055801"/>
              <a:ext cx="1642215" cy="1095665"/>
            </a:xfrm>
            <a:prstGeom prst="rect">
              <a:avLst/>
            </a:prstGeom>
          </p:spPr>
        </p:pic>
        <p:pic>
          <p:nvPicPr>
            <p:cNvPr id="6" name="Picture 5">
              <a:extLst>
                <a:ext uri="{FF2B5EF4-FFF2-40B4-BE49-F238E27FC236}">
                  <a16:creationId xmlns:a16="http://schemas.microsoft.com/office/drawing/2014/main" id="{97DC07E3-AE70-408D-8B46-571F0CC3980E}"/>
                </a:ext>
              </a:extLst>
            </p:cNvPr>
            <p:cNvPicPr>
              <a:picLocks noChangeAspect="1"/>
            </p:cNvPicPr>
            <p:nvPr/>
          </p:nvPicPr>
          <p:blipFill>
            <a:blip r:embed="rId5"/>
            <a:stretch>
              <a:fillRect/>
            </a:stretch>
          </p:blipFill>
          <p:spPr>
            <a:xfrm>
              <a:off x="3782222" y="818338"/>
              <a:ext cx="1191803" cy="1410417"/>
            </a:xfrm>
            <a:prstGeom prst="rect">
              <a:avLst/>
            </a:prstGeom>
          </p:spPr>
        </p:pic>
        <p:sp>
          <p:nvSpPr>
            <p:cNvPr id="13" name="Right Brace 12">
              <a:extLst>
                <a:ext uri="{FF2B5EF4-FFF2-40B4-BE49-F238E27FC236}">
                  <a16:creationId xmlns:a16="http://schemas.microsoft.com/office/drawing/2014/main" id="{935AB999-E699-435D-B9DE-DE569D3AD79B}"/>
                </a:ext>
              </a:extLst>
            </p:cNvPr>
            <p:cNvSpPr/>
            <p:nvPr/>
          </p:nvSpPr>
          <p:spPr>
            <a:xfrm rot="5400000">
              <a:off x="2560424" y="2166152"/>
              <a:ext cx="271466" cy="43781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sp>
          <p:nvSpPr>
            <p:cNvPr id="15" name="TextBox 14">
              <a:extLst>
                <a:ext uri="{FF2B5EF4-FFF2-40B4-BE49-F238E27FC236}">
                  <a16:creationId xmlns:a16="http://schemas.microsoft.com/office/drawing/2014/main" id="{466A6641-BAF5-4584-BDD0-0915FD40C11E}"/>
                </a:ext>
              </a:extLst>
            </p:cNvPr>
            <p:cNvSpPr txBox="1"/>
            <p:nvPr/>
          </p:nvSpPr>
          <p:spPr>
            <a:xfrm>
              <a:off x="1988237" y="4459614"/>
              <a:ext cx="1327713" cy="338555"/>
            </a:xfrm>
            <a:prstGeom prst="rect">
              <a:avLst/>
            </a:prstGeom>
            <a:noFill/>
          </p:spPr>
          <p:txBody>
            <a:bodyPr wrap="none" rtlCol="0">
              <a:spAutoFit/>
            </a:bodyPr>
            <a:lstStyle/>
            <a:p>
              <a:r>
                <a:rPr lang="en-US" sz="1050" dirty="0"/>
                <a:t>Training Data</a:t>
              </a:r>
            </a:p>
          </p:txBody>
        </p:sp>
      </p:grpSp>
      <p:sp>
        <p:nvSpPr>
          <p:cNvPr id="29" name="Slide Number Placeholder 28">
            <a:extLst>
              <a:ext uri="{FF2B5EF4-FFF2-40B4-BE49-F238E27FC236}">
                <a16:creationId xmlns:a16="http://schemas.microsoft.com/office/drawing/2014/main" id="{22DFEB31-B328-49A1-AEED-36DBB3C30F68}"/>
              </a:ext>
            </a:extLst>
          </p:cNvPr>
          <p:cNvSpPr>
            <a:spLocks noGrp="1"/>
          </p:cNvSpPr>
          <p:nvPr>
            <p:ph type="sldNum" sz="quarter" idx="12"/>
          </p:nvPr>
        </p:nvSpPr>
        <p:spPr/>
        <p:txBody>
          <a:bodyPr/>
          <a:lstStyle/>
          <a:p>
            <a:fld id="{E2FE33F3-3183-49B3-BFFD-12931E10A3ED}" type="slidenum">
              <a:rPr lang="en-US" smtClean="0"/>
              <a:t>43</a:t>
            </a:fld>
            <a:endParaRPr lang="en-US"/>
          </a:p>
        </p:txBody>
      </p:sp>
      <p:pic>
        <p:nvPicPr>
          <p:cNvPr id="33" name="Picture 32">
            <a:extLst>
              <a:ext uri="{FF2B5EF4-FFF2-40B4-BE49-F238E27FC236}">
                <a16:creationId xmlns:a16="http://schemas.microsoft.com/office/drawing/2014/main" id="{6997E33E-2BED-4175-9892-184266C2308A}"/>
              </a:ext>
            </a:extLst>
          </p:cNvPr>
          <p:cNvPicPr>
            <a:picLocks noChangeAspect="1"/>
          </p:cNvPicPr>
          <p:nvPr/>
        </p:nvPicPr>
        <p:blipFill>
          <a:blip r:embed="rId6"/>
          <a:stretch>
            <a:fillRect/>
          </a:stretch>
        </p:blipFill>
        <p:spPr>
          <a:xfrm>
            <a:off x="5694723" y="3416299"/>
            <a:ext cx="3287553" cy="228620"/>
          </a:xfrm>
          <a:prstGeom prst="rect">
            <a:avLst/>
          </a:prstGeom>
        </p:spPr>
      </p:pic>
      <p:sp>
        <p:nvSpPr>
          <p:cNvPr id="34" name="TextBox 33">
            <a:extLst>
              <a:ext uri="{FF2B5EF4-FFF2-40B4-BE49-F238E27FC236}">
                <a16:creationId xmlns:a16="http://schemas.microsoft.com/office/drawing/2014/main" id="{04225BD5-13A0-4CCC-8174-A07A921AA12A}"/>
              </a:ext>
            </a:extLst>
          </p:cNvPr>
          <p:cNvSpPr txBox="1"/>
          <p:nvPr/>
        </p:nvSpPr>
        <p:spPr>
          <a:xfrm>
            <a:off x="7033880" y="3596381"/>
            <a:ext cx="768159" cy="253916"/>
          </a:xfrm>
          <a:prstGeom prst="rect">
            <a:avLst/>
          </a:prstGeom>
          <a:noFill/>
        </p:spPr>
        <p:txBody>
          <a:bodyPr wrap="none" rtlCol="0">
            <a:spAutoFit/>
          </a:bodyPr>
          <a:lstStyle/>
          <a:p>
            <a:r>
              <a:rPr lang="en-US" sz="1050" dirty="0"/>
              <a:t>Test Data</a:t>
            </a:r>
          </a:p>
        </p:txBody>
      </p:sp>
      <p:sp>
        <p:nvSpPr>
          <p:cNvPr id="35" name="TextBox 34">
            <a:extLst>
              <a:ext uri="{FF2B5EF4-FFF2-40B4-BE49-F238E27FC236}">
                <a16:creationId xmlns:a16="http://schemas.microsoft.com/office/drawing/2014/main" id="{4A87D34F-5EE2-4A07-A5A7-E4E1ED1D7D70}"/>
              </a:ext>
            </a:extLst>
          </p:cNvPr>
          <p:cNvSpPr txBox="1"/>
          <p:nvPr/>
        </p:nvSpPr>
        <p:spPr>
          <a:xfrm>
            <a:off x="2861700" y="4538802"/>
            <a:ext cx="3877985" cy="369332"/>
          </a:xfrm>
          <a:prstGeom prst="rect">
            <a:avLst/>
          </a:prstGeom>
          <a:noFill/>
        </p:spPr>
        <p:txBody>
          <a:bodyPr wrap="none" rtlCol="0">
            <a:spAutoFit/>
          </a:bodyPr>
          <a:lstStyle/>
          <a:p>
            <a:r>
              <a:rPr lang="en-US" sz="1800" dirty="0"/>
              <a:t>ML does not always generalize well!</a:t>
            </a:r>
          </a:p>
        </p:txBody>
      </p:sp>
      <p:pic>
        <p:nvPicPr>
          <p:cNvPr id="4" name="Picture 3">
            <a:extLst>
              <a:ext uri="{FF2B5EF4-FFF2-40B4-BE49-F238E27FC236}">
                <a16:creationId xmlns:a16="http://schemas.microsoft.com/office/drawing/2014/main" id="{49D8E40B-8B94-4D0B-B94D-570A8E6E9225}"/>
              </a:ext>
            </a:extLst>
          </p:cNvPr>
          <p:cNvPicPr>
            <a:picLocks noChangeAspect="1"/>
          </p:cNvPicPr>
          <p:nvPr/>
        </p:nvPicPr>
        <p:blipFill>
          <a:blip r:embed="rId7"/>
          <a:stretch>
            <a:fillRect/>
          </a:stretch>
        </p:blipFill>
        <p:spPr>
          <a:xfrm>
            <a:off x="510106" y="1972366"/>
            <a:ext cx="1085850" cy="1507331"/>
          </a:xfrm>
          <a:prstGeom prst="rect">
            <a:avLst/>
          </a:prstGeom>
        </p:spPr>
      </p:pic>
      <p:sp>
        <p:nvSpPr>
          <p:cNvPr id="9" name="TextBox 8">
            <a:extLst>
              <a:ext uri="{FF2B5EF4-FFF2-40B4-BE49-F238E27FC236}">
                <a16:creationId xmlns:a16="http://schemas.microsoft.com/office/drawing/2014/main" id="{35430FD0-624A-468B-948E-E8239AC704BB}"/>
              </a:ext>
            </a:extLst>
          </p:cNvPr>
          <p:cNvSpPr txBox="1"/>
          <p:nvPr/>
        </p:nvSpPr>
        <p:spPr>
          <a:xfrm>
            <a:off x="1858613" y="1454395"/>
            <a:ext cx="527709" cy="253916"/>
          </a:xfrm>
          <a:prstGeom prst="rect">
            <a:avLst/>
          </a:prstGeom>
          <a:noFill/>
        </p:spPr>
        <p:txBody>
          <a:bodyPr wrap="none" rtlCol="0">
            <a:spAutoFit/>
          </a:bodyPr>
          <a:lstStyle/>
          <a:p>
            <a:r>
              <a:rPr lang="en-US" sz="1050" dirty="0"/>
              <a:t>……..</a:t>
            </a:r>
          </a:p>
        </p:txBody>
      </p:sp>
      <p:sp>
        <p:nvSpPr>
          <p:cNvPr id="31" name="TextBox 30">
            <a:extLst>
              <a:ext uri="{FF2B5EF4-FFF2-40B4-BE49-F238E27FC236}">
                <a16:creationId xmlns:a16="http://schemas.microsoft.com/office/drawing/2014/main" id="{3EF50130-6563-4152-B21A-1F054B453AB7}"/>
              </a:ext>
            </a:extLst>
          </p:cNvPr>
          <p:cNvSpPr txBox="1"/>
          <p:nvPr/>
        </p:nvSpPr>
        <p:spPr>
          <a:xfrm>
            <a:off x="1874016" y="2587531"/>
            <a:ext cx="527709" cy="253916"/>
          </a:xfrm>
          <a:prstGeom prst="rect">
            <a:avLst/>
          </a:prstGeom>
          <a:noFill/>
        </p:spPr>
        <p:txBody>
          <a:bodyPr wrap="none" rtlCol="0">
            <a:spAutoFit/>
          </a:bodyPr>
          <a:lstStyle/>
          <a:p>
            <a:r>
              <a:rPr lang="en-US" sz="1050" dirty="0"/>
              <a:t>……..</a:t>
            </a:r>
          </a:p>
        </p:txBody>
      </p:sp>
      <p:pic>
        <p:nvPicPr>
          <p:cNvPr id="3" name="Picture 2">
            <a:extLst>
              <a:ext uri="{FF2B5EF4-FFF2-40B4-BE49-F238E27FC236}">
                <a16:creationId xmlns:a16="http://schemas.microsoft.com/office/drawing/2014/main" id="{B5E6498F-6C25-49DE-B67F-C5C68F4A5F70}"/>
              </a:ext>
            </a:extLst>
          </p:cNvPr>
          <p:cNvPicPr>
            <a:picLocks noChangeAspect="1"/>
          </p:cNvPicPr>
          <p:nvPr/>
        </p:nvPicPr>
        <p:blipFill>
          <a:blip r:embed="rId8"/>
          <a:stretch>
            <a:fillRect/>
          </a:stretch>
        </p:blipFill>
        <p:spPr>
          <a:xfrm>
            <a:off x="5828742" y="496477"/>
            <a:ext cx="1205138" cy="1217905"/>
          </a:xfrm>
          <a:prstGeom prst="rect">
            <a:avLst/>
          </a:prstGeom>
        </p:spPr>
      </p:pic>
      <p:pic>
        <p:nvPicPr>
          <p:cNvPr id="5" name="Picture 4">
            <a:extLst>
              <a:ext uri="{FF2B5EF4-FFF2-40B4-BE49-F238E27FC236}">
                <a16:creationId xmlns:a16="http://schemas.microsoft.com/office/drawing/2014/main" id="{06FB243A-700E-47D7-808A-0C4CF43A8405}"/>
              </a:ext>
            </a:extLst>
          </p:cNvPr>
          <p:cNvPicPr>
            <a:picLocks noChangeAspect="1"/>
          </p:cNvPicPr>
          <p:nvPr/>
        </p:nvPicPr>
        <p:blipFill>
          <a:blip r:embed="rId9"/>
          <a:stretch>
            <a:fillRect/>
          </a:stretch>
        </p:blipFill>
        <p:spPr>
          <a:xfrm>
            <a:off x="7736922" y="865424"/>
            <a:ext cx="1262341" cy="1543204"/>
          </a:xfrm>
          <a:prstGeom prst="rect">
            <a:avLst/>
          </a:prstGeom>
        </p:spPr>
      </p:pic>
      <p:pic>
        <p:nvPicPr>
          <p:cNvPr id="10" name="Picture 9">
            <a:extLst>
              <a:ext uri="{FF2B5EF4-FFF2-40B4-BE49-F238E27FC236}">
                <a16:creationId xmlns:a16="http://schemas.microsoft.com/office/drawing/2014/main" id="{E251E8E5-7DD5-41BB-9999-739EA813486C}"/>
              </a:ext>
            </a:extLst>
          </p:cNvPr>
          <p:cNvPicPr>
            <a:picLocks noChangeAspect="1"/>
          </p:cNvPicPr>
          <p:nvPr/>
        </p:nvPicPr>
        <p:blipFill>
          <a:blip r:embed="rId10"/>
          <a:stretch>
            <a:fillRect/>
          </a:stretch>
        </p:blipFill>
        <p:spPr>
          <a:xfrm>
            <a:off x="5921578" y="1826413"/>
            <a:ext cx="1052975" cy="1671140"/>
          </a:xfrm>
          <a:prstGeom prst="rect">
            <a:avLst/>
          </a:prstGeom>
        </p:spPr>
      </p:pic>
      <p:pic>
        <p:nvPicPr>
          <p:cNvPr id="11" name="Picture 10">
            <a:extLst>
              <a:ext uri="{FF2B5EF4-FFF2-40B4-BE49-F238E27FC236}">
                <a16:creationId xmlns:a16="http://schemas.microsoft.com/office/drawing/2014/main" id="{C7F2B35F-93B0-4553-B6D7-A880AF35385E}"/>
              </a:ext>
            </a:extLst>
          </p:cNvPr>
          <p:cNvPicPr>
            <a:picLocks noChangeAspect="1"/>
          </p:cNvPicPr>
          <p:nvPr/>
        </p:nvPicPr>
        <p:blipFill>
          <a:blip r:embed="rId11"/>
          <a:stretch>
            <a:fillRect/>
          </a:stretch>
        </p:blipFill>
        <p:spPr>
          <a:xfrm>
            <a:off x="7135598" y="2183925"/>
            <a:ext cx="1778873" cy="1334155"/>
          </a:xfrm>
          <a:prstGeom prst="rect">
            <a:avLst/>
          </a:prstGeom>
        </p:spPr>
      </p:pic>
    </p:spTree>
    <p:extLst>
      <p:ext uri="{BB962C8B-B14F-4D97-AF65-F5344CB8AC3E}">
        <p14:creationId xmlns:p14="http://schemas.microsoft.com/office/powerpoint/2010/main" val="181566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192FDB-0964-474E-BE40-EAB8EE9E3994}"/>
              </a:ext>
            </a:extLst>
          </p:cNvPr>
          <p:cNvPicPr>
            <a:picLocks noChangeAspect="1"/>
          </p:cNvPicPr>
          <p:nvPr/>
        </p:nvPicPr>
        <p:blipFill>
          <a:blip r:embed="rId2"/>
          <a:stretch>
            <a:fillRect/>
          </a:stretch>
        </p:blipFill>
        <p:spPr>
          <a:xfrm>
            <a:off x="349624" y="0"/>
            <a:ext cx="8498541" cy="5143500"/>
          </a:xfrm>
          <a:prstGeom prst="rect">
            <a:avLst/>
          </a:prstGeom>
        </p:spPr>
      </p:pic>
    </p:spTree>
    <p:extLst>
      <p:ext uri="{BB962C8B-B14F-4D97-AF65-F5344CB8AC3E}">
        <p14:creationId xmlns:p14="http://schemas.microsoft.com/office/powerpoint/2010/main" val="4083469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48C75D-5F3B-42F5-8AB0-6C20538E4AED}"/>
              </a:ext>
            </a:extLst>
          </p:cNvPr>
          <p:cNvPicPr>
            <a:picLocks noChangeAspect="1"/>
          </p:cNvPicPr>
          <p:nvPr/>
        </p:nvPicPr>
        <p:blipFill>
          <a:blip r:embed="rId2"/>
          <a:stretch>
            <a:fillRect/>
          </a:stretch>
        </p:blipFill>
        <p:spPr>
          <a:xfrm>
            <a:off x="430306" y="0"/>
            <a:ext cx="8552329" cy="5143500"/>
          </a:xfrm>
          <a:prstGeom prst="rect">
            <a:avLst/>
          </a:prstGeom>
        </p:spPr>
      </p:pic>
    </p:spTree>
    <p:extLst>
      <p:ext uri="{BB962C8B-B14F-4D97-AF65-F5344CB8AC3E}">
        <p14:creationId xmlns:p14="http://schemas.microsoft.com/office/powerpoint/2010/main" val="2969039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Basic paradigm</a:t>
            </a:r>
          </a:p>
        </p:txBody>
      </p:sp>
      <p:sp>
        <p:nvSpPr>
          <p:cNvPr id="199" name="Google Shape;199;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mtClean="0"/>
              <a:t>46</a:t>
            </a:fld>
            <a:endParaRPr lang="en"/>
          </a:p>
        </p:txBody>
      </p:sp>
      <p:graphicFrame>
        <p:nvGraphicFramePr>
          <p:cNvPr id="202" name="Google Shape;198;p34">
            <a:extLst>
              <a:ext uri="{FF2B5EF4-FFF2-40B4-BE49-F238E27FC236}">
                <a16:creationId xmlns:a16="http://schemas.microsoft.com/office/drawing/2014/main" id="{1DE2D631-83B3-4CAA-865F-D540529D8F3F}"/>
              </a:ext>
            </a:extLst>
          </p:cNvPr>
          <p:cNvGraphicFramePr/>
          <p:nvPr>
            <p:extLst>
              <p:ext uri="{D42A27DB-BD31-4B8C-83A1-F6EECF244321}">
                <p14:modId xmlns:p14="http://schemas.microsoft.com/office/powerpoint/2010/main" val="2657110655"/>
              </p:ext>
            </p:extLst>
          </p:nvPr>
        </p:nvGraphicFramePr>
        <p:xfrm>
          <a:off x="311700" y="119423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4"/>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Google Shape;205;p35"/>
          <p:cNvSpPr txBox="1">
            <a:spLocks noGrp="1"/>
          </p:cNvSpPr>
          <p:nvPr>
            <p:ph type="title"/>
          </p:nvPr>
        </p:nvSpPr>
        <p:spPr>
          <a:xfrm>
            <a:off x="628650" y="421703"/>
            <a:ext cx="7886700" cy="84631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Classification example: object recognition</a:t>
            </a:r>
          </a:p>
        </p:txBody>
      </p:sp>
      <p:pic>
        <p:nvPicPr>
          <p:cNvPr id="207" name="Google Shape;207;p35"/>
          <p:cNvPicPr preferRelativeResize="0"/>
          <p:nvPr/>
        </p:nvPicPr>
        <p:blipFill rotWithShape="1">
          <a:blip r:embed="rId3"/>
          <a:srcRect b="4869"/>
          <a:stretch/>
        </p:blipFill>
        <p:spPr>
          <a:xfrm>
            <a:off x="628650" y="1384069"/>
            <a:ext cx="7884410" cy="3337727"/>
          </a:xfrm>
          <a:prstGeom prst="rect">
            <a:avLst/>
          </a:prstGeom>
          <a:noFill/>
        </p:spPr>
      </p:pic>
      <p:sp>
        <p:nvSpPr>
          <p:cNvPr id="206" name="Google Shape;20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kern="1200">
                <a:latin typeface="+mn-lt"/>
                <a:ea typeface="+mn-ea"/>
                <a:cs typeface="+mn-cs"/>
              </a:rPr>
              <a:pPr lvl="0" indent="0" defTabSz="457200">
                <a:lnSpc>
                  <a:spcPct val="90000"/>
                </a:lnSpc>
                <a:spcBef>
                  <a:spcPts val="0"/>
                </a:spcBef>
                <a:spcAft>
                  <a:spcPts val="600"/>
                </a:spcAft>
                <a:buNone/>
              </a:pPr>
              <a:t>47</a:t>
            </a:fld>
            <a:endParaRPr lang="en-US" sz="700" kern="1200">
              <a:latin typeface="+mn-lt"/>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Google Shape;212;p36"/>
          <p:cNvSpPr txBox="1">
            <a:spLocks noGrp="1"/>
          </p:cNvSpPr>
          <p:nvPr>
            <p:ph type="title"/>
          </p:nvPr>
        </p:nvSpPr>
        <p:spPr>
          <a:xfrm>
            <a:off x="628650" y="417891"/>
            <a:ext cx="2974847" cy="4178925"/>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900"/>
              <a:t>Clustering example: semantic space</a:t>
            </a:r>
          </a:p>
        </p:txBody>
      </p:sp>
      <p:pic>
        <p:nvPicPr>
          <p:cNvPr id="214" name="Google Shape;214;p36"/>
          <p:cNvPicPr preferRelativeResize="0"/>
          <p:nvPr/>
        </p:nvPicPr>
        <p:blipFill rotWithShape="1">
          <a:blip r:embed="rId3"/>
          <a:srcRect t="6165" r="-4" b="9153"/>
          <a:stretch/>
        </p:blipFill>
        <p:spPr>
          <a:xfrm>
            <a:off x="3882683" y="540142"/>
            <a:ext cx="5125386" cy="4188265"/>
          </a:xfrm>
          <a:prstGeom prst="rect">
            <a:avLst/>
          </a:prstGeom>
          <a:noFill/>
        </p:spPr>
      </p:pic>
      <p:sp>
        <p:nvSpPr>
          <p:cNvPr id="213" name="Google Shape;21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kern="1200">
                <a:latin typeface="+mn-lt"/>
                <a:ea typeface="+mn-ea"/>
                <a:cs typeface="+mn-cs"/>
              </a:rPr>
              <a:pPr lvl="0" indent="0" defTabSz="457200">
                <a:lnSpc>
                  <a:spcPct val="90000"/>
                </a:lnSpc>
                <a:spcBef>
                  <a:spcPts val="0"/>
                </a:spcBef>
                <a:spcAft>
                  <a:spcPts val="600"/>
                </a:spcAft>
                <a:buNone/>
              </a:pPr>
              <a:t>48</a:t>
            </a:fld>
            <a:endParaRPr lang="en-US" sz="700" kern="1200">
              <a:latin typeface="+mn-lt"/>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sp useBgFill="1">
        <p:nvSpPr>
          <p:cNvPr id="223" name="Rectangle 9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9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4" y="1063154"/>
            <a:ext cx="5156864"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10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8871" y="1995355"/>
            <a:ext cx="3266696"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10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85662" y="1228564"/>
            <a:ext cx="5143179"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10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6" y="90098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9" name="Google Shape;219;p37"/>
          <p:cNvSpPr txBox="1">
            <a:spLocks noGrp="1"/>
          </p:cNvSpPr>
          <p:nvPr>
            <p:ph type="title"/>
          </p:nvPr>
        </p:nvSpPr>
        <p:spPr>
          <a:xfrm>
            <a:off x="495030" y="2075329"/>
            <a:ext cx="2160621" cy="2303930"/>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000" kern="1200">
                <a:solidFill>
                  <a:srgbClr val="FFFFFF"/>
                </a:solidFill>
                <a:latin typeface="+mj-lt"/>
                <a:ea typeface="+mj-ea"/>
                <a:cs typeface="+mj-cs"/>
              </a:rPr>
              <a:t>Unlabeled data</a:t>
            </a:r>
          </a:p>
        </p:txBody>
      </p:sp>
      <p:pic>
        <p:nvPicPr>
          <p:cNvPr id="221" name="Google Shape;221;p37"/>
          <p:cNvPicPr preferRelativeResize="0"/>
          <p:nvPr/>
        </p:nvPicPr>
        <p:blipFill rotWithShape="1">
          <a:blip r:embed="rId3"/>
          <a:srcRect l="-11445" t="-11445"/>
          <a:stretch/>
        </p:blipFill>
        <p:spPr>
          <a:xfrm>
            <a:off x="3376821" y="979828"/>
            <a:ext cx="5419311" cy="3183843"/>
          </a:xfrm>
          <a:prstGeom prst="rect">
            <a:avLst/>
          </a:prstGeom>
          <a:noFill/>
        </p:spPr>
      </p:pic>
      <p:sp>
        <p:nvSpPr>
          <p:cNvPr id="220" name="Google Shape;220;p37"/>
          <p:cNvSpPr txBox="1">
            <a:spLocks noGrp="1"/>
          </p:cNvSpPr>
          <p:nvPr>
            <p:ph type="sldNum" idx="12"/>
          </p:nvPr>
        </p:nvSpPr>
        <p:spPr>
          <a:xfrm>
            <a:off x="8778239" y="4841748"/>
            <a:ext cx="336042" cy="273843"/>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49</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5C7ECA-5FF9-420B-9A08-22338CCAEC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4" name="Picture 3" descr="A picture containing text, electronics, circuit&#10;&#10;Description automatically generated">
            <a:extLst>
              <a:ext uri="{FF2B5EF4-FFF2-40B4-BE49-F238E27FC236}">
                <a16:creationId xmlns:a16="http://schemas.microsoft.com/office/drawing/2014/main" id="{C0DF6D41-A8DA-4CBD-A53D-9BDB7B3B1B71}"/>
              </a:ext>
            </a:extLst>
          </p:cNvPr>
          <p:cNvPicPr>
            <a:picLocks noChangeAspect="1"/>
          </p:cNvPicPr>
          <p:nvPr/>
        </p:nvPicPr>
        <p:blipFill>
          <a:blip r:embed="rId2"/>
          <a:stretch>
            <a:fillRect/>
          </a:stretch>
        </p:blipFill>
        <p:spPr>
          <a:xfrm>
            <a:off x="0" y="24245"/>
            <a:ext cx="9057794" cy="5095009"/>
          </a:xfrm>
          <a:prstGeom prst="rect">
            <a:avLst/>
          </a:prstGeom>
        </p:spPr>
      </p:pic>
      <p:sp>
        <p:nvSpPr>
          <p:cNvPr id="5" name="TextBox 4">
            <a:extLst>
              <a:ext uri="{FF2B5EF4-FFF2-40B4-BE49-F238E27FC236}">
                <a16:creationId xmlns:a16="http://schemas.microsoft.com/office/drawing/2014/main" id="{428FF887-0670-47A6-96ED-85CBF45A4AC3}"/>
              </a:ext>
            </a:extLst>
          </p:cNvPr>
          <p:cNvSpPr txBox="1"/>
          <p:nvPr/>
        </p:nvSpPr>
        <p:spPr>
          <a:xfrm>
            <a:off x="4114800" y="2116282"/>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E52D9C15-B85C-4C68-B441-90A7FDF52A84}"/>
              </a:ext>
            </a:extLst>
          </p:cNvPr>
          <p:cNvSpPr txBox="1"/>
          <p:nvPr/>
        </p:nvSpPr>
        <p:spPr>
          <a:xfrm>
            <a:off x="2299583" y="2310140"/>
            <a:ext cx="4544834" cy="523220"/>
          </a:xfrm>
          <a:prstGeom prst="rect">
            <a:avLst/>
          </a:prstGeom>
          <a:noFill/>
        </p:spPr>
        <p:txBody>
          <a:bodyPr wrap="none" rtlCol="0">
            <a:spAutoFit/>
          </a:bodyPr>
          <a:lstStyle/>
          <a:p>
            <a:r>
              <a:rPr lang="en-US" sz="2800" dirty="0">
                <a:solidFill>
                  <a:srgbClr val="FF0000"/>
                </a:solidFill>
              </a:rPr>
              <a:t>What is Machine Learning?</a:t>
            </a:r>
          </a:p>
        </p:txBody>
      </p:sp>
    </p:spTree>
    <p:extLst>
      <p:ext uri="{BB962C8B-B14F-4D97-AF65-F5344CB8AC3E}">
        <p14:creationId xmlns:p14="http://schemas.microsoft.com/office/powerpoint/2010/main" val="3412201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7" name="Rectangle 10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10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Shape 11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7" name="Rectangle 11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Google Shape;227;p38"/>
          <p:cNvSpPr txBox="1">
            <a:spLocks noGrp="1"/>
          </p:cNvSpPr>
          <p:nvPr>
            <p:ph type="title"/>
          </p:nvPr>
        </p:nvSpPr>
        <p:spPr>
          <a:xfrm>
            <a:off x="350041" y="440141"/>
            <a:ext cx="2401025" cy="2540623"/>
          </a:xfrm>
          <a:prstGeom prst="rect">
            <a:avLst/>
          </a:prstGeom>
        </p:spPr>
        <p:txBody>
          <a:bodyPr spcFirstLastPara="1" vert="horz" lIns="91440" tIns="45720" rIns="91440" bIns="45720" rtlCol="0" anchor="b" anchorCtr="0">
            <a:normAutofit/>
          </a:bodyPr>
          <a:lstStyle/>
          <a:p>
            <a:pPr marL="12700" lvl="0" indent="0" algn="r" defTabSz="914400">
              <a:spcBef>
                <a:spcPct val="0"/>
              </a:spcBef>
              <a:spcAft>
                <a:spcPts val="0"/>
              </a:spcAft>
            </a:pPr>
            <a:r>
              <a:rPr lang="en-US" sz="3000" kern="1200">
                <a:solidFill>
                  <a:srgbClr val="FFFFFF"/>
                </a:solidFill>
                <a:latin typeface="+mj-lt"/>
                <a:ea typeface="+mj-ea"/>
                <a:cs typeface="+mj-cs"/>
                <a:sym typeface="Calibri"/>
              </a:rPr>
              <a:t>Clustering examples into groups</a:t>
            </a:r>
          </a:p>
          <a:p>
            <a:pPr marL="0" lvl="0" indent="0" algn="r" defTabSz="914400">
              <a:spcBef>
                <a:spcPct val="0"/>
              </a:spcBef>
              <a:spcAft>
                <a:spcPts val="0"/>
              </a:spcAft>
            </a:pPr>
            <a:endParaRPr lang="en-US" sz="3000" kern="1200">
              <a:solidFill>
                <a:srgbClr val="FFFFFF"/>
              </a:solidFill>
              <a:latin typeface="+mj-lt"/>
              <a:ea typeface="+mj-ea"/>
              <a:cs typeface="+mj-cs"/>
              <a:sym typeface="Calibri"/>
            </a:endParaRPr>
          </a:p>
        </p:txBody>
      </p:sp>
      <p:sp>
        <p:nvSpPr>
          <p:cNvPr id="226" name="Google Shape;226;p38"/>
          <p:cNvSpPr txBox="1">
            <a:spLocks noGrp="1"/>
          </p:cNvSpPr>
          <p:nvPr>
            <p:ph type="body" idx="1"/>
          </p:nvPr>
        </p:nvSpPr>
        <p:spPr>
          <a:xfrm>
            <a:off x="3607694" y="487110"/>
            <a:ext cx="4916510" cy="4159535"/>
          </a:xfrm>
          <a:prstGeom prst="rect">
            <a:avLst/>
          </a:prstGeom>
        </p:spPr>
        <p:txBody>
          <a:bodyPr spcFirstLastPara="1" vert="horz" lIns="91440" tIns="45720" rIns="91440" bIns="45720" rtlCol="0" anchor="ctr" anchorCtr="0">
            <a:normAutofit/>
          </a:bodyPr>
          <a:lstStyle/>
          <a:p>
            <a:pPr marL="101600" marR="8890" lvl="0" indent="-228600" defTabSz="914400">
              <a:spcBef>
                <a:spcPts val="0"/>
              </a:spcBef>
              <a:spcAft>
                <a:spcPts val="0"/>
              </a:spcAft>
              <a:buClr>
                <a:srgbClr val="295A91"/>
              </a:buClr>
              <a:buSzPts val="2500"/>
              <a:buFont typeface="Arial" panose="020B0604020202020204" pitchFamily="34" charset="0"/>
              <a:buChar char="•"/>
            </a:pPr>
            <a:r>
              <a:rPr lang="en-US" sz="1500">
                <a:sym typeface="Calibri"/>
              </a:rPr>
              <a:t>Want to decide on “similarity” of examples, with goal of separating into distinct, “natural”, groups</a:t>
            </a:r>
          </a:p>
          <a:p>
            <a:pPr marL="386080" lvl="1" indent="-228600" defTabSz="914400">
              <a:spcBef>
                <a:spcPts val="60"/>
              </a:spcBef>
              <a:spcAft>
                <a:spcPts val="0"/>
              </a:spcAft>
              <a:buClr>
                <a:srgbClr val="295A91"/>
              </a:buClr>
              <a:buSzPts val="2400"/>
              <a:buFont typeface="Arial" panose="020B0604020202020204" pitchFamily="34" charset="0"/>
              <a:buChar char="•"/>
            </a:pPr>
            <a:r>
              <a:rPr lang="en-US" sz="1500">
                <a:sym typeface="Calibri"/>
              </a:rPr>
              <a:t>Similarity is a distance measure</a:t>
            </a:r>
          </a:p>
          <a:p>
            <a:pPr marL="0" lvl="0" indent="-228600" defTabSz="914400">
              <a:spcBef>
                <a:spcPts val="0"/>
              </a:spcBef>
              <a:spcAft>
                <a:spcPts val="1600"/>
              </a:spcAft>
              <a:buFont typeface="Arial" panose="020B0604020202020204" pitchFamily="34" charset="0"/>
              <a:buChar char="•"/>
            </a:pPr>
            <a:endParaRPr lang="en-US" sz="1500">
              <a:sym typeface="Calibri"/>
            </a:endParaRPr>
          </a:p>
        </p:txBody>
      </p:sp>
      <p:sp>
        <p:nvSpPr>
          <p:cNvPr id="228" name="Google Shape;228;p38"/>
          <p:cNvSpPr txBox="1">
            <a:spLocks noGrp="1"/>
          </p:cNvSpPr>
          <p:nvPr>
            <p:ph type="sldNum" idx="12"/>
          </p:nvPr>
        </p:nvSpPr>
        <p:spPr>
          <a:xfrm>
            <a:off x="8778240" y="4841748"/>
            <a:ext cx="336042" cy="273843"/>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50</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4" name="Freeform: Shape 113">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6" name="Freeform: Shape 115">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Google Shape;233;p39"/>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12700" lvl="0" indent="0" defTabSz="914400">
              <a:spcBef>
                <a:spcPct val="0"/>
              </a:spcBef>
              <a:spcAft>
                <a:spcPts val="0"/>
              </a:spcAft>
              <a:buClr>
                <a:schemeClr val="dk1"/>
              </a:buClr>
            </a:pPr>
            <a:r>
              <a:rPr lang="en-US" sz="3000" kern="1200">
                <a:solidFill>
                  <a:schemeClr val="tx1"/>
                </a:solidFill>
                <a:latin typeface="+mj-lt"/>
                <a:ea typeface="+mj-ea"/>
                <a:cs typeface="+mj-cs"/>
                <a:sym typeface="Calibri"/>
              </a:rPr>
              <a:t>Clustering examples into groups</a:t>
            </a:r>
          </a:p>
          <a:p>
            <a:pPr marL="0" lvl="0" indent="0" defTabSz="914400">
              <a:spcBef>
                <a:spcPct val="0"/>
              </a:spcBef>
              <a:spcAft>
                <a:spcPts val="0"/>
              </a:spcAft>
            </a:pPr>
            <a:endParaRPr lang="en-US" sz="3000" kern="1200">
              <a:solidFill>
                <a:schemeClr val="tx1"/>
              </a:solidFill>
              <a:latin typeface="+mj-lt"/>
              <a:ea typeface="+mj-ea"/>
              <a:cs typeface="+mj-cs"/>
              <a:sym typeface="Calibri"/>
            </a:endParaRPr>
          </a:p>
        </p:txBody>
      </p:sp>
      <p:sp>
        <p:nvSpPr>
          <p:cNvPr id="118" name="Rectangle 11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5" name="Google Shape;235;p39"/>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0" marR="5080" lvl="0" indent="0" defTabSz="914400">
              <a:spcBef>
                <a:spcPts val="1660"/>
              </a:spcBef>
              <a:spcAft>
                <a:spcPts val="0"/>
              </a:spcAft>
              <a:buClr>
                <a:srgbClr val="295A91"/>
              </a:buClr>
              <a:buSzPts val="1800"/>
              <a:buNone/>
            </a:pPr>
            <a:r>
              <a:rPr lang="en-US" sz="1500" dirty="0">
                <a:sym typeface="Calibri"/>
              </a:rPr>
              <a:t>Suppose we know that there are k different groups in our training data, but don't know labels (here k = 2)</a:t>
            </a:r>
          </a:p>
          <a:p>
            <a:pPr marL="0" marR="5080" lvl="0" indent="0" defTabSz="914400">
              <a:spcBef>
                <a:spcPts val="1660"/>
              </a:spcBef>
              <a:spcAft>
                <a:spcPts val="0"/>
              </a:spcAft>
              <a:buClr>
                <a:srgbClr val="295A91"/>
              </a:buClr>
              <a:buSzPts val="1800"/>
              <a:buNone/>
            </a:pPr>
            <a:endParaRPr lang="en-US" sz="1500" dirty="0">
              <a:sym typeface="Calibri"/>
            </a:endParaRPr>
          </a:p>
          <a:p>
            <a:pPr marL="393700" lvl="1" indent="-228600" defTabSz="914400">
              <a:spcBef>
                <a:spcPts val="60"/>
              </a:spcBef>
              <a:spcAft>
                <a:spcPts val="0"/>
              </a:spcAft>
              <a:buClr>
                <a:srgbClr val="295A91"/>
              </a:buClr>
              <a:buSzPts val="1800"/>
              <a:buFont typeface="Arial" panose="020B0604020202020204" pitchFamily="34" charset="0"/>
              <a:buChar char="•"/>
            </a:pPr>
            <a:r>
              <a:rPr lang="en-US" sz="1500" dirty="0">
                <a:sym typeface="Calibri"/>
              </a:rPr>
              <a:t>Pick k samples (at random?) as exemplars</a:t>
            </a:r>
          </a:p>
          <a:p>
            <a:pPr marL="393700" marR="109220" lvl="1" indent="-228600" defTabSz="914400">
              <a:spcBef>
                <a:spcPts val="640"/>
              </a:spcBef>
              <a:spcAft>
                <a:spcPts val="0"/>
              </a:spcAft>
              <a:buClr>
                <a:srgbClr val="295A91"/>
              </a:buClr>
              <a:buSzPts val="1800"/>
              <a:buFont typeface="Arial" panose="020B0604020202020204" pitchFamily="34" charset="0"/>
              <a:buChar char="•"/>
            </a:pPr>
            <a:r>
              <a:rPr lang="en-US" sz="1500" dirty="0">
                <a:sym typeface="Calibri"/>
              </a:rPr>
              <a:t>Cluster remaining samples by minimizing distance between samples in same cluster (objective function) −  put sample in group with closest exemplar</a:t>
            </a:r>
          </a:p>
          <a:p>
            <a:pPr marL="386080" lvl="1" indent="-228600" defTabSz="914400">
              <a:spcBef>
                <a:spcPts val="175"/>
              </a:spcBef>
              <a:spcAft>
                <a:spcPts val="0"/>
              </a:spcAft>
              <a:buClr>
                <a:srgbClr val="295A91"/>
              </a:buClr>
              <a:buSzPts val="1800"/>
              <a:buFont typeface="Arial" panose="020B0604020202020204" pitchFamily="34" charset="0"/>
              <a:buChar char="•"/>
            </a:pPr>
            <a:r>
              <a:rPr lang="en-US" sz="1500" dirty="0">
                <a:sym typeface="Calibri"/>
              </a:rPr>
              <a:t>Find median example in each cluster as new exemplar</a:t>
            </a:r>
          </a:p>
          <a:p>
            <a:pPr marL="386080" lvl="1" indent="-228600" defTabSz="914400">
              <a:spcBef>
                <a:spcPts val="320"/>
              </a:spcBef>
              <a:spcAft>
                <a:spcPts val="0"/>
              </a:spcAft>
              <a:buClr>
                <a:srgbClr val="295A91"/>
              </a:buClr>
              <a:buSzPts val="1800"/>
              <a:buFont typeface="Arial" panose="020B0604020202020204" pitchFamily="34" charset="0"/>
              <a:buChar char="•"/>
            </a:pPr>
            <a:r>
              <a:rPr lang="en-US" sz="1500" dirty="0">
                <a:sym typeface="Calibri"/>
              </a:rPr>
              <a:t>Repeat until no change</a:t>
            </a:r>
          </a:p>
          <a:p>
            <a:pPr marL="0" lvl="0" indent="-228600" defTabSz="914400">
              <a:spcBef>
                <a:spcPts val="0"/>
              </a:spcBef>
              <a:spcAft>
                <a:spcPts val="1600"/>
              </a:spcAft>
              <a:buFont typeface="Arial" panose="020B0604020202020204" pitchFamily="34" charset="0"/>
              <a:buChar char="•"/>
            </a:pPr>
            <a:endParaRPr lang="en-US" sz="1500" dirty="0">
              <a:sym typeface="Calibri"/>
            </a:endParaRPr>
          </a:p>
        </p:txBody>
      </p:sp>
      <p:sp>
        <p:nvSpPr>
          <p:cNvPr id="234" name="Google Shape;234;p39"/>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51</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prstGeom prst="rect">
            <a:avLst/>
          </a:prstGeom>
        </p:spPr>
        <p:txBody>
          <a:bodyPr spcFirstLastPara="1" wrap="square" lIns="91425" tIns="91425" rIns="91425" bIns="91425" anchor="t" anchorCtr="0">
            <a:noAutofit/>
          </a:bodyPr>
          <a:lstStyle/>
          <a:p>
            <a:pPr marL="12700" lvl="0" indent="0" algn="l" rtl="0">
              <a:spcBef>
                <a:spcPts val="0"/>
              </a:spcBef>
              <a:spcAft>
                <a:spcPts val="0"/>
              </a:spcAft>
              <a:buClr>
                <a:schemeClr val="dk1"/>
              </a:buClr>
              <a:buFont typeface="Arial"/>
              <a:buNone/>
            </a:pPr>
            <a:r>
              <a:rPr lang="en" sz="3000">
                <a:solidFill>
                  <a:srgbClr val="001B44"/>
                </a:solidFill>
                <a:latin typeface="Calibri"/>
                <a:ea typeface="Calibri"/>
                <a:cs typeface="Calibri"/>
                <a:sym typeface="Calibri"/>
              </a:rPr>
              <a:t>Similarity based on weight</a:t>
            </a:r>
            <a:endParaRPr sz="3000">
              <a:solidFill>
                <a:srgbClr val="252626"/>
              </a:solidFill>
              <a:latin typeface="Calibri"/>
              <a:ea typeface="Calibri"/>
              <a:cs typeface="Calibri"/>
              <a:sym typeface="Calibri"/>
            </a:endParaRPr>
          </a:p>
          <a:p>
            <a:pPr marL="0" lvl="0" indent="0" algn="l" rtl="0">
              <a:spcBef>
                <a:spcPts val="0"/>
              </a:spcBef>
              <a:spcAft>
                <a:spcPts val="0"/>
              </a:spcAft>
              <a:buNone/>
            </a:pPr>
            <a:endParaRPr/>
          </a:p>
        </p:txBody>
      </p:sp>
      <p:sp>
        <p:nvSpPr>
          <p:cNvPr id="241" name="Google Shape;241;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242" name="Google Shape;242;p40"/>
          <p:cNvSpPr/>
          <p:nvPr/>
        </p:nvSpPr>
        <p:spPr>
          <a:xfrm>
            <a:off x="1913552" y="1315838"/>
            <a:ext cx="5316900" cy="3178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243" name="Google Shape;243;p40"/>
          <p:cNvSpPr/>
          <p:nvPr/>
        </p:nvSpPr>
        <p:spPr>
          <a:xfrm>
            <a:off x="2392784" y="2900090"/>
            <a:ext cx="4507807" cy="9675"/>
          </a:xfrm>
          <a:custGeom>
            <a:avLst/>
            <a:gdLst/>
            <a:ahLst/>
            <a:cxnLst/>
            <a:rect l="l" t="t" r="r" b="b"/>
            <a:pathLst>
              <a:path w="4953634" h="14604" extrusionOk="0">
                <a:moveTo>
                  <a:pt x="0" y="14109"/>
                </a:moveTo>
                <a:lnTo>
                  <a:pt x="4953012" y="0"/>
                </a:lnTo>
              </a:path>
            </a:pathLst>
          </a:custGeom>
          <a:noFill/>
          <a:ln w="31750" cap="flat" cmpd="sng">
            <a:solidFill>
              <a:srgbClr val="ED2224"/>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prstGeom prst="rect">
            <a:avLst/>
          </a:prstGeom>
        </p:spPr>
        <p:txBody>
          <a:bodyPr spcFirstLastPara="1" wrap="square" lIns="91425" tIns="91425" rIns="91425" bIns="91425" anchor="t" anchorCtr="0">
            <a:noAutofit/>
          </a:bodyPr>
          <a:lstStyle/>
          <a:p>
            <a:pPr marL="12700" lvl="0" indent="0" algn="l" rtl="0">
              <a:spcBef>
                <a:spcPts val="0"/>
              </a:spcBef>
              <a:spcAft>
                <a:spcPts val="0"/>
              </a:spcAft>
              <a:buClr>
                <a:schemeClr val="dk1"/>
              </a:buClr>
              <a:buFont typeface="Arial"/>
              <a:buNone/>
            </a:pPr>
            <a:r>
              <a:rPr lang="en" sz="3000">
                <a:solidFill>
                  <a:srgbClr val="001B44"/>
                </a:solidFill>
                <a:latin typeface="Calibri"/>
                <a:ea typeface="Calibri"/>
                <a:cs typeface="Calibri"/>
                <a:sym typeface="Calibri"/>
              </a:rPr>
              <a:t>Similarity based on height</a:t>
            </a:r>
            <a:endParaRPr sz="3000">
              <a:solidFill>
                <a:srgbClr val="252626"/>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49" name="Google Shape;249;p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250" name="Google Shape;250;p41"/>
          <p:cNvSpPr/>
          <p:nvPr/>
        </p:nvSpPr>
        <p:spPr>
          <a:xfrm>
            <a:off x="1916027" y="1332625"/>
            <a:ext cx="5316900" cy="3178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251" name="Google Shape;251;p41"/>
          <p:cNvSpPr/>
          <p:nvPr/>
        </p:nvSpPr>
        <p:spPr>
          <a:xfrm>
            <a:off x="4843409" y="1661002"/>
            <a:ext cx="9246" cy="2309154"/>
          </a:xfrm>
          <a:custGeom>
            <a:avLst/>
            <a:gdLst/>
            <a:ahLst/>
            <a:cxnLst/>
            <a:rect l="l" t="t" r="r" b="b"/>
            <a:pathLst>
              <a:path w="10160" h="3485515" extrusionOk="0">
                <a:moveTo>
                  <a:pt x="0" y="0"/>
                </a:moveTo>
                <a:lnTo>
                  <a:pt x="9880" y="3485438"/>
                </a:lnTo>
              </a:path>
            </a:pathLst>
          </a:custGeom>
          <a:noFill/>
          <a:ln w="31750" cap="flat" cmpd="sng">
            <a:solidFill>
              <a:srgbClr val="ED2224"/>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prstGeom prst="rect">
            <a:avLst/>
          </a:prstGeom>
        </p:spPr>
        <p:txBody>
          <a:bodyPr spcFirstLastPara="1" wrap="square" lIns="91425" tIns="91425" rIns="91425" bIns="91425" anchor="t" anchorCtr="0">
            <a:noAutofit/>
          </a:bodyPr>
          <a:lstStyle/>
          <a:p>
            <a:pPr marL="12700" lvl="0" indent="0" algn="l" rtl="0">
              <a:spcBef>
                <a:spcPts val="0"/>
              </a:spcBef>
              <a:spcAft>
                <a:spcPts val="0"/>
              </a:spcAft>
              <a:buNone/>
            </a:pPr>
            <a:r>
              <a:rPr lang="en" sz="3000">
                <a:solidFill>
                  <a:srgbClr val="001B44"/>
                </a:solidFill>
                <a:latin typeface="Calibri"/>
                <a:ea typeface="Calibri"/>
                <a:cs typeface="Calibri"/>
                <a:sym typeface="Calibri"/>
              </a:rPr>
              <a:t>Cluster into Two Groups Using Both Attributes</a:t>
            </a:r>
            <a:endParaRPr sz="3000">
              <a:solidFill>
                <a:srgbClr val="252626"/>
              </a:solidFill>
              <a:latin typeface="Calibri"/>
              <a:ea typeface="Calibri"/>
              <a:cs typeface="Calibri"/>
              <a:sym typeface="Calibri"/>
            </a:endParaRPr>
          </a:p>
          <a:p>
            <a:pPr marL="12700" lvl="0" indent="0" algn="l" rtl="0">
              <a:spcBef>
                <a:spcPts val="0"/>
              </a:spcBef>
              <a:spcAft>
                <a:spcPts val="0"/>
              </a:spcAft>
              <a:buNone/>
            </a:pPr>
            <a:endParaRPr sz="3000">
              <a:solidFill>
                <a:srgbClr val="001B44"/>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57" name="Google Shape;257;p4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258" name="Google Shape;258;p42"/>
          <p:cNvPicPr preferRelativeResize="0"/>
          <p:nvPr/>
        </p:nvPicPr>
        <p:blipFill>
          <a:blip r:embed="rId3">
            <a:alphaModFix/>
          </a:blip>
          <a:stretch>
            <a:fillRect/>
          </a:stretch>
        </p:blipFill>
        <p:spPr>
          <a:xfrm>
            <a:off x="1516725" y="1170125"/>
            <a:ext cx="6110558" cy="3820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prstGeom prst="rect">
            <a:avLst/>
          </a:prstGeom>
        </p:spPr>
        <p:txBody>
          <a:bodyPr spcFirstLastPara="1" wrap="square" lIns="91425" tIns="91425" rIns="91425" bIns="91425" anchor="t" anchorCtr="0">
            <a:noAutofit/>
          </a:bodyPr>
          <a:lstStyle/>
          <a:p>
            <a:pPr marL="12700" lvl="0" indent="0" algn="l" rtl="0">
              <a:spcBef>
                <a:spcPts val="0"/>
              </a:spcBef>
              <a:spcAft>
                <a:spcPts val="0"/>
              </a:spcAft>
              <a:buNone/>
            </a:pPr>
            <a:r>
              <a:rPr lang="en" sz="3000">
                <a:solidFill>
                  <a:srgbClr val="001B43"/>
                </a:solidFill>
                <a:latin typeface="Calibri"/>
                <a:ea typeface="Calibri"/>
                <a:cs typeface="Calibri"/>
                <a:sym typeface="Calibri"/>
              </a:rPr>
              <a:t>Suppose Data Was Labeled</a:t>
            </a:r>
            <a:endParaRPr sz="3000">
              <a:solidFill>
                <a:srgbClr val="252626"/>
              </a:solidFill>
              <a:latin typeface="Calibri"/>
              <a:ea typeface="Calibri"/>
              <a:cs typeface="Calibri"/>
              <a:sym typeface="Calibri"/>
            </a:endParaRPr>
          </a:p>
          <a:p>
            <a:pPr marL="12700" lvl="0" indent="0" algn="l" rtl="0">
              <a:spcBef>
                <a:spcPts val="0"/>
              </a:spcBef>
              <a:spcAft>
                <a:spcPts val="0"/>
              </a:spcAft>
              <a:buNone/>
            </a:pPr>
            <a:endParaRPr sz="3000">
              <a:solidFill>
                <a:srgbClr val="001B44"/>
              </a:solidFill>
              <a:latin typeface="Calibri"/>
              <a:ea typeface="Calibri"/>
              <a:cs typeface="Calibri"/>
              <a:sym typeface="Calibri"/>
            </a:endParaRPr>
          </a:p>
          <a:p>
            <a:pPr marL="12700" lvl="0" indent="0" algn="l" rtl="0">
              <a:spcBef>
                <a:spcPts val="0"/>
              </a:spcBef>
              <a:spcAft>
                <a:spcPts val="0"/>
              </a:spcAft>
              <a:buNone/>
            </a:pPr>
            <a:endParaRPr sz="3000">
              <a:solidFill>
                <a:srgbClr val="001B44"/>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64" name="Google Shape;264;p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265" name="Google Shape;265;p43"/>
          <p:cNvSpPr/>
          <p:nvPr/>
        </p:nvSpPr>
        <p:spPr>
          <a:xfrm>
            <a:off x="1448625" y="1364650"/>
            <a:ext cx="6175800" cy="3277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9"/>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7" name="Freeform: Shape 86">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9" name="Freeform: Shape 88">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 name="Google Shape;272;p44"/>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12700" marR="0" lvl="0" indent="0" defTabSz="914400">
              <a:spcBef>
                <a:spcPct val="0"/>
              </a:spcBef>
              <a:spcAft>
                <a:spcPts val="0"/>
              </a:spcAft>
            </a:pPr>
            <a:r>
              <a:rPr lang="en-US" sz="3000" i="0" u="none" strike="noStrike" kern="1200" cap="none">
                <a:solidFill>
                  <a:schemeClr val="tx1"/>
                </a:solidFill>
                <a:latin typeface="+mj-lt"/>
                <a:ea typeface="+mj-ea"/>
                <a:cs typeface="+mj-cs"/>
                <a:sym typeface="Calibri"/>
              </a:rPr>
              <a:t>Finding Classifier Surfaces</a:t>
            </a:r>
          </a:p>
        </p:txBody>
      </p:sp>
      <p:sp>
        <p:nvSpPr>
          <p:cNvPr id="91" name="Rectangle 9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1" name="Google Shape;271;p44"/>
          <p:cNvSpPr txBox="1"/>
          <p:nvPr/>
        </p:nvSpPr>
        <p:spPr>
          <a:xfrm>
            <a:off x="4075611" y="699516"/>
            <a:ext cx="4437453" cy="3744468"/>
          </a:xfrm>
          <a:prstGeom prst="rect">
            <a:avLst/>
          </a:prstGeom>
        </p:spPr>
        <p:txBody>
          <a:bodyPr spcFirstLastPara="1" vert="horz" lIns="91440" tIns="45720" rIns="91440" bIns="45720" rtlCol="0" anchor="ctr" anchorCtr="0">
            <a:normAutofit/>
          </a:bodyPr>
          <a:lstStyle/>
          <a:p>
            <a:pPr marL="88900" marR="457200" lvl="0" indent="-228600">
              <a:lnSpc>
                <a:spcPct val="90000"/>
              </a:lnSpc>
              <a:spcBef>
                <a:spcPts val="0"/>
              </a:spcBef>
              <a:spcAft>
                <a:spcPts val="0"/>
              </a:spcAft>
              <a:buClr>
                <a:srgbClr val="295A91"/>
              </a:buClr>
              <a:buSzPts val="2100"/>
              <a:buFont typeface="Arial" panose="020B0604020202020204" pitchFamily="34" charset="0"/>
              <a:buChar char="•"/>
            </a:pPr>
            <a:r>
              <a:rPr lang="en-US" sz="1500" kern="1200">
                <a:solidFill>
                  <a:schemeClr val="tx1"/>
                </a:solidFill>
                <a:latin typeface="+mn-lt"/>
                <a:ea typeface="+mn-ea"/>
                <a:cs typeface="+mn-cs"/>
                <a:sym typeface="Calibri"/>
              </a:rPr>
              <a:t>Given labeled groups in feature space, want to find subsurface in that space that separates the groups</a:t>
            </a:r>
          </a:p>
          <a:p>
            <a:pPr marL="317500" marR="0" lvl="1" indent="-228600">
              <a:lnSpc>
                <a:spcPct val="90000"/>
              </a:lnSpc>
              <a:spcBef>
                <a:spcPts val="0"/>
              </a:spcBef>
              <a:spcAft>
                <a:spcPts val="0"/>
              </a:spcAft>
              <a:buClr>
                <a:srgbClr val="295A91"/>
              </a:buClr>
              <a:buSzPts val="20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Subject to constraints on complexity of subsurface</a:t>
            </a:r>
          </a:p>
          <a:p>
            <a:pPr marL="88900" marR="0" lvl="0" indent="-228600">
              <a:lnSpc>
                <a:spcPct val="90000"/>
              </a:lnSpc>
              <a:spcBef>
                <a:spcPts val="1400"/>
              </a:spcBef>
              <a:spcAft>
                <a:spcPts val="0"/>
              </a:spcAft>
              <a:buClr>
                <a:srgbClr val="295A91"/>
              </a:buClr>
              <a:buSzPts val="2100"/>
              <a:buFont typeface="Arial" panose="020B0604020202020204" pitchFamily="34" charset="0"/>
              <a:buChar char="•"/>
            </a:pPr>
            <a:r>
              <a:rPr lang="en-US" sz="1500" kern="1200">
                <a:solidFill>
                  <a:schemeClr val="tx1"/>
                </a:solidFill>
                <a:latin typeface="+mn-lt"/>
                <a:ea typeface="+mn-ea"/>
                <a:cs typeface="+mn-cs"/>
                <a:sym typeface="Calibri"/>
              </a:rPr>
              <a:t>In this example, have 2D space, so find line (or connected set of line segments) that best separates the two groups</a:t>
            </a:r>
          </a:p>
          <a:p>
            <a:pPr marL="88900" marR="0" lvl="0" indent="-228600">
              <a:lnSpc>
                <a:spcPct val="90000"/>
              </a:lnSpc>
              <a:spcBef>
                <a:spcPts val="900"/>
              </a:spcBef>
              <a:spcAft>
                <a:spcPts val="0"/>
              </a:spcAft>
              <a:buClr>
                <a:srgbClr val="295A91"/>
              </a:buClr>
              <a:buSzPts val="2100"/>
              <a:buFont typeface="Arial" panose="020B0604020202020204" pitchFamily="34" charset="0"/>
              <a:buChar char="•"/>
            </a:pPr>
            <a:r>
              <a:rPr lang="en-US" sz="1500" kern="1200">
                <a:solidFill>
                  <a:schemeClr val="tx1"/>
                </a:solidFill>
                <a:latin typeface="+mn-lt"/>
                <a:ea typeface="+mn-ea"/>
                <a:cs typeface="+mn-cs"/>
                <a:sym typeface="Calibri"/>
              </a:rPr>
              <a:t>When examples well separated, this is straightforward</a:t>
            </a:r>
          </a:p>
          <a:p>
            <a:pPr marL="88900" marR="266700" lvl="0" indent="-228600">
              <a:lnSpc>
                <a:spcPct val="90000"/>
              </a:lnSpc>
              <a:spcBef>
                <a:spcPts val="1200"/>
              </a:spcBef>
              <a:spcAft>
                <a:spcPts val="0"/>
              </a:spcAft>
              <a:buClr>
                <a:srgbClr val="295A91"/>
              </a:buClr>
              <a:buSzPts val="2100"/>
              <a:buFont typeface="Arial" panose="020B0604020202020204" pitchFamily="34" charset="0"/>
              <a:buChar char="•"/>
            </a:pPr>
            <a:r>
              <a:rPr lang="en-US" sz="1500" kern="1200">
                <a:solidFill>
                  <a:schemeClr val="tx1"/>
                </a:solidFill>
                <a:latin typeface="+mn-lt"/>
                <a:ea typeface="+mn-ea"/>
                <a:cs typeface="+mn-cs"/>
                <a:sym typeface="Calibri"/>
              </a:rPr>
              <a:t>When examples in labeled groups overlap, may have  to trade off false positives and false negatives</a:t>
            </a:r>
          </a:p>
        </p:txBody>
      </p:sp>
      <p:sp>
        <p:nvSpPr>
          <p:cNvPr id="270" name="Google Shape;270;p44"/>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56</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9" name="Google Shape;279;p45"/>
          <p:cNvSpPr txBox="1">
            <a:spLocks noGrp="1"/>
          </p:cNvSpPr>
          <p:nvPr>
            <p:ph type="title"/>
          </p:nvPr>
        </p:nvSpPr>
        <p:spPr>
          <a:xfrm>
            <a:off x="605833" y="392200"/>
            <a:ext cx="70746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Suppose Data Was Labeled</a:t>
            </a:r>
            <a:endParaRPr sz="3000" b="0" i="0" u="none" strike="noStrike" cap="none">
              <a:solidFill>
                <a:srgbClr val="252626"/>
              </a:solidFill>
              <a:latin typeface="Trebuchet MS"/>
              <a:ea typeface="Trebuchet MS"/>
              <a:cs typeface="Trebuchet MS"/>
              <a:sym typeface="Trebuchet MS"/>
            </a:endParaRPr>
          </a:p>
        </p:txBody>
      </p:sp>
      <p:sp>
        <p:nvSpPr>
          <p:cNvPr id="277" name="Google Shape;277;p4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278" name="Google Shape;278;p45"/>
          <p:cNvSpPr/>
          <p:nvPr/>
        </p:nvSpPr>
        <p:spPr>
          <a:xfrm>
            <a:off x="1356525" y="1295375"/>
            <a:ext cx="5453100" cy="3277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280" name="Google Shape;280;p45"/>
          <p:cNvSpPr txBox="1"/>
          <p:nvPr/>
        </p:nvSpPr>
        <p:spPr>
          <a:xfrm>
            <a:off x="6709950" y="1694415"/>
            <a:ext cx="2463600" cy="2141400"/>
          </a:xfrm>
          <a:prstGeom prst="rect">
            <a:avLst/>
          </a:prstGeom>
          <a:noFill/>
          <a:ln>
            <a:noFill/>
          </a:ln>
        </p:spPr>
        <p:txBody>
          <a:bodyPr spcFirstLastPara="1" wrap="square" lIns="0" tIns="12075" rIns="0" bIns="0" anchor="t" anchorCtr="0">
            <a:noAutofit/>
          </a:bodyPr>
          <a:lstStyle/>
          <a:p>
            <a:pPr marL="12700" marR="0" lvl="0" indent="0" algn="l" rtl="0">
              <a:lnSpc>
                <a:spcPct val="99500"/>
              </a:lnSpc>
              <a:spcBef>
                <a:spcPts val="0"/>
              </a:spcBef>
              <a:spcAft>
                <a:spcPts val="0"/>
              </a:spcAft>
              <a:buNone/>
            </a:pPr>
            <a:r>
              <a:rPr lang="en" sz="2000">
                <a:solidFill>
                  <a:srgbClr val="010202"/>
                </a:solidFill>
                <a:latin typeface="Arial"/>
                <a:ea typeface="Arial"/>
                <a:cs typeface="Arial"/>
                <a:sym typeface="Arial"/>
              </a:rPr>
              <a:t>Given we have</a:t>
            </a:r>
            <a:r>
              <a:rPr lang="en" sz="2000">
                <a:solidFill>
                  <a:srgbClr val="010202"/>
                </a:solidFill>
              </a:rPr>
              <a:t> </a:t>
            </a:r>
            <a:r>
              <a:rPr lang="en" sz="2000">
                <a:solidFill>
                  <a:srgbClr val="010202"/>
                </a:solidFill>
                <a:latin typeface="Arial"/>
                <a:ea typeface="Arial"/>
                <a:cs typeface="Arial"/>
                <a:sym typeface="Arial"/>
              </a:rPr>
              <a:t>labeled data, then an</a:t>
            </a:r>
            <a:r>
              <a:rPr lang="en" sz="2000">
                <a:solidFill>
                  <a:srgbClr val="010202"/>
                </a:solidFill>
              </a:rPr>
              <a:t> </a:t>
            </a:r>
            <a:r>
              <a:rPr lang="en" sz="2000">
                <a:solidFill>
                  <a:srgbClr val="010202"/>
                </a:solidFill>
                <a:latin typeface="Arial"/>
                <a:ea typeface="Arial"/>
                <a:cs typeface="Arial"/>
                <a:sym typeface="Arial"/>
              </a:rPr>
              <a:t>obvious separator of  two groups is shown</a:t>
            </a:r>
            <a:endParaRPr sz="2000">
              <a:latin typeface="Arial"/>
              <a:ea typeface="Arial"/>
              <a:cs typeface="Arial"/>
              <a:sym typeface="Arial"/>
            </a:endParaRPr>
          </a:p>
        </p:txBody>
      </p:sp>
      <p:sp>
        <p:nvSpPr>
          <p:cNvPr id="281" name="Google Shape;281;p45"/>
          <p:cNvSpPr/>
          <p:nvPr/>
        </p:nvSpPr>
        <p:spPr>
          <a:xfrm>
            <a:off x="1850620" y="2355478"/>
            <a:ext cx="4874742" cy="47116"/>
          </a:xfrm>
          <a:custGeom>
            <a:avLst/>
            <a:gdLst/>
            <a:ahLst/>
            <a:cxnLst/>
            <a:rect l="l" t="t" r="r" b="b"/>
            <a:pathLst>
              <a:path w="5356859" h="71119" extrusionOk="0">
                <a:moveTo>
                  <a:pt x="0" y="70624"/>
                </a:moveTo>
                <a:lnTo>
                  <a:pt x="5356440" y="0"/>
                </a:lnTo>
              </a:path>
            </a:pathLst>
          </a:custGeom>
          <a:noFill/>
          <a:ln w="32750" cap="flat" cmpd="sng">
            <a:solidFill>
              <a:srgbClr val="1B69A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46"/>
          <p:cNvSpPr txBox="1">
            <a:spLocks noGrp="1"/>
          </p:cNvSpPr>
          <p:nvPr>
            <p:ph type="title"/>
          </p:nvPr>
        </p:nvSpPr>
        <p:spPr>
          <a:xfrm>
            <a:off x="758231" y="392200"/>
            <a:ext cx="56802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Adding Some New Data</a:t>
            </a:r>
            <a:endParaRPr sz="3000" b="0" i="0" u="none" strike="noStrike" cap="none">
              <a:solidFill>
                <a:srgbClr val="252626"/>
              </a:solidFill>
              <a:latin typeface="Trebuchet MS"/>
              <a:ea typeface="Trebuchet MS"/>
              <a:cs typeface="Trebuchet MS"/>
              <a:sym typeface="Trebuchet MS"/>
            </a:endParaRPr>
          </a:p>
        </p:txBody>
      </p:sp>
      <p:sp>
        <p:nvSpPr>
          <p:cNvPr id="286" name="Google Shape;286;p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pic>
        <p:nvPicPr>
          <p:cNvPr id="288" name="Google Shape;288;p46"/>
          <p:cNvPicPr preferRelativeResize="0"/>
          <p:nvPr/>
        </p:nvPicPr>
        <p:blipFill>
          <a:blip r:embed="rId3">
            <a:alphaModFix/>
          </a:blip>
          <a:stretch>
            <a:fillRect/>
          </a:stretch>
        </p:blipFill>
        <p:spPr>
          <a:xfrm>
            <a:off x="1662063" y="1096475"/>
            <a:ext cx="5819864" cy="4066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47"/>
          <p:cNvSpPr txBox="1">
            <a:spLocks noGrp="1"/>
          </p:cNvSpPr>
          <p:nvPr>
            <p:ph type="title"/>
          </p:nvPr>
        </p:nvSpPr>
        <p:spPr>
          <a:xfrm>
            <a:off x="1215428" y="392200"/>
            <a:ext cx="66036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4"/>
                </a:solidFill>
                <a:latin typeface="Trebuchet MS"/>
                <a:ea typeface="Trebuchet MS"/>
                <a:cs typeface="Trebuchet MS"/>
                <a:sym typeface="Trebuchet MS"/>
              </a:rPr>
              <a:t>Clustering using Unlabeled Data</a:t>
            </a:r>
            <a:endParaRPr sz="3000" b="0" i="0" u="none" strike="noStrike" cap="none">
              <a:solidFill>
                <a:srgbClr val="252626"/>
              </a:solidFill>
              <a:latin typeface="Trebuchet MS"/>
              <a:ea typeface="Trebuchet MS"/>
              <a:cs typeface="Trebuchet MS"/>
              <a:sym typeface="Trebuchet MS"/>
            </a:endParaRPr>
          </a:p>
        </p:txBody>
      </p:sp>
      <p:sp>
        <p:nvSpPr>
          <p:cNvPr id="293" name="Google Shape;293;p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pic>
        <p:nvPicPr>
          <p:cNvPr id="295" name="Google Shape;295;p47"/>
          <p:cNvPicPr preferRelativeResize="0"/>
          <p:nvPr/>
        </p:nvPicPr>
        <p:blipFill>
          <a:blip r:embed="rId3">
            <a:alphaModFix/>
          </a:blip>
          <a:stretch>
            <a:fillRect/>
          </a:stretch>
        </p:blipFill>
        <p:spPr>
          <a:xfrm>
            <a:off x="1455238" y="990125"/>
            <a:ext cx="6123972" cy="4066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
        <p:cNvGrpSpPr/>
        <p:nvPr/>
      </p:nvGrpSpPr>
      <p:grpSpPr>
        <a:xfrm>
          <a:off x="0" y="0"/>
          <a:ext cx="0" cy="0"/>
          <a:chOff x="0" y="0"/>
          <a:chExt cx="0" cy="0"/>
        </a:xfrm>
      </p:grpSpPr>
      <p:sp>
        <p:nvSpPr>
          <p:cNvPr id="122" name="Rectangle 12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Shape 12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7" name="Google Shape;117;p23"/>
          <p:cNvSpPr txBox="1">
            <a:spLocks noGrp="1"/>
          </p:cNvSpPr>
          <p:nvPr>
            <p:ph type="sldNum" sz="quarter" idx="12"/>
          </p:nvPr>
        </p:nvSpPr>
        <p:spPr>
          <a:xfrm>
            <a:off x="6603999" y="4767262"/>
            <a:ext cx="2057400"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latin typeface="+mn-lt"/>
                <a:ea typeface="+mn-ea"/>
                <a:cs typeface="+mn-cs"/>
              </a:rPr>
              <a:pPr lvl="0" indent="0">
                <a:lnSpc>
                  <a:spcPct val="90000"/>
                </a:lnSpc>
                <a:spcBef>
                  <a:spcPts val="0"/>
                </a:spcBef>
                <a:spcAft>
                  <a:spcPts val="600"/>
                </a:spcAft>
                <a:buNone/>
              </a:pPr>
              <a:t>6</a:t>
            </a:fld>
            <a:endParaRPr lang="en-US" sz="700" kern="1200">
              <a:latin typeface="+mn-lt"/>
              <a:ea typeface="+mn-ea"/>
              <a:cs typeface="+mn-cs"/>
            </a:endParaRPr>
          </a:p>
        </p:txBody>
      </p:sp>
      <p:sp>
        <p:nvSpPr>
          <p:cNvPr id="132" name="Isosceles Triangle 13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Google Shape;116;p23"/>
          <p:cNvPicPr preferRelativeResize="0"/>
          <p:nvPr/>
        </p:nvPicPr>
        <p:blipFill>
          <a:blip r:embed="rId3"/>
          <a:stretch>
            <a:fillRect/>
          </a:stretch>
        </p:blipFill>
        <p:spPr>
          <a:xfrm>
            <a:off x="482600" y="711073"/>
            <a:ext cx="8178799" cy="3721353"/>
          </a:xfrm>
          <a:prstGeom prst="rect">
            <a:avLst/>
          </a:prstGeom>
          <a:noFill/>
          <a:ln>
            <a:noFill/>
          </a:ln>
        </p:spPr>
      </p:pic>
      <p:sp>
        <p:nvSpPr>
          <p:cNvPr id="134" name="Isosceles Triangle 13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1" name="Google Shape;301;p48"/>
          <p:cNvSpPr txBox="1">
            <a:spLocks noGrp="1"/>
          </p:cNvSpPr>
          <p:nvPr>
            <p:ph type="title"/>
          </p:nvPr>
        </p:nvSpPr>
        <p:spPr>
          <a:xfrm>
            <a:off x="1215429" y="392200"/>
            <a:ext cx="62079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Classified using Labeled Data</a:t>
            </a:r>
            <a:endParaRPr sz="3000" b="0" i="0" u="none" strike="noStrike" cap="none">
              <a:solidFill>
                <a:srgbClr val="252626"/>
              </a:solidFill>
              <a:latin typeface="Trebuchet MS"/>
              <a:ea typeface="Trebuchet MS"/>
              <a:cs typeface="Trebuchet MS"/>
              <a:sym typeface="Trebuchet MS"/>
            </a:endParaRPr>
          </a:p>
        </p:txBody>
      </p:sp>
      <p:sp>
        <p:nvSpPr>
          <p:cNvPr id="300" name="Google Shape;300;p4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pic>
        <p:nvPicPr>
          <p:cNvPr id="302" name="Google Shape;302;p48"/>
          <p:cNvPicPr preferRelativeResize="0"/>
          <p:nvPr/>
        </p:nvPicPr>
        <p:blipFill>
          <a:blip r:embed="rId3">
            <a:alphaModFix/>
          </a:blip>
          <a:stretch>
            <a:fillRect/>
          </a:stretch>
        </p:blipFill>
        <p:spPr>
          <a:xfrm>
            <a:off x="1676400" y="1000600"/>
            <a:ext cx="5767751" cy="4066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6"/>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Freeform: Shape 123">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6" name="Freeform: Shape 125">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9"/>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12700" marR="0" lvl="0" indent="0" defTabSz="914400">
              <a:spcBef>
                <a:spcPct val="0"/>
              </a:spcBef>
              <a:spcAft>
                <a:spcPts val="0"/>
              </a:spcAft>
            </a:pPr>
            <a:r>
              <a:rPr lang="en-US" sz="3000" b="0" i="0" u="none" strike="noStrike" kern="1200" cap="none">
                <a:solidFill>
                  <a:schemeClr val="tx1"/>
                </a:solidFill>
                <a:latin typeface="+mj-lt"/>
                <a:ea typeface="+mj-ea"/>
                <a:cs typeface="+mj-cs"/>
                <a:sym typeface="Trebuchet MS"/>
              </a:rPr>
              <a:t>Machine Learning Methods</a:t>
            </a:r>
          </a:p>
        </p:txBody>
      </p:sp>
      <p:sp>
        <p:nvSpPr>
          <p:cNvPr id="128" name="Rectangle 12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 name="Google Shape;308;p49"/>
          <p:cNvSpPr txBox="1"/>
          <p:nvPr/>
        </p:nvSpPr>
        <p:spPr>
          <a:xfrm>
            <a:off x="4075611" y="699516"/>
            <a:ext cx="4437453" cy="3744468"/>
          </a:xfrm>
          <a:prstGeom prst="rect">
            <a:avLst/>
          </a:prstGeom>
        </p:spPr>
        <p:txBody>
          <a:bodyPr spcFirstLastPara="1" vert="horz" lIns="91440" tIns="45720" rIns="91440" bIns="45720" rtlCol="0" anchor="ctr" anchorCtr="0">
            <a:normAutofit/>
          </a:bodyPr>
          <a:lstStyle/>
          <a:p>
            <a:pPr marL="88900" marR="647700" lvl="0" indent="-228600">
              <a:lnSpc>
                <a:spcPct val="90000"/>
              </a:lnSpc>
              <a:spcBef>
                <a:spcPts val="0"/>
              </a:spcBef>
              <a:spcAft>
                <a:spcPts val="0"/>
              </a:spcAft>
              <a:buClr>
                <a:srgbClr val="295A91"/>
              </a:buClr>
              <a:buSzPts val="2000"/>
              <a:buFont typeface="Arial" panose="020B0604020202020204" pitchFamily="34" charset="0"/>
              <a:buChar char="•"/>
            </a:pPr>
            <a:r>
              <a:rPr lang="en-US" sz="1500" kern="1200">
                <a:solidFill>
                  <a:schemeClr val="tx1"/>
                </a:solidFill>
                <a:latin typeface="+mn-lt"/>
                <a:ea typeface="+mn-ea"/>
                <a:cs typeface="+mn-cs"/>
                <a:sym typeface="Calibri"/>
              </a:rPr>
              <a:t>We will see some examples of machine learning methods:</a:t>
            </a:r>
          </a:p>
          <a:p>
            <a:pPr marL="88900" marR="127000" lvl="0" indent="-228600">
              <a:lnSpc>
                <a:spcPct val="90000"/>
              </a:lnSpc>
              <a:spcBef>
                <a:spcPts val="1200"/>
              </a:spcBef>
              <a:spcAft>
                <a:spcPts val="0"/>
              </a:spcAft>
              <a:buClr>
                <a:srgbClr val="295A91"/>
              </a:buClr>
              <a:buSzPts val="2000"/>
              <a:buFont typeface="Arial" panose="020B0604020202020204" pitchFamily="34" charset="0"/>
              <a:buChar char="•"/>
            </a:pPr>
            <a:r>
              <a:rPr lang="en-US" sz="1500" kern="1200">
                <a:solidFill>
                  <a:schemeClr val="tx1"/>
                </a:solidFill>
                <a:latin typeface="+mn-lt"/>
                <a:ea typeface="+mn-ea"/>
                <a:cs typeface="+mn-cs"/>
                <a:sym typeface="Calibri"/>
              </a:rPr>
              <a:t>Learn models based on unlabeled data, by clustering training data into groups of nearby points</a:t>
            </a:r>
          </a:p>
          <a:p>
            <a:pPr marL="317500" marR="0" lvl="1" indent="-228600">
              <a:lnSpc>
                <a:spcPct val="90000"/>
              </a:lnSpc>
              <a:spcBef>
                <a:spcPts val="0"/>
              </a:spcBef>
              <a:spcAft>
                <a:spcPts val="0"/>
              </a:spcAft>
              <a:buClr>
                <a:srgbClr val="295A91"/>
              </a:buClr>
              <a:buSzPts val="20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Resulting clusters can assign labels to new data</a:t>
            </a:r>
          </a:p>
          <a:p>
            <a:pPr marL="88900" marR="114300" lvl="0" indent="-228600">
              <a:lnSpc>
                <a:spcPct val="90000"/>
              </a:lnSpc>
              <a:spcBef>
                <a:spcPts val="1400"/>
              </a:spcBef>
              <a:spcAft>
                <a:spcPts val="0"/>
              </a:spcAft>
              <a:buClr>
                <a:srgbClr val="295A91"/>
              </a:buClr>
              <a:buSzPts val="2000"/>
              <a:buFont typeface="Arial" panose="020B0604020202020204" pitchFamily="34" charset="0"/>
              <a:buChar char="•"/>
            </a:pPr>
            <a:r>
              <a:rPr lang="en-US" sz="1500" kern="1200">
                <a:solidFill>
                  <a:schemeClr val="tx1"/>
                </a:solidFill>
                <a:latin typeface="+mn-lt"/>
                <a:ea typeface="+mn-ea"/>
                <a:cs typeface="+mn-cs"/>
                <a:sym typeface="Calibri"/>
              </a:rPr>
              <a:t>Learn models that separate labeled groups of similar data from other groups</a:t>
            </a:r>
          </a:p>
          <a:p>
            <a:pPr marL="330200" marR="685800" lvl="1" indent="-228600">
              <a:lnSpc>
                <a:spcPct val="90000"/>
              </a:lnSpc>
              <a:spcBef>
                <a:spcPts val="300"/>
              </a:spcBef>
              <a:spcAft>
                <a:spcPts val="0"/>
              </a:spcAft>
              <a:buClr>
                <a:srgbClr val="295A91"/>
              </a:buClr>
              <a:buSzPts val="20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May not be possible to perfectly separate groups,  without </a:t>
            </a:r>
            <a:r>
              <a:rPr lang="en-US" sz="1500" kern="1200">
                <a:solidFill>
                  <a:schemeClr val="tx1"/>
                </a:solidFill>
                <a:latin typeface="+mn-lt"/>
                <a:ea typeface="+mn-ea"/>
                <a:cs typeface="+mn-cs"/>
                <a:sym typeface="Calibri"/>
              </a:rPr>
              <a:t>“</a:t>
            </a:r>
            <a:r>
              <a:rPr lang="en-US" sz="1500" i="0" u="none" strike="noStrike" kern="1200" cap="none">
                <a:solidFill>
                  <a:schemeClr val="tx1"/>
                </a:solidFill>
                <a:latin typeface="+mn-lt"/>
                <a:ea typeface="+mn-ea"/>
                <a:cs typeface="+mn-cs"/>
                <a:sym typeface="Calibri"/>
              </a:rPr>
              <a:t>overfitting”</a:t>
            </a:r>
          </a:p>
          <a:p>
            <a:pPr marL="330200" marR="0" lvl="1" indent="-228600">
              <a:lnSpc>
                <a:spcPct val="90000"/>
              </a:lnSpc>
              <a:spcBef>
                <a:spcPts val="500"/>
              </a:spcBef>
              <a:spcAft>
                <a:spcPts val="0"/>
              </a:spcAft>
              <a:buClr>
                <a:srgbClr val="295A91"/>
              </a:buClr>
              <a:buSzPts val="20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But can make decisions with respect to trading off </a:t>
            </a:r>
            <a:r>
              <a:rPr lang="en-US" sz="1500" kern="1200">
                <a:solidFill>
                  <a:schemeClr val="tx1"/>
                </a:solidFill>
                <a:latin typeface="+mn-lt"/>
                <a:ea typeface="+mn-ea"/>
                <a:cs typeface="+mn-cs"/>
                <a:sym typeface="Calibri"/>
              </a:rPr>
              <a:t>“</a:t>
            </a:r>
            <a:r>
              <a:rPr lang="en-US" sz="1500" i="0" u="none" strike="noStrike" kern="1200" cap="none">
                <a:solidFill>
                  <a:schemeClr val="tx1"/>
                </a:solidFill>
                <a:latin typeface="+mn-lt"/>
                <a:ea typeface="+mn-ea"/>
                <a:cs typeface="+mn-cs"/>
                <a:sym typeface="Calibri"/>
              </a:rPr>
              <a:t>false positives” versus </a:t>
            </a:r>
            <a:r>
              <a:rPr lang="en-US" sz="1500" kern="1200">
                <a:solidFill>
                  <a:schemeClr val="tx1"/>
                </a:solidFill>
                <a:latin typeface="+mn-lt"/>
                <a:ea typeface="+mn-ea"/>
                <a:cs typeface="+mn-cs"/>
                <a:sym typeface="Calibri"/>
              </a:rPr>
              <a:t>“</a:t>
            </a:r>
            <a:r>
              <a:rPr lang="en-US" sz="1500" i="0" u="none" strike="noStrike" kern="1200" cap="none">
                <a:solidFill>
                  <a:schemeClr val="tx1"/>
                </a:solidFill>
                <a:latin typeface="+mn-lt"/>
                <a:ea typeface="+mn-ea"/>
                <a:cs typeface="+mn-cs"/>
                <a:sym typeface="Calibri"/>
              </a:rPr>
              <a:t>false negatives”</a:t>
            </a:r>
          </a:p>
          <a:p>
            <a:pPr marL="330200" marR="0" lvl="1" indent="-228600">
              <a:lnSpc>
                <a:spcPct val="90000"/>
              </a:lnSpc>
              <a:spcBef>
                <a:spcPts val="200"/>
              </a:spcBef>
              <a:spcAft>
                <a:spcPts val="0"/>
              </a:spcAft>
              <a:buClr>
                <a:srgbClr val="295A91"/>
              </a:buClr>
              <a:buSzPts val="20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Resulting classifiers can assign labels to new data</a:t>
            </a:r>
          </a:p>
        </p:txBody>
      </p:sp>
      <p:sp>
        <p:nvSpPr>
          <p:cNvPr id="307" name="Google Shape;307;p49"/>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61</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7" name="Google Shape;317;p50"/>
          <p:cNvSpPr txBox="1">
            <a:spLocks noGrp="1"/>
          </p:cNvSpPr>
          <p:nvPr>
            <p:ph type="title"/>
          </p:nvPr>
        </p:nvSpPr>
        <p:spPr>
          <a:xfrm>
            <a:off x="1215430" y="392200"/>
            <a:ext cx="56355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All ML Methods Require:</a:t>
            </a:r>
            <a:endParaRPr sz="3000" b="0" i="0" u="none" strike="noStrike" cap="none">
              <a:solidFill>
                <a:srgbClr val="252626"/>
              </a:solidFill>
              <a:latin typeface="Trebuchet MS"/>
              <a:ea typeface="Trebuchet MS"/>
              <a:cs typeface="Trebuchet MS"/>
              <a:sym typeface="Trebuchet MS"/>
            </a:endParaRPr>
          </a:p>
        </p:txBody>
      </p:sp>
      <p:sp>
        <p:nvSpPr>
          <p:cNvPr id="314" name="Google Shape;314;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315" name="Google Shape;315;p50"/>
          <p:cNvSpPr txBox="1"/>
          <p:nvPr/>
        </p:nvSpPr>
        <p:spPr>
          <a:xfrm>
            <a:off x="1132277" y="1059837"/>
            <a:ext cx="5812500" cy="279000"/>
          </a:xfrm>
          <a:prstGeom prst="rect">
            <a:avLst/>
          </a:prstGeom>
          <a:noFill/>
          <a:ln>
            <a:noFill/>
          </a:ln>
        </p:spPr>
        <p:txBody>
          <a:bodyPr spcFirstLastPara="1" wrap="square" lIns="0" tIns="10500" rIns="0" bIns="0" anchor="t" anchorCtr="0">
            <a:noAutofit/>
          </a:bodyPr>
          <a:lstStyle/>
          <a:p>
            <a:pPr marL="139700" marR="0" lvl="0" indent="-133350" algn="l" rtl="0">
              <a:lnSpc>
                <a:spcPct val="100000"/>
              </a:lnSpc>
              <a:spcBef>
                <a:spcPts val="0"/>
              </a:spcBef>
              <a:spcAft>
                <a:spcPts val="0"/>
              </a:spcAft>
              <a:buClr>
                <a:srgbClr val="00538D"/>
              </a:buClr>
              <a:buSzPts val="2100"/>
              <a:buFont typeface="Calibri"/>
              <a:buChar char="▪"/>
            </a:pPr>
            <a:r>
              <a:rPr lang="en" sz="2100">
                <a:solidFill>
                  <a:srgbClr val="010202"/>
                </a:solidFill>
                <a:latin typeface="Calibri"/>
                <a:ea typeface="Calibri"/>
                <a:cs typeface="Calibri"/>
                <a:sym typeface="Calibri"/>
              </a:rPr>
              <a:t>Choosing training data and evaluation method</a:t>
            </a:r>
            <a:endParaRPr sz="2100">
              <a:latin typeface="Calibri"/>
              <a:ea typeface="Calibri"/>
              <a:cs typeface="Calibri"/>
              <a:sym typeface="Calibri"/>
            </a:endParaRPr>
          </a:p>
        </p:txBody>
      </p:sp>
      <p:sp>
        <p:nvSpPr>
          <p:cNvPr id="316" name="Google Shape;316;p50"/>
          <p:cNvSpPr txBox="1"/>
          <p:nvPr/>
        </p:nvSpPr>
        <p:spPr>
          <a:xfrm>
            <a:off x="1132277" y="1322056"/>
            <a:ext cx="5568900" cy="1428900"/>
          </a:xfrm>
          <a:prstGeom prst="rect">
            <a:avLst/>
          </a:prstGeom>
          <a:noFill/>
          <a:ln>
            <a:noFill/>
          </a:ln>
        </p:spPr>
        <p:txBody>
          <a:bodyPr spcFirstLastPara="1" wrap="square" lIns="0" tIns="123875" rIns="0" bIns="0" anchor="t" anchorCtr="0">
            <a:noAutofit/>
          </a:bodyPr>
          <a:lstStyle/>
          <a:p>
            <a:pPr marL="139700" marR="0" lvl="0" indent="-133350" algn="l" rtl="0">
              <a:lnSpc>
                <a:spcPct val="100000"/>
              </a:lnSpc>
              <a:spcBef>
                <a:spcPts val="0"/>
              </a:spcBef>
              <a:spcAft>
                <a:spcPts val="0"/>
              </a:spcAft>
              <a:buClr>
                <a:srgbClr val="00538D"/>
              </a:buClr>
              <a:buSzPts val="2100"/>
              <a:buFont typeface="Calibri"/>
              <a:buChar char="▪"/>
            </a:pPr>
            <a:r>
              <a:rPr lang="en" sz="2100">
                <a:solidFill>
                  <a:srgbClr val="010202"/>
                </a:solidFill>
                <a:latin typeface="Calibri"/>
                <a:ea typeface="Calibri"/>
                <a:cs typeface="Calibri"/>
                <a:sym typeface="Calibri"/>
              </a:rPr>
              <a:t>Representation of the features</a:t>
            </a:r>
            <a:endParaRPr sz="2100">
              <a:latin typeface="Calibri"/>
              <a:ea typeface="Calibri"/>
              <a:cs typeface="Calibri"/>
              <a:sym typeface="Calibri"/>
            </a:endParaRPr>
          </a:p>
          <a:p>
            <a:pPr marL="139700" marR="0" lvl="0" indent="-133350" algn="l" rtl="0">
              <a:lnSpc>
                <a:spcPct val="100000"/>
              </a:lnSpc>
              <a:spcBef>
                <a:spcPts val="900"/>
              </a:spcBef>
              <a:spcAft>
                <a:spcPts val="0"/>
              </a:spcAft>
              <a:buClr>
                <a:srgbClr val="00538D"/>
              </a:buClr>
              <a:buSzPts val="2100"/>
              <a:buFont typeface="Calibri"/>
              <a:buChar char="▪"/>
            </a:pPr>
            <a:r>
              <a:rPr lang="en" sz="2100">
                <a:solidFill>
                  <a:srgbClr val="010202"/>
                </a:solidFill>
                <a:latin typeface="Calibri"/>
                <a:ea typeface="Calibri"/>
                <a:cs typeface="Calibri"/>
                <a:sym typeface="Calibri"/>
              </a:rPr>
              <a:t>Distance metric for feature vectors</a:t>
            </a:r>
            <a:endParaRPr sz="2100">
              <a:latin typeface="Calibri"/>
              <a:ea typeface="Calibri"/>
              <a:cs typeface="Calibri"/>
              <a:sym typeface="Calibri"/>
            </a:endParaRPr>
          </a:p>
          <a:p>
            <a:pPr marL="139700" marR="0" lvl="0" indent="-133350" algn="l" rtl="0">
              <a:lnSpc>
                <a:spcPct val="100000"/>
              </a:lnSpc>
              <a:spcBef>
                <a:spcPts val="900"/>
              </a:spcBef>
              <a:spcAft>
                <a:spcPts val="0"/>
              </a:spcAft>
              <a:buClr>
                <a:srgbClr val="00538D"/>
              </a:buClr>
              <a:buSzPts val="2100"/>
              <a:buFont typeface="Calibri"/>
              <a:buChar char="▪"/>
            </a:pPr>
            <a:r>
              <a:rPr lang="en" sz="2100">
                <a:solidFill>
                  <a:srgbClr val="010202"/>
                </a:solidFill>
                <a:latin typeface="Calibri"/>
                <a:ea typeface="Calibri"/>
                <a:cs typeface="Calibri"/>
                <a:sym typeface="Calibri"/>
              </a:rPr>
              <a:t>Objective function and constraints</a:t>
            </a:r>
            <a:endParaRPr sz="2100">
              <a:latin typeface="Calibri"/>
              <a:ea typeface="Calibri"/>
              <a:cs typeface="Calibri"/>
              <a:sym typeface="Calibri"/>
            </a:endParaRPr>
          </a:p>
          <a:p>
            <a:pPr marL="139700" marR="0" lvl="0" indent="-133350" algn="l" rtl="0">
              <a:lnSpc>
                <a:spcPct val="100000"/>
              </a:lnSpc>
              <a:spcBef>
                <a:spcPts val="900"/>
              </a:spcBef>
              <a:spcAft>
                <a:spcPts val="0"/>
              </a:spcAft>
              <a:buClr>
                <a:srgbClr val="00538D"/>
              </a:buClr>
              <a:buSzPts val="2100"/>
              <a:buFont typeface="Calibri"/>
              <a:buChar char="▪"/>
            </a:pPr>
            <a:r>
              <a:rPr lang="en" sz="2100">
                <a:solidFill>
                  <a:srgbClr val="010202"/>
                </a:solidFill>
                <a:latin typeface="Calibri"/>
                <a:ea typeface="Calibri"/>
                <a:cs typeface="Calibri"/>
                <a:sym typeface="Calibri"/>
              </a:rPr>
              <a:t>Optimization method for learning the model</a:t>
            </a:r>
            <a:endParaRPr sz="2100">
              <a:latin typeface="Calibri"/>
              <a:ea typeface="Calibri"/>
              <a:cs typeface="Calibri"/>
              <a:sym typeface="Calibri"/>
            </a:endParaRPr>
          </a:p>
        </p:txBody>
      </p:sp>
      <p:sp>
        <p:nvSpPr>
          <p:cNvPr id="318" name="Google Shape;318;p50"/>
          <p:cNvSpPr txBox="1"/>
          <p:nvPr/>
        </p:nvSpPr>
        <p:spPr>
          <a:xfrm>
            <a:off x="6850876" y="1613084"/>
            <a:ext cx="708300" cy="258900"/>
          </a:xfrm>
          <a:prstGeom prst="rect">
            <a:avLst/>
          </a:prstGeom>
          <a:noFill/>
          <a:ln>
            <a:noFill/>
          </a:ln>
        </p:spPr>
        <p:txBody>
          <a:bodyPr spcFirstLastPara="1" wrap="square" lIns="0" tIns="10500" rIns="0" bIns="0" anchor="t" anchorCtr="0">
            <a:noAutofit/>
          </a:bodyPr>
          <a:lstStyle/>
          <a:p>
            <a:pPr marL="0" marR="0" lvl="0" indent="0" algn="l" rtl="0">
              <a:lnSpc>
                <a:spcPct val="100000"/>
              </a:lnSpc>
              <a:spcBef>
                <a:spcPts val="0"/>
              </a:spcBef>
              <a:spcAft>
                <a:spcPts val="0"/>
              </a:spcAft>
              <a:buNone/>
            </a:pPr>
            <a:endParaRPr sz="20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2"/>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Rectangle 8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Google Shape;325;p51"/>
          <p:cNvSpPr txBox="1">
            <a:spLocks noGrp="1"/>
          </p:cNvSpPr>
          <p:nvPr>
            <p:ph type="title"/>
          </p:nvPr>
        </p:nvSpPr>
        <p:spPr>
          <a:xfrm>
            <a:off x="350041" y="440141"/>
            <a:ext cx="2401025" cy="2540623"/>
          </a:xfrm>
          <a:prstGeom prst="rect">
            <a:avLst/>
          </a:prstGeom>
        </p:spPr>
        <p:txBody>
          <a:bodyPr spcFirstLastPara="1" vert="horz" lIns="91440" tIns="45720" rIns="91440" bIns="45720" rtlCol="0" anchor="b" anchorCtr="0">
            <a:normAutofit/>
          </a:bodyPr>
          <a:lstStyle/>
          <a:p>
            <a:pPr marL="12700" marR="0" lvl="0" indent="0" algn="r" defTabSz="914400">
              <a:spcBef>
                <a:spcPct val="0"/>
              </a:spcBef>
              <a:spcAft>
                <a:spcPts val="0"/>
              </a:spcAft>
            </a:pPr>
            <a:r>
              <a:rPr lang="en-US" sz="2800" b="0" i="0" u="none" strike="noStrike" kern="1200" cap="none">
                <a:solidFill>
                  <a:srgbClr val="FFFFFF"/>
                </a:solidFill>
                <a:latin typeface="+mj-lt"/>
                <a:ea typeface="+mj-ea"/>
                <a:cs typeface="+mj-cs"/>
                <a:sym typeface="Trebuchet MS"/>
              </a:rPr>
              <a:t>Feature Representation</a:t>
            </a:r>
          </a:p>
        </p:txBody>
      </p:sp>
      <p:sp>
        <p:nvSpPr>
          <p:cNvPr id="324" name="Google Shape;324;p51"/>
          <p:cNvSpPr txBox="1"/>
          <p:nvPr/>
        </p:nvSpPr>
        <p:spPr>
          <a:xfrm>
            <a:off x="3607694" y="487110"/>
            <a:ext cx="4916510" cy="4159535"/>
          </a:xfrm>
          <a:prstGeom prst="rect">
            <a:avLst/>
          </a:prstGeom>
        </p:spPr>
        <p:txBody>
          <a:bodyPr spcFirstLastPara="1" vert="horz" lIns="91440" tIns="45720" rIns="91440" bIns="45720" rtlCol="0" anchor="ctr" anchorCtr="0">
            <a:normAutofit/>
          </a:bodyPr>
          <a:lstStyle/>
          <a:p>
            <a:pPr marL="127000" marR="0" lvl="0" indent="-228600">
              <a:lnSpc>
                <a:spcPct val="90000"/>
              </a:lnSpc>
              <a:spcBef>
                <a:spcPts val="0"/>
              </a:spcBef>
              <a:spcAft>
                <a:spcPts val="0"/>
              </a:spcAft>
              <a:buClr>
                <a:srgbClr val="295A91"/>
              </a:buClr>
              <a:buSzPts val="1900"/>
              <a:buFont typeface="Arial" panose="020B0604020202020204" pitchFamily="34" charset="0"/>
              <a:buChar char="•"/>
            </a:pPr>
            <a:r>
              <a:rPr lang="en-US" sz="1500" kern="1200">
                <a:solidFill>
                  <a:schemeClr val="tx1"/>
                </a:solidFill>
                <a:latin typeface="+mn-lt"/>
                <a:ea typeface="+mn-ea"/>
                <a:cs typeface="+mn-cs"/>
                <a:sym typeface="Calibri"/>
              </a:rPr>
              <a:t>Features never fully describe the situation</a:t>
            </a:r>
          </a:p>
          <a:p>
            <a:pPr marL="317500" marR="0" lvl="1" indent="-228600">
              <a:lnSpc>
                <a:spcPct val="90000"/>
              </a:lnSpc>
              <a:spcBef>
                <a:spcPts val="0"/>
              </a:spcBef>
              <a:spcAft>
                <a:spcPts val="0"/>
              </a:spcAft>
              <a:buClr>
                <a:srgbClr val="295A91"/>
              </a:buClr>
              <a:buSzPts val="18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”All models are wrong, but some are useful.” − George Box</a:t>
            </a:r>
          </a:p>
          <a:p>
            <a:pPr marL="177800" marR="0" lvl="0" indent="-228600">
              <a:lnSpc>
                <a:spcPct val="90000"/>
              </a:lnSpc>
              <a:spcBef>
                <a:spcPts val="1100"/>
              </a:spcBef>
              <a:spcAft>
                <a:spcPts val="0"/>
              </a:spcAft>
              <a:buClr>
                <a:srgbClr val="295A91"/>
              </a:buClr>
              <a:buSzPts val="1900"/>
              <a:buFont typeface="Arial" panose="020B0604020202020204" pitchFamily="34" charset="0"/>
              <a:buChar char="•"/>
            </a:pPr>
            <a:r>
              <a:rPr lang="en-US" sz="1500" kern="1200">
                <a:solidFill>
                  <a:schemeClr val="tx1"/>
                </a:solidFill>
                <a:latin typeface="+mn-lt"/>
                <a:ea typeface="+mn-ea"/>
                <a:cs typeface="+mn-cs"/>
                <a:sym typeface="Calibri"/>
              </a:rPr>
              <a:t>Feature engineering</a:t>
            </a:r>
          </a:p>
          <a:p>
            <a:pPr marL="330200" marR="457200" lvl="1" indent="-228600">
              <a:lnSpc>
                <a:spcPct val="90000"/>
              </a:lnSpc>
              <a:spcBef>
                <a:spcPts val="300"/>
              </a:spcBef>
              <a:spcAft>
                <a:spcPts val="0"/>
              </a:spcAft>
              <a:buClr>
                <a:srgbClr val="295A91"/>
              </a:buClr>
              <a:buSzPts val="18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Represent examples by feature vectors that will facilitate</a:t>
            </a:r>
            <a:r>
              <a:rPr lang="en-US" sz="1500" kern="1200">
                <a:solidFill>
                  <a:schemeClr val="tx1"/>
                </a:solidFill>
                <a:latin typeface="+mn-lt"/>
                <a:ea typeface="+mn-ea"/>
                <a:cs typeface="+mn-cs"/>
                <a:sym typeface="Calibri"/>
              </a:rPr>
              <a:t> </a:t>
            </a:r>
            <a:r>
              <a:rPr lang="en-US" sz="1500" i="0" u="none" strike="noStrike" kern="1200" cap="none">
                <a:solidFill>
                  <a:schemeClr val="tx1"/>
                </a:solidFill>
                <a:latin typeface="+mn-lt"/>
                <a:ea typeface="+mn-ea"/>
                <a:cs typeface="+mn-cs"/>
                <a:sym typeface="Calibri"/>
              </a:rPr>
              <a:t>generalization</a:t>
            </a:r>
          </a:p>
          <a:p>
            <a:pPr marL="330200" marR="0" lvl="1" indent="-228600">
              <a:lnSpc>
                <a:spcPct val="90000"/>
              </a:lnSpc>
              <a:spcBef>
                <a:spcPts val="600"/>
              </a:spcBef>
              <a:spcAft>
                <a:spcPts val="0"/>
              </a:spcAft>
              <a:buClr>
                <a:srgbClr val="295A91"/>
              </a:buClr>
              <a:buSzPts val="18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Suppose l want to use </a:t>
            </a:r>
            <a:r>
              <a:rPr lang="en-US" sz="1500" kern="1200">
                <a:solidFill>
                  <a:schemeClr val="tx1"/>
                </a:solidFill>
                <a:latin typeface="+mn-lt"/>
                <a:ea typeface="+mn-ea"/>
                <a:cs typeface="+mn-cs"/>
                <a:sym typeface="Calibri"/>
              </a:rPr>
              <a:t>100</a:t>
            </a:r>
            <a:r>
              <a:rPr lang="en-US" sz="1500" i="0" u="none" strike="noStrike" kern="1200" cap="none">
                <a:solidFill>
                  <a:schemeClr val="tx1"/>
                </a:solidFill>
                <a:latin typeface="+mn-lt"/>
                <a:ea typeface="+mn-ea"/>
                <a:cs typeface="+mn-cs"/>
                <a:sym typeface="Calibri"/>
              </a:rPr>
              <a:t> examples from past to predict, at</a:t>
            </a:r>
            <a:r>
              <a:rPr lang="en-US" sz="1500" kern="1200">
                <a:solidFill>
                  <a:schemeClr val="tx1"/>
                </a:solidFill>
                <a:latin typeface="+mn-lt"/>
                <a:ea typeface="+mn-ea"/>
                <a:cs typeface="+mn-cs"/>
                <a:sym typeface="Calibri"/>
              </a:rPr>
              <a:t> </a:t>
            </a:r>
            <a:r>
              <a:rPr lang="en-US" sz="1500" i="0" u="none" strike="noStrike" kern="1200" cap="none">
                <a:solidFill>
                  <a:schemeClr val="tx1"/>
                </a:solidFill>
                <a:latin typeface="+mn-lt"/>
                <a:ea typeface="+mn-ea"/>
                <a:cs typeface="+mn-cs"/>
                <a:sym typeface="Calibri"/>
              </a:rPr>
              <a:t>the start of the subject, which students will get an A </a:t>
            </a:r>
            <a:endParaRPr lang="en-US" sz="1500" kern="1200">
              <a:solidFill>
                <a:schemeClr val="tx1"/>
              </a:solidFill>
              <a:latin typeface="+mn-lt"/>
              <a:ea typeface="+mn-ea"/>
              <a:cs typeface="+mn-cs"/>
              <a:sym typeface="Calibri"/>
            </a:endParaRPr>
          </a:p>
          <a:p>
            <a:pPr marL="1130300" marR="0" lvl="2" indent="-228600">
              <a:lnSpc>
                <a:spcPct val="90000"/>
              </a:lnSpc>
              <a:spcBef>
                <a:spcPts val="600"/>
              </a:spcBef>
              <a:spcAft>
                <a:spcPts val="0"/>
              </a:spcAft>
              <a:buClr>
                <a:srgbClr val="295A91"/>
              </a:buClr>
              <a:buSzPts val="18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Some features surely helpful, e.g., GPA, prior programming  experience (not a perfect predictor)</a:t>
            </a:r>
          </a:p>
          <a:p>
            <a:pPr marL="330200" marR="0" lvl="1" indent="-228600">
              <a:lnSpc>
                <a:spcPct val="90000"/>
              </a:lnSpc>
              <a:spcBef>
                <a:spcPts val="300"/>
              </a:spcBef>
              <a:spcAft>
                <a:spcPts val="0"/>
              </a:spcAft>
              <a:buClr>
                <a:srgbClr val="295A91"/>
              </a:buClr>
              <a:buSzPts val="18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Others might cause me to overfit, e.g., birth month, eye color</a:t>
            </a:r>
          </a:p>
          <a:p>
            <a:pPr marL="127000" marR="0" lvl="0" indent="-228600">
              <a:lnSpc>
                <a:spcPct val="90000"/>
              </a:lnSpc>
              <a:spcBef>
                <a:spcPts val="1000"/>
              </a:spcBef>
              <a:spcAft>
                <a:spcPts val="0"/>
              </a:spcAft>
              <a:buClr>
                <a:srgbClr val="295A91"/>
              </a:buClr>
              <a:buSzPts val="1900"/>
              <a:buFont typeface="Arial" panose="020B0604020202020204" pitchFamily="34" charset="0"/>
              <a:buChar char="•"/>
            </a:pPr>
            <a:r>
              <a:rPr lang="en-US" sz="1500" kern="1200">
                <a:solidFill>
                  <a:schemeClr val="tx1"/>
                </a:solidFill>
                <a:latin typeface="+mn-lt"/>
                <a:ea typeface="+mn-ea"/>
                <a:cs typeface="+mn-cs"/>
                <a:sym typeface="Calibri"/>
              </a:rPr>
              <a:t>Want to maximize ratio of useful input to irrelevant input</a:t>
            </a:r>
          </a:p>
          <a:p>
            <a:pPr marL="317500" marR="0" lvl="1" indent="-228600">
              <a:lnSpc>
                <a:spcPct val="90000"/>
              </a:lnSpc>
              <a:spcBef>
                <a:spcPts val="100"/>
              </a:spcBef>
              <a:spcAft>
                <a:spcPts val="0"/>
              </a:spcAft>
              <a:buClr>
                <a:srgbClr val="295A91"/>
              </a:buClr>
              <a:buSzPts val="1800"/>
              <a:buFont typeface="Arial" panose="020B0604020202020204" pitchFamily="34" charset="0"/>
              <a:buChar char="•"/>
            </a:pPr>
            <a:r>
              <a:rPr lang="en-US" sz="1500" i="0" u="none" strike="noStrike" kern="1200" cap="none">
                <a:solidFill>
                  <a:schemeClr val="tx1"/>
                </a:solidFill>
                <a:latin typeface="+mn-lt"/>
                <a:ea typeface="+mn-ea"/>
                <a:cs typeface="+mn-cs"/>
                <a:sym typeface="Calibri"/>
              </a:rPr>
              <a:t>Signal−to−Noise Ratio (SNR)</a:t>
            </a:r>
          </a:p>
        </p:txBody>
      </p:sp>
      <p:sp>
        <p:nvSpPr>
          <p:cNvPr id="323" name="Google Shape;323;p51"/>
          <p:cNvSpPr txBox="1">
            <a:spLocks noGrp="1"/>
          </p:cNvSpPr>
          <p:nvPr>
            <p:ph type="sldNum" idx="12"/>
          </p:nvPr>
        </p:nvSpPr>
        <p:spPr>
          <a:xfrm>
            <a:off x="8778240" y="4841748"/>
            <a:ext cx="336042" cy="273843"/>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63</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6" name="Google Shape;336;p52"/>
          <p:cNvSpPr/>
          <p:nvPr/>
        </p:nvSpPr>
        <p:spPr>
          <a:xfrm>
            <a:off x="947293" y="2099556"/>
            <a:ext cx="7174008" cy="1896459"/>
          </a:xfrm>
          <a:custGeom>
            <a:avLst/>
            <a:gdLst/>
            <a:ahLst/>
            <a:cxnLst/>
            <a:rect l="l" t="t" r="r" b="b"/>
            <a:pathLst>
              <a:path w="7883525" h="2862579" extrusionOk="0">
                <a:moveTo>
                  <a:pt x="0" y="0"/>
                </a:moveTo>
                <a:lnTo>
                  <a:pt x="0" y="2862326"/>
                </a:lnTo>
                <a:lnTo>
                  <a:pt x="7883105" y="2862326"/>
                </a:lnTo>
                <a:lnTo>
                  <a:pt x="7883105"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33" name="Google Shape;333;p52"/>
          <p:cNvSpPr txBox="1">
            <a:spLocks noGrp="1"/>
          </p:cNvSpPr>
          <p:nvPr>
            <p:ph type="title"/>
          </p:nvPr>
        </p:nvSpPr>
        <p:spPr>
          <a:xfrm>
            <a:off x="1215399" y="392200"/>
            <a:ext cx="40413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F2B5B"/>
                </a:solidFill>
                <a:latin typeface="Trebuchet MS"/>
                <a:ea typeface="Trebuchet MS"/>
                <a:cs typeface="Trebuchet MS"/>
                <a:sym typeface="Trebuchet MS"/>
              </a:rPr>
              <a:t>An Example</a:t>
            </a:r>
            <a:endParaRPr sz="3000" b="0" i="0" u="none" strike="noStrike" cap="none">
              <a:solidFill>
                <a:srgbClr val="252626"/>
              </a:solidFill>
              <a:latin typeface="Trebuchet MS"/>
              <a:ea typeface="Trebuchet MS"/>
              <a:cs typeface="Trebuchet MS"/>
              <a:sym typeface="Trebuchet MS"/>
            </a:endParaRPr>
          </a:p>
        </p:txBody>
      </p:sp>
      <p:sp>
        <p:nvSpPr>
          <p:cNvPr id="330" name="Google Shape;330;p5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331" name="Google Shape;331;p52"/>
          <p:cNvSpPr/>
          <p:nvPr/>
        </p:nvSpPr>
        <p:spPr>
          <a:xfrm>
            <a:off x="1230225" y="889481"/>
            <a:ext cx="6803028" cy="0"/>
          </a:xfrm>
          <a:custGeom>
            <a:avLst/>
            <a:gdLst/>
            <a:ahLst/>
            <a:cxnLst/>
            <a:rect l="l" t="t" r="r" b="b"/>
            <a:pathLst>
              <a:path w="7475855" h="120000" extrusionOk="0">
                <a:moveTo>
                  <a:pt x="0" y="0"/>
                </a:moveTo>
                <a:lnTo>
                  <a:pt x="7475245" y="0"/>
                </a:lnTo>
              </a:path>
            </a:pathLst>
          </a:custGeom>
          <a:noFill/>
          <a:ln w="9525" cap="flat" cmpd="sng">
            <a:solidFill>
              <a:srgbClr val="9190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34" name="Google Shape;334;p52"/>
          <p:cNvSpPr txBox="1"/>
          <p:nvPr/>
        </p:nvSpPr>
        <p:spPr>
          <a:xfrm>
            <a:off x="4035528" y="1030381"/>
            <a:ext cx="878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Features</a:t>
            </a:r>
            <a:endParaRPr sz="1700">
              <a:latin typeface="Times New Roman"/>
              <a:ea typeface="Times New Roman"/>
              <a:cs typeface="Times New Roman"/>
              <a:sym typeface="Times New Roman"/>
            </a:endParaRPr>
          </a:p>
        </p:txBody>
      </p:sp>
      <p:sp>
        <p:nvSpPr>
          <p:cNvPr id="335" name="Google Shape;335;p52"/>
          <p:cNvSpPr txBox="1"/>
          <p:nvPr/>
        </p:nvSpPr>
        <p:spPr>
          <a:xfrm>
            <a:off x="7311421" y="1030372"/>
            <a:ext cx="819900" cy="3753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Label</a:t>
            </a:r>
            <a:endParaRPr sz="1700">
              <a:latin typeface="Times New Roman"/>
              <a:ea typeface="Times New Roman"/>
              <a:cs typeface="Times New Roman"/>
              <a:sym typeface="Times New Roman"/>
            </a:endParaRPr>
          </a:p>
        </p:txBody>
      </p:sp>
      <p:sp>
        <p:nvSpPr>
          <p:cNvPr id="337" name="Google Shape;337;p52"/>
          <p:cNvSpPr txBox="1"/>
          <p:nvPr/>
        </p:nvSpPr>
        <p:spPr>
          <a:xfrm>
            <a:off x="947293" y="2918628"/>
            <a:ext cx="3471300" cy="3753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1500" dirty="0">
                <a:solidFill>
                  <a:srgbClr val="030404"/>
                </a:solidFill>
              </a:rPr>
              <a:t>I</a:t>
            </a:r>
            <a:r>
              <a:rPr lang="en" sz="1500" dirty="0">
                <a:solidFill>
                  <a:srgbClr val="030404"/>
                </a:solidFill>
                <a:latin typeface="Arial"/>
                <a:ea typeface="Arial"/>
                <a:cs typeface="Arial"/>
                <a:sym typeface="Arial"/>
              </a:rPr>
              <a:t>nitial model:</a:t>
            </a:r>
            <a:endParaRPr sz="1500" dirty="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dirty="0">
                <a:solidFill>
                  <a:srgbClr val="030404"/>
                </a:solidFill>
                <a:latin typeface="Arial"/>
                <a:ea typeface="Arial"/>
                <a:cs typeface="Arial"/>
                <a:sym typeface="Arial"/>
              </a:rPr>
              <a:t>Not enough information to generalize</a:t>
            </a:r>
            <a:endParaRPr sz="1500" dirty="0">
              <a:latin typeface="Arial"/>
              <a:ea typeface="Arial"/>
              <a:cs typeface="Arial"/>
              <a:sym typeface="Arial"/>
            </a:endParaRPr>
          </a:p>
        </p:txBody>
      </p:sp>
      <p:pic>
        <p:nvPicPr>
          <p:cNvPr id="2" name="Picture 1">
            <a:extLst>
              <a:ext uri="{FF2B5EF4-FFF2-40B4-BE49-F238E27FC236}">
                <a16:creationId xmlns:a16="http://schemas.microsoft.com/office/drawing/2014/main" id="{73C7BE8D-73AE-4CBB-9487-C61E79267B0A}"/>
              </a:ext>
            </a:extLst>
          </p:cNvPr>
          <p:cNvPicPr>
            <a:picLocks noChangeAspect="1"/>
          </p:cNvPicPr>
          <p:nvPr/>
        </p:nvPicPr>
        <p:blipFill>
          <a:blip r:embed="rId3"/>
          <a:stretch>
            <a:fillRect/>
          </a:stretch>
        </p:blipFill>
        <p:spPr>
          <a:xfrm>
            <a:off x="1215399" y="1191269"/>
            <a:ext cx="7078069" cy="10973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5" name="Google Shape;345;p53"/>
          <p:cNvSpPr txBox="1">
            <a:spLocks noGrp="1"/>
          </p:cNvSpPr>
          <p:nvPr>
            <p:ph type="title"/>
          </p:nvPr>
        </p:nvSpPr>
        <p:spPr>
          <a:xfrm>
            <a:off x="1215399" y="392200"/>
            <a:ext cx="37566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F2B5B"/>
                </a:solidFill>
                <a:latin typeface="Trebuchet MS"/>
                <a:ea typeface="Trebuchet MS"/>
                <a:cs typeface="Trebuchet MS"/>
                <a:sym typeface="Trebuchet MS"/>
              </a:rPr>
              <a:t>An Example</a:t>
            </a:r>
            <a:endParaRPr sz="3000" b="0" i="0" u="none" strike="noStrike" cap="none">
              <a:solidFill>
                <a:srgbClr val="252626"/>
              </a:solidFill>
              <a:latin typeface="Trebuchet MS"/>
              <a:ea typeface="Trebuchet MS"/>
              <a:cs typeface="Trebuchet MS"/>
              <a:sym typeface="Trebuchet MS"/>
            </a:endParaRPr>
          </a:p>
        </p:txBody>
      </p:sp>
      <p:sp>
        <p:nvSpPr>
          <p:cNvPr id="350" name="Google Shape;350;p53"/>
          <p:cNvSpPr txBox="1">
            <a:spLocks noGrp="1"/>
          </p:cNvSpPr>
          <p:nvPr>
            <p:ph type="body" idx="1"/>
          </p:nvPr>
        </p:nvSpPr>
        <p:spPr>
          <a:xfrm>
            <a:off x="1056959" y="2930162"/>
            <a:ext cx="6277800" cy="1781400"/>
          </a:xfrm>
          <a:prstGeom prst="rect">
            <a:avLst/>
          </a:prstGeom>
          <a:noFill/>
          <a:ln>
            <a:noFill/>
          </a:ln>
        </p:spPr>
        <p:txBody>
          <a:bodyPr spcFirstLastPara="1" wrap="square" lIns="0" tIns="308650" rIns="0" bIns="0" anchor="t" anchorCtr="0">
            <a:noAutofit/>
          </a:bodyPr>
          <a:lstStyle/>
          <a:p>
            <a:pPr marL="0" marR="0" lvl="0" indent="0" algn="l" rtl="0">
              <a:lnSpc>
                <a:spcPct val="100000"/>
              </a:lnSpc>
              <a:spcBef>
                <a:spcPts val="600"/>
              </a:spcBef>
              <a:spcAft>
                <a:spcPts val="0"/>
              </a:spcAft>
              <a:buNone/>
            </a:pPr>
            <a:endParaRPr/>
          </a:p>
          <a:p>
            <a:pPr marL="0" marR="0" lvl="0" indent="0" algn="just" rtl="0">
              <a:lnSpc>
                <a:spcPct val="152100"/>
              </a:lnSpc>
              <a:spcBef>
                <a:spcPts val="1600"/>
              </a:spcBef>
              <a:spcAft>
                <a:spcPts val="1600"/>
              </a:spcAft>
              <a:buNone/>
            </a:pPr>
            <a:endParaRPr/>
          </a:p>
        </p:txBody>
      </p:sp>
      <p:sp>
        <p:nvSpPr>
          <p:cNvPr id="343" name="Google Shape;343;p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
        <p:nvSpPr>
          <p:cNvPr id="344" name="Google Shape;344;p53"/>
          <p:cNvSpPr/>
          <p:nvPr/>
        </p:nvSpPr>
        <p:spPr>
          <a:xfrm>
            <a:off x="1230225" y="889481"/>
            <a:ext cx="6803028" cy="0"/>
          </a:xfrm>
          <a:custGeom>
            <a:avLst/>
            <a:gdLst/>
            <a:ahLst/>
            <a:cxnLst/>
            <a:rect l="l" t="t" r="r" b="b"/>
            <a:pathLst>
              <a:path w="7475855" h="120000" extrusionOk="0">
                <a:moveTo>
                  <a:pt x="0" y="0"/>
                </a:moveTo>
                <a:lnTo>
                  <a:pt x="7475245" y="0"/>
                </a:lnTo>
              </a:path>
            </a:pathLst>
          </a:custGeom>
          <a:noFill/>
          <a:ln w="9525" cap="flat" cmpd="sng">
            <a:solidFill>
              <a:srgbClr val="9190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46" name="Google Shape;346;p53"/>
          <p:cNvSpPr txBox="1"/>
          <p:nvPr/>
        </p:nvSpPr>
        <p:spPr>
          <a:xfrm>
            <a:off x="4035528" y="1030381"/>
            <a:ext cx="878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Features</a:t>
            </a:r>
            <a:endParaRPr sz="1700">
              <a:latin typeface="Times New Roman"/>
              <a:ea typeface="Times New Roman"/>
              <a:cs typeface="Times New Roman"/>
              <a:sym typeface="Times New Roman"/>
            </a:endParaRPr>
          </a:p>
        </p:txBody>
      </p:sp>
      <p:sp>
        <p:nvSpPr>
          <p:cNvPr id="347" name="Google Shape;347;p53"/>
          <p:cNvSpPr txBox="1"/>
          <p:nvPr/>
        </p:nvSpPr>
        <p:spPr>
          <a:xfrm>
            <a:off x="7159013" y="1030381"/>
            <a:ext cx="587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Label</a:t>
            </a:r>
            <a:endParaRPr sz="1700">
              <a:latin typeface="Times New Roman"/>
              <a:ea typeface="Times New Roman"/>
              <a:cs typeface="Times New Roman"/>
              <a:sym typeface="Times New Roman"/>
            </a:endParaRPr>
          </a:p>
        </p:txBody>
      </p:sp>
      <p:sp>
        <p:nvSpPr>
          <p:cNvPr id="348" name="Google Shape;348;p53"/>
          <p:cNvSpPr txBox="1"/>
          <p:nvPr/>
        </p:nvSpPr>
        <p:spPr>
          <a:xfrm>
            <a:off x="1018870" y="2563659"/>
            <a:ext cx="1404600" cy="10980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1500">
                <a:solidFill>
                  <a:srgbClr val="030404"/>
                </a:solidFill>
              </a:rPr>
              <a:t>I</a:t>
            </a:r>
            <a:r>
              <a:rPr lang="en" sz="1500">
                <a:solidFill>
                  <a:srgbClr val="030404"/>
                </a:solidFill>
                <a:latin typeface="Arial"/>
                <a:ea typeface="Arial"/>
                <a:cs typeface="Arial"/>
                <a:sym typeface="Arial"/>
              </a:rPr>
              <a:t>nitial model:</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Egg laying</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Has scales</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ls poisonous</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Cold blooded</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No legs</a:t>
            </a:r>
            <a:endParaRPr sz="1500">
              <a:latin typeface="Arial"/>
              <a:ea typeface="Arial"/>
              <a:cs typeface="Arial"/>
              <a:sym typeface="Arial"/>
            </a:endParaRPr>
          </a:p>
        </p:txBody>
      </p:sp>
      <p:graphicFrame>
        <p:nvGraphicFramePr>
          <p:cNvPr id="349" name="Google Shape;349;p53"/>
          <p:cNvGraphicFramePr/>
          <p:nvPr/>
        </p:nvGraphicFramePr>
        <p:xfrm>
          <a:off x="956517" y="1348908"/>
          <a:ext cx="7027075" cy="1055050"/>
        </p:xfrm>
        <a:graphic>
          <a:graphicData uri="http://schemas.openxmlformats.org/drawingml/2006/table">
            <a:tbl>
              <a:tblPr firstRow="1" bandRow="1">
                <a:noFill/>
                <a:tableStyleId>{F5BAAA1B-9D3B-4AA9-AA02-33EA3170FAB8}</a:tableStyleId>
              </a:tblPr>
              <a:tblGrid>
                <a:gridCol w="1114700">
                  <a:extLst>
                    <a:ext uri="{9D8B030D-6E8A-4147-A177-3AD203B41FA5}">
                      <a16:colId xmlns:a16="http://schemas.microsoft.com/office/drawing/2014/main" val="20000"/>
                    </a:ext>
                  </a:extLst>
                </a:gridCol>
                <a:gridCol w="1114700">
                  <a:extLst>
                    <a:ext uri="{9D8B030D-6E8A-4147-A177-3AD203B41FA5}">
                      <a16:colId xmlns:a16="http://schemas.microsoft.com/office/drawing/2014/main" val="20001"/>
                    </a:ext>
                  </a:extLst>
                </a:gridCol>
                <a:gridCol w="782200">
                  <a:extLst>
                    <a:ext uri="{9D8B030D-6E8A-4147-A177-3AD203B41FA5}">
                      <a16:colId xmlns:a16="http://schemas.microsoft.com/office/drawing/2014/main" val="20002"/>
                    </a:ext>
                  </a:extLst>
                </a:gridCol>
                <a:gridCol w="1003875">
                  <a:extLst>
                    <a:ext uri="{9D8B030D-6E8A-4147-A177-3AD203B41FA5}">
                      <a16:colId xmlns:a16="http://schemas.microsoft.com/office/drawing/2014/main" val="20003"/>
                    </a:ext>
                  </a:extLst>
                </a:gridCol>
                <a:gridCol w="1003875">
                  <a:extLst>
                    <a:ext uri="{9D8B030D-6E8A-4147-A177-3AD203B41FA5}">
                      <a16:colId xmlns:a16="http://schemas.microsoft.com/office/drawing/2014/main" val="20004"/>
                    </a:ext>
                  </a:extLst>
                </a:gridCol>
                <a:gridCol w="948450">
                  <a:extLst>
                    <a:ext uri="{9D8B030D-6E8A-4147-A177-3AD203B41FA5}">
                      <a16:colId xmlns:a16="http://schemas.microsoft.com/office/drawing/2014/main" val="20005"/>
                    </a:ext>
                  </a:extLst>
                </a:gridCol>
                <a:gridCol w="55400">
                  <a:extLst>
                    <a:ext uri="{9D8B030D-6E8A-4147-A177-3AD203B41FA5}">
                      <a16:colId xmlns:a16="http://schemas.microsoft.com/office/drawing/2014/main" val="20006"/>
                    </a:ext>
                  </a:extLst>
                </a:gridCol>
                <a:gridCol w="1003875">
                  <a:extLst>
                    <a:ext uri="{9D8B030D-6E8A-4147-A177-3AD203B41FA5}">
                      <a16:colId xmlns:a16="http://schemas.microsoft.com/office/drawing/2014/main" val="20007"/>
                    </a:ext>
                  </a:extLst>
                </a:gridCol>
              </a:tblGrid>
              <a:tr h="142875">
                <a:tc>
                  <a:txBody>
                    <a:bodyPr/>
                    <a:lstStyle/>
                    <a:p>
                      <a:pPr marL="0" marR="0" lvl="0" indent="0" algn="l" rtl="0">
                        <a:lnSpc>
                          <a:spcPct val="100000"/>
                        </a:lnSpc>
                        <a:spcBef>
                          <a:spcPts val="0"/>
                        </a:spcBef>
                        <a:spcAft>
                          <a:spcPts val="0"/>
                        </a:spcAft>
                        <a:buNone/>
                      </a:pPr>
                      <a:endParaRPr sz="900" u="none" strike="noStrike" cap="none">
                        <a:latin typeface="Times New Roman"/>
                        <a:ea typeface="Times New Roman"/>
                        <a:cs typeface="Times New Roman"/>
                        <a:sym typeface="Times New Roman"/>
                      </a:endParaRPr>
                    </a:p>
                  </a:txBody>
                  <a:tcPr marL="0" marR="0" marT="0" marB="0">
                    <a:lnB w="19050" cap="flat" cmpd="sng">
                      <a:solidFill>
                        <a:srgbClr val="FFFFFF"/>
                      </a:solidFill>
                      <a:prstDash val="solid"/>
                      <a:round/>
                      <a:headEnd type="none" w="sm" len="sm"/>
                      <a:tailEnd type="none" w="sm" len="sm"/>
                    </a:lnB>
                  </a:tcPr>
                </a:tc>
                <a:tc gridSpan="5">
                  <a:txBody>
                    <a:bodyPr/>
                    <a:lstStyle/>
                    <a:p>
                      <a:pPr marL="0" marR="0" lvl="0" indent="0" algn="l" rtl="0">
                        <a:lnSpc>
                          <a:spcPct val="100000"/>
                        </a:lnSpc>
                        <a:spcBef>
                          <a:spcPts val="0"/>
                        </a:spcBef>
                        <a:spcAft>
                          <a:spcPts val="0"/>
                        </a:spcAft>
                        <a:buNone/>
                      </a:pPr>
                      <a:endParaRPr sz="900" u="none" strike="noStrike" cap="none" dirty="0">
                        <a:latin typeface="Times New Roman"/>
                        <a:ea typeface="Times New Roman"/>
                        <a:cs typeface="Times New Roman"/>
                        <a:sym typeface="Times New Roman"/>
                      </a:endParaRPr>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endParaRPr sz="900" u="none" strike="noStrike" cap="none">
                        <a:latin typeface="Times New Roman"/>
                        <a:ea typeface="Times New Roman"/>
                        <a:cs typeface="Times New Roman"/>
                        <a:sym typeface="Times New Roman"/>
                      </a:endParaRPr>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3250">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Name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Egg-laying</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Scales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Poi</a:t>
                      </a:r>
                      <a:r>
                        <a:rPr lang="en" sz="1100" b="1">
                          <a:solidFill>
                            <a:srgbClr val="FFFFFF"/>
                          </a:solidFill>
                          <a:latin typeface="Arial"/>
                          <a:ea typeface="Arial"/>
                          <a:cs typeface="Arial"/>
                          <a:sym typeface="Arial"/>
                        </a:rPr>
                        <a:t>s</a:t>
                      </a:r>
                      <a:r>
                        <a:rPr lang="en" sz="1100" b="1" u="none" strike="noStrike" cap="none">
                          <a:solidFill>
                            <a:srgbClr val="FFFFFF"/>
                          </a:solidFill>
                          <a:latin typeface="Arial"/>
                          <a:ea typeface="Arial"/>
                          <a:cs typeface="Arial"/>
                          <a:sym typeface="Arial"/>
                        </a:rPr>
                        <a:t>onou</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190500" lvl="0" indent="0" algn="l" rtl="0">
                        <a:lnSpc>
                          <a:spcPct val="118750"/>
                        </a:lnSpc>
                        <a:spcBef>
                          <a:spcPts val="0"/>
                        </a:spcBef>
                        <a:spcAft>
                          <a:spcPts val="0"/>
                        </a:spcAft>
                        <a:buNone/>
                      </a:pPr>
                      <a:r>
                        <a:rPr lang="en" sz="1100" b="1" u="none" strike="noStrike" cap="none">
                          <a:solidFill>
                            <a:srgbClr val="FFFFFF"/>
                          </a:solidFill>
                          <a:latin typeface="Arial"/>
                          <a:ea typeface="Arial"/>
                          <a:cs typeface="Arial"/>
                          <a:sym typeface="Arial"/>
                        </a:rPr>
                        <a:t>Cold-</a:t>
                      </a:r>
                      <a:r>
                        <a:rPr lang="en" sz="1100" b="1">
                          <a:solidFill>
                            <a:srgbClr val="FFFFFF"/>
                          </a:solidFill>
                          <a:latin typeface="Arial"/>
                          <a:ea typeface="Arial"/>
                          <a:cs typeface="Arial"/>
                          <a:sym typeface="Arial"/>
                        </a:rPr>
                        <a:t> </a:t>
                      </a:r>
                      <a:r>
                        <a:rPr lang="en" sz="1100" b="1" u="none" strike="noStrike" cap="none">
                          <a:solidFill>
                            <a:srgbClr val="FFFFFF"/>
                          </a:solidFill>
                          <a:latin typeface="Arial"/>
                          <a:ea typeface="Arial"/>
                          <a:cs typeface="Arial"/>
                          <a:sym typeface="Arial"/>
                        </a:rPr>
                        <a:t>blooded</a:t>
                      </a:r>
                      <a:endParaRPr sz="1100" u="none" strike="noStrike" cap="none">
                        <a:latin typeface="Arial"/>
                        <a:ea typeface="Arial"/>
                        <a:cs typeface="Arial"/>
                        <a:sym typeface="Arial"/>
                      </a:endParaRPr>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gridSpan="2">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 leg</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Reptile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extLst>
                  <a:ext uri="{0D108BD9-81ED-4DB2-BD59-A6C34878D82A}">
                    <a16:rowId xmlns:a16="http://schemas.microsoft.com/office/drawing/2014/main" val="10001"/>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Cobra</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2"/>
                  </a:ext>
                </a:extLst>
              </a:tr>
              <a:tr h="24877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Rattlesnake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285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285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285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285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28575" cap="flat" cmpd="sng">
                      <a:solidFill>
                        <a:srgbClr val="D6DAE2"/>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28575" cap="flat" cmpd="sng">
                      <a:solidFill>
                        <a:srgbClr val="D6DAE2"/>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dirty="0">
                          <a:solidFill>
                            <a:srgbClr val="030404"/>
                          </a:solidFill>
                          <a:latin typeface="Arial"/>
                          <a:ea typeface="Arial"/>
                          <a:cs typeface="Arial"/>
                          <a:sym typeface="Arial"/>
                        </a:rPr>
                        <a:t>Yes</a:t>
                      </a:r>
                      <a:endParaRPr sz="1100" u="none" strike="noStrike" cap="none" dirty="0">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28575" cap="flat" cmpd="sng">
                      <a:solidFill>
                        <a:srgbClr val="D6DAE2"/>
                      </a:solidFill>
                      <a:prstDash val="solid"/>
                      <a:round/>
                      <a:headEnd type="none" w="sm" len="sm"/>
                      <a:tailEnd type="none" w="sm" len="sm"/>
                    </a:lnB>
                    <a:solidFill>
                      <a:srgbClr val="ECEDF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8" name="Google Shape;358;p54"/>
          <p:cNvSpPr txBox="1">
            <a:spLocks noGrp="1"/>
          </p:cNvSpPr>
          <p:nvPr>
            <p:ph type="title"/>
          </p:nvPr>
        </p:nvSpPr>
        <p:spPr>
          <a:xfrm>
            <a:off x="1215399" y="392200"/>
            <a:ext cx="39186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F2B5B"/>
                </a:solidFill>
                <a:latin typeface="Trebuchet MS"/>
                <a:ea typeface="Trebuchet MS"/>
                <a:cs typeface="Trebuchet MS"/>
                <a:sym typeface="Trebuchet MS"/>
              </a:rPr>
              <a:t>An Example</a:t>
            </a:r>
            <a:endParaRPr sz="3000" b="0" i="0" u="none" strike="noStrike" cap="none">
              <a:solidFill>
                <a:srgbClr val="252626"/>
              </a:solidFill>
              <a:latin typeface="Trebuchet MS"/>
              <a:ea typeface="Trebuchet MS"/>
              <a:cs typeface="Trebuchet MS"/>
              <a:sym typeface="Trebuchet MS"/>
            </a:endParaRPr>
          </a:p>
        </p:txBody>
      </p:sp>
      <p:sp>
        <p:nvSpPr>
          <p:cNvPr id="355" name="Google Shape;355;p5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356" name="Google Shape;356;p54"/>
          <p:cNvSpPr/>
          <p:nvPr/>
        </p:nvSpPr>
        <p:spPr>
          <a:xfrm>
            <a:off x="1230225" y="889481"/>
            <a:ext cx="6803028" cy="0"/>
          </a:xfrm>
          <a:custGeom>
            <a:avLst/>
            <a:gdLst/>
            <a:ahLst/>
            <a:cxnLst/>
            <a:rect l="l" t="t" r="r" b="b"/>
            <a:pathLst>
              <a:path w="7475855" h="120000" extrusionOk="0">
                <a:moveTo>
                  <a:pt x="0" y="0"/>
                </a:moveTo>
                <a:lnTo>
                  <a:pt x="7475245" y="0"/>
                </a:lnTo>
              </a:path>
            </a:pathLst>
          </a:custGeom>
          <a:noFill/>
          <a:ln w="9525" cap="flat" cmpd="sng">
            <a:solidFill>
              <a:srgbClr val="9190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57" name="Google Shape;357;p54"/>
          <p:cNvSpPr txBox="1"/>
          <p:nvPr/>
        </p:nvSpPr>
        <p:spPr>
          <a:xfrm>
            <a:off x="1056959" y="2796812"/>
            <a:ext cx="6277800" cy="1152600"/>
          </a:xfrm>
          <a:prstGeom prst="rect">
            <a:avLst/>
          </a:prstGeom>
          <a:noFill/>
          <a:ln>
            <a:noFill/>
          </a:ln>
        </p:spPr>
        <p:txBody>
          <a:bodyPr spcFirstLastPara="1" wrap="square" lIns="0" tIns="0" rIns="0" bIns="0" anchor="t" anchorCtr="0">
            <a:noAutofit/>
          </a:bodyPr>
          <a:lstStyle/>
          <a:p>
            <a:pPr marL="0" marR="0" lvl="0" indent="0" algn="l" rtl="0">
              <a:lnSpc>
                <a:spcPct val="116250"/>
              </a:lnSpc>
              <a:spcBef>
                <a:spcPts val="0"/>
              </a:spcBef>
              <a:spcAft>
                <a:spcPts val="0"/>
              </a:spcAft>
              <a:buNone/>
            </a:pPr>
            <a:r>
              <a:rPr lang="en" sz="1300">
                <a:solidFill>
                  <a:srgbClr val="030404"/>
                </a:solidFill>
                <a:latin typeface="Arial"/>
                <a:ea typeface="Arial"/>
                <a:cs typeface="Arial"/>
                <a:sym typeface="Arial"/>
              </a:rPr>
              <a:t>Chicken	True	True	False	False	2	No</a:t>
            </a:r>
            <a:endParaRPr sz="1300">
              <a:latin typeface="Arial"/>
              <a:ea typeface="Arial"/>
              <a:cs typeface="Arial"/>
              <a:sym typeface="Arial"/>
            </a:endParaRPr>
          </a:p>
          <a:p>
            <a:pPr marL="0" marR="0" lvl="0" indent="0" algn="just" rtl="0">
              <a:lnSpc>
                <a:spcPct val="152100"/>
              </a:lnSpc>
              <a:spcBef>
                <a:spcPts val="0"/>
              </a:spcBef>
              <a:spcAft>
                <a:spcPts val="0"/>
              </a:spcAft>
              <a:buNone/>
            </a:pPr>
            <a:r>
              <a:rPr lang="en" sz="1300">
                <a:solidFill>
                  <a:srgbClr val="030404"/>
                </a:solidFill>
                <a:latin typeface="Arial"/>
                <a:ea typeface="Arial"/>
                <a:cs typeface="Arial"/>
                <a:sym typeface="Arial"/>
              </a:rPr>
              <a:t>Alligator</a:t>
            </a:r>
            <a:r>
              <a:rPr lang="en" sz="1300">
                <a:solidFill>
                  <a:srgbClr val="030404"/>
                </a:solidFill>
              </a:rPr>
              <a:t> </a:t>
            </a:r>
            <a:r>
              <a:rPr lang="en" sz="1300">
                <a:solidFill>
                  <a:srgbClr val="030404"/>
                </a:solidFill>
                <a:latin typeface="Arial"/>
                <a:ea typeface="Arial"/>
                <a:cs typeface="Arial"/>
                <a:sym typeface="Arial"/>
              </a:rPr>
              <a:t>True	True</a:t>
            </a:r>
            <a:r>
              <a:rPr lang="en" sz="1300">
                <a:solidFill>
                  <a:srgbClr val="030404"/>
                </a:solidFill>
              </a:rPr>
              <a:t> </a:t>
            </a:r>
            <a:r>
              <a:rPr lang="en" sz="1300">
                <a:solidFill>
                  <a:srgbClr val="030404"/>
                </a:solidFill>
                <a:latin typeface="Arial"/>
                <a:ea typeface="Arial"/>
                <a:cs typeface="Arial"/>
                <a:sym typeface="Arial"/>
              </a:rPr>
              <a:t>False	True	4	Yes</a:t>
            </a:r>
            <a:r>
              <a:rPr lang="en" sz="1300">
                <a:solidFill>
                  <a:srgbClr val="030404"/>
                </a:solidFill>
              </a:rPr>
              <a:t> </a:t>
            </a:r>
            <a:r>
              <a:rPr lang="en" sz="1300">
                <a:solidFill>
                  <a:srgbClr val="030404"/>
                </a:solidFill>
                <a:latin typeface="Arial"/>
                <a:ea typeface="Arial"/>
                <a:cs typeface="Arial"/>
                <a:sym typeface="Arial"/>
              </a:rPr>
              <a:t>Dart frog</a:t>
            </a:r>
            <a:r>
              <a:rPr lang="en" sz="1300">
                <a:solidFill>
                  <a:srgbClr val="030404"/>
                </a:solidFill>
              </a:rPr>
              <a:t> </a:t>
            </a:r>
            <a:r>
              <a:rPr lang="en" sz="1300">
                <a:solidFill>
                  <a:srgbClr val="030404"/>
                </a:solidFill>
                <a:latin typeface="Arial"/>
                <a:ea typeface="Arial"/>
                <a:cs typeface="Arial"/>
                <a:sym typeface="Arial"/>
              </a:rPr>
              <a:t>True	False</a:t>
            </a:r>
            <a:r>
              <a:rPr lang="en" sz="1300">
                <a:solidFill>
                  <a:srgbClr val="030404"/>
                </a:solidFill>
              </a:rPr>
              <a:t>  </a:t>
            </a:r>
            <a:r>
              <a:rPr lang="en" sz="1300">
                <a:solidFill>
                  <a:srgbClr val="030404"/>
                </a:solidFill>
                <a:latin typeface="Arial"/>
                <a:ea typeface="Arial"/>
                <a:cs typeface="Arial"/>
                <a:sym typeface="Arial"/>
              </a:rPr>
              <a:t>True	False	4	No</a:t>
            </a:r>
            <a:r>
              <a:rPr lang="en" sz="1300">
                <a:solidFill>
                  <a:srgbClr val="030404"/>
                </a:solidFill>
              </a:rPr>
              <a:t> </a:t>
            </a:r>
            <a:r>
              <a:rPr lang="en" sz="1300">
                <a:solidFill>
                  <a:srgbClr val="030404"/>
                </a:solidFill>
                <a:latin typeface="Arial"/>
                <a:ea typeface="Arial"/>
                <a:cs typeface="Arial"/>
                <a:sym typeface="Arial"/>
              </a:rPr>
              <a:t>Salmon	True	True</a:t>
            </a:r>
            <a:r>
              <a:rPr lang="en" sz="1300">
                <a:solidFill>
                  <a:srgbClr val="030404"/>
                </a:solidFill>
              </a:rPr>
              <a:t>  </a:t>
            </a:r>
            <a:r>
              <a:rPr lang="en" sz="1300">
                <a:solidFill>
                  <a:srgbClr val="030404"/>
                </a:solidFill>
                <a:latin typeface="Arial"/>
                <a:ea typeface="Arial"/>
                <a:cs typeface="Arial"/>
                <a:sym typeface="Arial"/>
              </a:rPr>
              <a:t>False	True	0	No</a:t>
            </a:r>
            <a:r>
              <a:rPr lang="en" sz="1300">
                <a:solidFill>
                  <a:srgbClr val="030404"/>
                </a:solidFill>
              </a:rPr>
              <a:t> </a:t>
            </a:r>
            <a:r>
              <a:rPr lang="en" sz="1300">
                <a:solidFill>
                  <a:srgbClr val="030404"/>
                </a:solidFill>
                <a:latin typeface="Arial"/>
                <a:ea typeface="Arial"/>
                <a:cs typeface="Arial"/>
                <a:sym typeface="Arial"/>
              </a:rPr>
              <a:t>Python	True	True</a:t>
            </a:r>
            <a:r>
              <a:rPr lang="en" sz="1300">
                <a:solidFill>
                  <a:srgbClr val="030404"/>
                </a:solidFill>
              </a:rPr>
              <a:t> </a:t>
            </a:r>
            <a:r>
              <a:rPr lang="en" sz="1300">
                <a:solidFill>
                  <a:srgbClr val="030404"/>
                </a:solidFill>
                <a:latin typeface="Arial"/>
                <a:ea typeface="Arial"/>
                <a:cs typeface="Arial"/>
                <a:sym typeface="Arial"/>
              </a:rPr>
              <a:t> False	True	0	Yes</a:t>
            </a:r>
            <a:endParaRPr sz="1300">
              <a:latin typeface="Arial"/>
              <a:ea typeface="Arial"/>
              <a:cs typeface="Arial"/>
              <a:sym typeface="Arial"/>
            </a:endParaRPr>
          </a:p>
        </p:txBody>
      </p:sp>
      <p:sp>
        <p:nvSpPr>
          <p:cNvPr id="359" name="Google Shape;359;p54"/>
          <p:cNvSpPr txBox="1"/>
          <p:nvPr/>
        </p:nvSpPr>
        <p:spPr>
          <a:xfrm>
            <a:off x="4035528" y="1030381"/>
            <a:ext cx="878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Features</a:t>
            </a:r>
            <a:endParaRPr sz="1700">
              <a:latin typeface="Times New Roman"/>
              <a:ea typeface="Times New Roman"/>
              <a:cs typeface="Times New Roman"/>
              <a:sym typeface="Times New Roman"/>
            </a:endParaRPr>
          </a:p>
        </p:txBody>
      </p:sp>
      <p:sp>
        <p:nvSpPr>
          <p:cNvPr id="360" name="Google Shape;360;p54"/>
          <p:cNvSpPr txBox="1"/>
          <p:nvPr/>
        </p:nvSpPr>
        <p:spPr>
          <a:xfrm>
            <a:off x="7159013" y="1030381"/>
            <a:ext cx="587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Label</a:t>
            </a:r>
            <a:endParaRPr sz="1700">
              <a:latin typeface="Times New Roman"/>
              <a:ea typeface="Times New Roman"/>
              <a:cs typeface="Times New Roman"/>
              <a:sym typeface="Times New Roman"/>
            </a:endParaRPr>
          </a:p>
        </p:txBody>
      </p:sp>
      <p:sp>
        <p:nvSpPr>
          <p:cNvPr id="361" name="Google Shape;361;p54"/>
          <p:cNvSpPr/>
          <p:nvPr/>
        </p:nvSpPr>
        <p:spPr>
          <a:xfrm>
            <a:off x="8013411" y="2766202"/>
            <a:ext cx="60674" cy="1345779"/>
          </a:xfrm>
          <a:custGeom>
            <a:avLst/>
            <a:gdLst/>
            <a:ahLst/>
            <a:cxnLst/>
            <a:rect l="l" t="t" r="r" b="b"/>
            <a:pathLst>
              <a:path w="66675" h="2031364" extrusionOk="0">
                <a:moveTo>
                  <a:pt x="0" y="2031326"/>
                </a:moveTo>
                <a:lnTo>
                  <a:pt x="66586" y="2031326"/>
                </a:lnTo>
                <a:lnTo>
                  <a:pt x="66586" y="0"/>
                </a:lnTo>
                <a:lnTo>
                  <a:pt x="0" y="0"/>
                </a:lnTo>
                <a:lnTo>
                  <a:pt x="0" y="203132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62" name="Google Shape;362;p54"/>
          <p:cNvSpPr/>
          <p:nvPr/>
        </p:nvSpPr>
        <p:spPr>
          <a:xfrm>
            <a:off x="846963" y="2760773"/>
            <a:ext cx="7174008" cy="1529620"/>
          </a:xfrm>
          <a:custGeom>
            <a:avLst/>
            <a:gdLst/>
            <a:ahLst/>
            <a:cxnLst/>
            <a:rect l="l" t="t" r="r" b="b"/>
            <a:pathLst>
              <a:path w="7883525" h="2308860" extrusionOk="0">
                <a:moveTo>
                  <a:pt x="0" y="0"/>
                </a:moveTo>
                <a:lnTo>
                  <a:pt x="0" y="2308326"/>
                </a:lnTo>
                <a:lnTo>
                  <a:pt x="7883093" y="2308326"/>
                </a:lnTo>
                <a:lnTo>
                  <a:pt x="7883093"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63" name="Google Shape;363;p54"/>
          <p:cNvSpPr txBox="1"/>
          <p:nvPr/>
        </p:nvSpPr>
        <p:spPr>
          <a:xfrm>
            <a:off x="4960166" y="2982625"/>
            <a:ext cx="1709400" cy="13458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1500">
                <a:solidFill>
                  <a:srgbClr val="030404"/>
                </a:solidFill>
                <a:latin typeface="Arial"/>
                <a:ea typeface="Arial"/>
                <a:cs typeface="Arial"/>
                <a:sym typeface="Arial"/>
              </a:rPr>
              <a:t>Current model:</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Has scales</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Cold blooded</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No legs</a:t>
            </a:r>
            <a:endParaRPr sz="1500">
              <a:latin typeface="Arial"/>
              <a:ea typeface="Arial"/>
              <a:cs typeface="Arial"/>
              <a:sym typeface="Arial"/>
            </a:endParaRPr>
          </a:p>
        </p:txBody>
      </p:sp>
      <p:sp>
        <p:nvSpPr>
          <p:cNvPr id="364" name="Google Shape;364;p54"/>
          <p:cNvSpPr txBox="1"/>
          <p:nvPr/>
        </p:nvSpPr>
        <p:spPr>
          <a:xfrm>
            <a:off x="4647573" y="4051825"/>
            <a:ext cx="4188600" cy="611400"/>
          </a:xfrm>
          <a:prstGeom prst="rect">
            <a:avLst/>
          </a:prstGeom>
          <a:noFill/>
          <a:ln w="9525" cap="flat" cmpd="sng">
            <a:solidFill>
              <a:srgbClr val="3D58A3"/>
            </a:solidFill>
            <a:prstDash val="solid"/>
            <a:round/>
            <a:headEnd type="none" w="sm" len="sm"/>
            <a:tailEnd type="none" w="sm" len="sm"/>
          </a:ln>
        </p:spPr>
        <p:txBody>
          <a:bodyPr spcFirstLastPara="1" wrap="square" lIns="0" tIns="50375" rIns="0" bIns="0" anchor="t" anchorCtr="0">
            <a:noAutofit/>
          </a:bodyPr>
          <a:lstStyle/>
          <a:p>
            <a:pPr marL="76200" marR="165100" lvl="0" indent="0" algn="l" rtl="0">
              <a:lnSpc>
                <a:spcPct val="116666"/>
              </a:lnSpc>
              <a:spcBef>
                <a:spcPts val="0"/>
              </a:spcBef>
              <a:spcAft>
                <a:spcPts val="0"/>
              </a:spcAft>
              <a:buNone/>
            </a:pPr>
            <a:r>
              <a:rPr lang="en" sz="1500">
                <a:solidFill>
                  <a:srgbClr val="030404"/>
                </a:solidFill>
                <a:latin typeface="Arial"/>
                <a:ea typeface="Arial"/>
                <a:cs typeface="Arial"/>
                <a:sym typeface="Arial"/>
              </a:rPr>
              <a:t>Boa doesn't fit model, but is labeled as  reptile.</a:t>
            </a:r>
            <a:endParaRPr sz="1500">
              <a:latin typeface="Arial"/>
              <a:ea typeface="Arial"/>
              <a:cs typeface="Arial"/>
              <a:sym typeface="Arial"/>
            </a:endParaRPr>
          </a:p>
          <a:p>
            <a:pPr marL="76200" marR="0" lvl="0" indent="0" algn="l" rtl="0">
              <a:lnSpc>
                <a:spcPct val="118888"/>
              </a:lnSpc>
              <a:spcBef>
                <a:spcPts val="0"/>
              </a:spcBef>
              <a:spcAft>
                <a:spcPts val="0"/>
              </a:spcAft>
              <a:buNone/>
            </a:pPr>
            <a:r>
              <a:rPr lang="en" sz="1500">
                <a:solidFill>
                  <a:srgbClr val="030404"/>
                </a:solidFill>
                <a:latin typeface="Arial"/>
                <a:ea typeface="Arial"/>
                <a:cs typeface="Arial"/>
                <a:sym typeface="Arial"/>
              </a:rPr>
              <a:t>Need to refine model</a:t>
            </a:r>
            <a:endParaRPr sz="1500">
              <a:latin typeface="Arial"/>
              <a:ea typeface="Arial"/>
              <a:cs typeface="Arial"/>
              <a:sym typeface="Arial"/>
            </a:endParaRPr>
          </a:p>
        </p:txBody>
      </p:sp>
      <p:sp>
        <p:nvSpPr>
          <p:cNvPr id="365" name="Google Shape;365;p54"/>
          <p:cNvSpPr txBox="1"/>
          <p:nvPr/>
        </p:nvSpPr>
        <p:spPr>
          <a:xfrm>
            <a:off x="2486975" y="2982625"/>
            <a:ext cx="3594900" cy="2435400"/>
          </a:xfrm>
          <a:prstGeom prst="rect">
            <a:avLst/>
          </a:prstGeom>
          <a:noFill/>
          <a:ln>
            <a:noFill/>
          </a:ln>
        </p:spPr>
        <p:txBody>
          <a:bodyPr spcFirstLastPara="1" wrap="square" lIns="0" tIns="0" rIns="0" bIns="0" anchor="t" anchorCtr="0">
            <a:noAutofit/>
          </a:bodyPr>
          <a:lstStyle/>
          <a:p>
            <a:pPr marL="0" marR="0" lvl="0" indent="0" algn="l" rtl="0">
              <a:lnSpc>
                <a:spcPct val="114722"/>
              </a:lnSpc>
              <a:spcBef>
                <a:spcPts val="0"/>
              </a:spcBef>
              <a:spcAft>
                <a:spcPts val="0"/>
              </a:spcAft>
              <a:buNone/>
            </a:pPr>
            <a:r>
              <a:rPr lang="en" sz="1500">
                <a:solidFill>
                  <a:srgbClr val="030404"/>
                </a:solidFill>
              </a:rPr>
              <a:t>I</a:t>
            </a:r>
            <a:r>
              <a:rPr lang="en" sz="1500">
                <a:solidFill>
                  <a:srgbClr val="030404"/>
                </a:solidFill>
                <a:latin typeface="Arial"/>
                <a:ea typeface="Arial"/>
                <a:cs typeface="Arial"/>
                <a:sym typeface="Arial"/>
              </a:rPr>
              <a:t>nitial model:</a:t>
            </a:r>
            <a:endParaRPr sz="1500">
              <a:latin typeface="Arial"/>
              <a:ea typeface="Arial"/>
              <a:cs typeface="Arial"/>
              <a:sym typeface="Arial"/>
            </a:endParaRPr>
          </a:p>
          <a:p>
            <a:pPr marL="0" marR="0" lvl="0" indent="0" algn="l" rtl="0">
              <a:lnSpc>
                <a:spcPct val="118333"/>
              </a:lnSpc>
              <a:spcBef>
                <a:spcPts val="0"/>
              </a:spcBef>
              <a:spcAft>
                <a:spcPts val="0"/>
              </a:spcAft>
              <a:buNone/>
            </a:pPr>
            <a:r>
              <a:rPr lang="en" sz="1500">
                <a:solidFill>
                  <a:srgbClr val="030404"/>
                </a:solidFill>
                <a:latin typeface="Arial"/>
                <a:ea typeface="Arial"/>
                <a:cs typeface="Arial"/>
                <a:sym typeface="Arial"/>
              </a:rPr>
              <a:t>•	Egg laying</a:t>
            </a:r>
            <a:endParaRPr sz="1500">
              <a:latin typeface="Arial"/>
              <a:ea typeface="Arial"/>
              <a:cs typeface="Arial"/>
              <a:sym typeface="Arial"/>
            </a:endParaRPr>
          </a:p>
          <a:p>
            <a:pPr marL="0" marR="0" lvl="0" indent="0" algn="l" rtl="0">
              <a:lnSpc>
                <a:spcPct val="118333"/>
              </a:lnSpc>
              <a:spcBef>
                <a:spcPts val="0"/>
              </a:spcBef>
              <a:spcAft>
                <a:spcPts val="0"/>
              </a:spcAft>
              <a:buNone/>
            </a:pPr>
            <a:r>
              <a:rPr lang="en" sz="1500">
                <a:solidFill>
                  <a:srgbClr val="030404"/>
                </a:solidFill>
                <a:latin typeface="Arial"/>
                <a:ea typeface="Arial"/>
                <a:cs typeface="Arial"/>
                <a:sym typeface="Arial"/>
              </a:rPr>
              <a:t>•	Has scales</a:t>
            </a:r>
            <a:endParaRPr sz="1500">
              <a:latin typeface="Arial"/>
              <a:ea typeface="Arial"/>
              <a:cs typeface="Arial"/>
              <a:sym typeface="Arial"/>
            </a:endParaRPr>
          </a:p>
          <a:p>
            <a:pPr marL="0" marR="0" lvl="0" indent="0" algn="l" rtl="0">
              <a:lnSpc>
                <a:spcPct val="118333"/>
              </a:lnSpc>
              <a:spcBef>
                <a:spcPts val="0"/>
              </a:spcBef>
              <a:spcAft>
                <a:spcPts val="0"/>
              </a:spcAft>
              <a:buNone/>
            </a:pPr>
            <a:r>
              <a:rPr lang="en" sz="1500">
                <a:solidFill>
                  <a:srgbClr val="030404"/>
                </a:solidFill>
                <a:latin typeface="Arial"/>
                <a:ea typeface="Arial"/>
                <a:cs typeface="Arial"/>
                <a:sym typeface="Arial"/>
              </a:rPr>
              <a:t>•	ls poisonous</a:t>
            </a:r>
            <a:endParaRPr sz="1500">
              <a:latin typeface="Arial"/>
              <a:ea typeface="Arial"/>
              <a:cs typeface="Arial"/>
              <a:sym typeface="Arial"/>
            </a:endParaRPr>
          </a:p>
          <a:p>
            <a:pPr marL="0" marR="0" lvl="0" indent="0" algn="l" rtl="0">
              <a:lnSpc>
                <a:spcPct val="118333"/>
              </a:lnSpc>
              <a:spcBef>
                <a:spcPts val="0"/>
              </a:spcBef>
              <a:spcAft>
                <a:spcPts val="0"/>
              </a:spcAft>
              <a:buNone/>
            </a:pPr>
            <a:r>
              <a:rPr lang="en" sz="1500">
                <a:solidFill>
                  <a:srgbClr val="030404"/>
                </a:solidFill>
                <a:latin typeface="Arial"/>
                <a:ea typeface="Arial"/>
                <a:cs typeface="Arial"/>
                <a:sym typeface="Arial"/>
              </a:rPr>
              <a:t>•	Cold blooded</a:t>
            </a:r>
            <a:endParaRPr sz="1500">
              <a:latin typeface="Arial"/>
              <a:ea typeface="Arial"/>
              <a:cs typeface="Arial"/>
              <a:sym typeface="Arial"/>
            </a:endParaRPr>
          </a:p>
          <a:p>
            <a:pPr marL="0" marR="0" lvl="0" indent="0" algn="l" rtl="0">
              <a:lnSpc>
                <a:spcPct val="118333"/>
              </a:lnSpc>
              <a:spcBef>
                <a:spcPts val="0"/>
              </a:spcBef>
              <a:spcAft>
                <a:spcPts val="0"/>
              </a:spcAft>
              <a:buNone/>
            </a:pPr>
            <a:r>
              <a:rPr lang="en" sz="1500">
                <a:solidFill>
                  <a:srgbClr val="030404"/>
                </a:solidFill>
                <a:latin typeface="Arial"/>
                <a:ea typeface="Arial"/>
                <a:cs typeface="Arial"/>
                <a:sym typeface="Arial"/>
              </a:rPr>
              <a:t>•	No legs</a:t>
            </a:r>
            <a:endParaRPr sz="1500">
              <a:latin typeface="Arial"/>
              <a:ea typeface="Arial"/>
              <a:cs typeface="Arial"/>
              <a:sym typeface="Arial"/>
            </a:endParaRPr>
          </a:p>
        </p:txBody>
      </p:sp>
      <p:graphicFrame>
        <p:nvGraphicFramePr>
          <p:cNvPr id="366" name="Google Shape;366;p54"/>
          <p:cNvGraphicFramePr/>
          <p:nvPr>
            <p:extLst>
              <p:ext uri="{D42A27DB-BD31-4B8C-83A1-F6EECF244321}">
                <p14:modId xmlns:p14="http://schemas.microsoft.com/office/powerpoint/2010/main" val="1347326112"/>
              </p:ext>
            </p:extLst>
          </p:nvPr>
        </p:nvGraphicFramePr>
        <p:xfrm>
          <a:off x="478011" y="1272356"/>
          <a:ext cx="7535400" cy="1431550"/>
        </p:xfrm>
        <a:graphic>
          <a:graphicData uri="http://schemas.openxmlformats.org/drawingml/2006/table">
            <a:tbl>
              <a:tblPr firstRow="1" bandRow="1">
                <a:noFill/>
                <a:tableStyleId>{F5BAAA1B-9D3B-4AA9-AA02-33EA3170FAB8}</a:tableStyleId>
              </a:tblPr>
              <a:tblGrid>
                <a:gridCol w="1267800">
                  <a:extLst>
                    <a:ext uri="{9D8B030D-6E8A-4147-A177-3AD203B41FA5}">
                      <a16:colId xmlns:a16="http://schemas.microsoft.com/office/drawing/2014/main" val="20000"/>
                    </a:ext>
                  </a:extLst>
                </a:gridCol>
                <a:gridCol w="1022850">
                  <a:extLst>
                    <a:ext uri="{9D8B030D-6E8A-4147-A177-3AD203B41FA5}">
                      <a16:colId xmlns:a16="http://schemas.microsoft.com/office/drawing/2014/main" val="20001"/>
                    </a:ext>
                  </a:extLst>
                </a:gridCol>
                <a:gridCol w="803700">
                  <a:extLst>
                    <a:ext uri="{9D8B030D-6E8A-4147-A177-3AD203B41FA5}">
                      <a16:colId xmlns:a16="http://schemas.microsoft.com/office/drawing/2014/main" val="20002"/>
                    </a:ext>
                  </a:extLst>
                </a:gridCol>
                <a:gridCol w="1031450">
                  <a:extLst>
                    <a:ext uri="{9D8B030D-6E8A-4147-A177-3AD203B41FA5}">
                      <a16:colId xmlns:a16="http://schemas.microsoft.com/office/drawing/2014/main" val="20003"/>
                    </a:ext>
                  </a:extLst>
                </a:gridCol>
                <a:gridCol w="1031450">
                  <a:extLst>
                    <a:ext uri="{9D8B030D-6E8A-4147-A177-3AD203B41FA5}">
                      <a16:colId xmlns:a16="http://schemas.microsoft.com/office/drawing/2014/main" val="20004"/>
                    </a:ext>
                  </a:extLst>
                </a:gridCol>
                <a:gridCol w="9632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1032050">
                  <a:extLst>
                    <a:ext uri="{9D8B030D-6E8A-4147-A177-3AD203B41FA5}">
                      <a16:colId xmlns:a16="http://schemas.microsoft.com/office/drawing/2014/main" val="20007"/>
                    </a:ext>
                  </a:extLst>
                </a:gridCol>
              </a:tblGrid>
              <a:tr h="142875">
                <a:tc>
                  <a:txBody>
                    <a:bodyPr/>
                    <a:lstStyle/>
                    <a:p>
                      <a:pPr marL="0" marR="0" lvl="0" indent="0" algn="l" rtl="0">
                        <a:lnSpc>
                          <a:spcPct val="100000"/>
                        </a:lnSpc>
                        <a:spcBef>
                          <a:spcPts val="0"/>
                        </a:spcBef>
                        <a:spcAft>
                          <a:spcPts val="0"/>
                        </a:spcAft>
                        <a:buNone/>
                      </a:pPr>
                      <a:endParaRPr sz="900" u="none" strike="noStrike" cap="none">
                        <a:latin typeface="Times New Roman"/>
                        <a:ea typeface="Times New Roman"/>
                        <a:cs typeface="Times New Roman"/>
                        <a:sym typeface="Times New Roman"/>
                      </a:endParaRPr>
                    </a:p>
                  </a:txBody>
                  <a:tcPr marL="0" marR="0" marT="0" marB="0">
                    <a:lnB w="1905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Times New Roman"/>
                        <a:ea typeface="Times New Roman"/>
                        <a:cs typeface="Times New Roman"/>
                        <a:sym typeface="Times New Roman"/>
                      </a:endParaRPr>
                    </a:p>
                  </a:txBody>
                  <a:tcPr marL="0" marR="0" marT="0" marB="0">
                    <a:lnB w="1905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Times New Roman"/>
                        <a:ea typeface="Times New Roman"/>
                        <a:cs typeface="Times New Roman"/>
                        <a:sym typeface="Times New Roman"/>
                      </a:endParaRPr>
                    </a:p>
                  </a:txBody>
                  <a:tcPr marL="0" marR="0" marT="0" marB="0">
                    <a:lnT w="53975" cap="flat" cmpd="sng">
                      <a:solidFill>
                        <a:srgbClr val="030404"/>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Times New Roman"/>
                        <a:ea typeface="Times New Roman"/>
                        <a:cs typeface="Times New Roman"/>
                        <a:sym typeface="Times New Roman"/>
                      </a:endParaRPr>
                    </a:p>
                  </a:txBody>
                  <a:tcPr marL="0" marR="0" marT="0" marB="0">
                    <a:lnB w="19050" cap="flat" cmpd="sng">
                      <a:solidFill>
                        <a:srgbClr val="FFFFFF"/>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endParaRPr sz="900" u="none" strike="noStrike" cap="none">
                        <a:latin typeface="Times New Roman"/>
                        <a:ea typeface="Times New Roman"/>
                        <a:cs typeface="Times New Roman"/>
                        <a:sym typeface="Times New Roman"/>
                      </a:endParaRPr>
                    </a:p>
                  </a:txBody>
                  <a:tcPr marL="0" marR="0" marT="0" marB="0">
                    <a:lnR w="76200"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endParaRPr sz="900" u="none" strike="noStrike" cap="none">
                        <a:latin typeface="Times New Roman"/>
                        <a:ea typeface="Times New Roman"/>
                        <a:cs typeface="Times New Roman"/>
                        <a:sym typeface="Times New Roman"/>
                      </a:endParaRPr>
                    </a:p>
                  </a:txBody>
                  <a:tcPr marL="0" marR="0" marT="0" marB="0">
                    <a:lnL w="76200"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3250">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Name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Egg-laying</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Scales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Poi</a:t>
                      </a:r>
                      <a:r>
                        <a:rPr lang="en" sz="1100" b="1">
                          <a:solidFill>
                            <a:srgbClr val="FFFFFF"/>
                          </a:solidFill>
                          <a:latin typeface="Arial"/>
                          <a:ea typeface="Arial"/>
                          <a:cs typeface="Arial"/>
                          <a:sym typeface="Arial"/>
                        </a:rPr>
                        <a:t>s</a:t>
                      </a:r>
                      <a:r>
                        <a:rPr lang="en" sz="1100" b="1" u="none" strike="noStrike" cap="none">
                          <a:solidFill>
                            <a:srgbClr val="FFFFFF"/>
                          </a:solidFill>
                          <a:latin typeface="Arial"/>
                          <a:ea typeface="Arial"/>
                          <a:cs typeface="Arial"/>
                          <a:sym typeface="Arial"/>
                        </a:rPr>
                        <a:t>onou</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190500" lvl="0" indent="0" algn="l" rtl="0">
                        <a:lnSpc>
                          <a:spcPct val="118750"/>
                        </a:lnSpc>
                        <a:spcBef>
                          <a:spcPts val="0"/>
                        </a:spcBef>
                        <a:spcAft>
                          <a:spcPts val="0"/>
                        </a:spcAft>
                        <a:buNone/>
                      </a:pPr>
                      <a:r>
                        <a:rPr lang="en" sz="1100" b="1" u="none" strike="noStrike" cap="none">
                          <a:solidFill>
                            <a:srgbClr val="FFFFFF"/>
                          </a:solidFill>
                          <a:latin typeface="Arial"/>
                          <a:ea typeface="Arial"/>
                          <a:cs typeface="Arial"/>
                          <a:sym typeface="Arial"/>
                        </a:rPr>
                        <a:t>Cold-  blooded</a:t>
                      </a:r>
                      <a:endParaRPr sz="1100" u="none" strike="noStrike" cap="none">
                        <a:latin typeface="Arial"/>
                        <a:ea typeface="Arial"/>
                        <a:cs typeface="Arial"/>
                        <a:sym typeface="Arial"/>
                      </a:endParaRPr>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gridSpan="2">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 leg</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Reptile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extLst>
                  <a:ext uri="{0D108BD9-81ED-4DB2-BD59-A6C34878D82A}">
                    <a16:rowId xmlns:a16="http://schemas.microsoft.com/office/drawing/2014/main" val="10001"/>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Cobra</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2"/>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Rattlesnake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3"/>
                  </a:ext>
                </a:extLst>
              </a:tr>
              <a:tr h="380300">
                <a:tc>
                  <a:txBody>
                    <a:bodyPr/>
                    <a:lstStyle/>
                    <a:p>
                      <a:pPr marL="76200" marR="139700" lvl="0" indent="0" algn="l" rtl="0">
                        <a:lnSpc>
                          <a:spcPct val="118750"/>
                        </a:lnSpc>
                        <a:spcBef>
                          <a:spcPts val="0"/>
                        </a:spcBef>
                        <a:spcAft>
                          <a:spcPts val="0"/>
                        </a:spcAft>
                        <a:buNone/>
                      </a:pPr>
                      <a:r>
                        <a:rPr lang="en" sz="1100" u="none" strike="noStrike" cap="none">
                          <a:solidFill>
                            <a:srgbClr val="030404"/>
                          </a:solidFill>
                          <a:latin typeface="Arial"/>
                          <a:ea typeface="Arial"/>
                          <a:cs typeface="Arial"/>
                          <a:sym typeface="Arial"/>
                        </a:rPr>
                        <a:t>Boa  constrictor</a:t>
                      </a:r>
                      <a:endParaRPr sz="1100" u="none" strike="noStrike" cap="none">
                        <a:latin typeface="Arial"/>
                        <a:ea typeface="Arial"/>
                        <a:cs typeface="Arial"/>
                        <a:sym typeface="Arial"/>
                      </a:endParaRPr>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dirty="0">
                          <a:solidFill>
                            <a:srgbClr val="030404"/>
                          </a:solidFill>
                          <a:latin typeface="Arial"/>
                          <a:ea typeface="Arial"/>
                          <a:cs typeface="Arial"/>
                          <a:sym typeface="Arial"/>
                        </a:rPr>
                        <a:t>True</a:t>
                      </a:r>
                      <a:endParaRPr sz="1100" u="none" strike="noStrike" cap="none" dirty="0">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dirty="0">
                          <a:solidFill>
                            <a:srgbClr val="030404"/>
                          </a:solidFill>
                          <a:latin typeface="Arial"/>
                          <a:ea typeface="Arial"/>
                          <a:cs typeface="Arial"/>
                          <a:sym typeface="Arial"/>
                        </a:rPr>
                        <a:t>Yes</a:t>
                      </a:r>
                      <a:endParaRPr sz="1100" u="none" strike="noStrike" cap="none" dirty="0">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4" name="Google Shape;374;p55"/>
          <p:cNvSpPr txBox="1">
            <a:spLocks noGrp="1"/>
          </p:cNvSpPr>
          <p:nvPr>
            <p:ph type="title"/>
          </p:nvPr>
        </p:nvSpPr>
        <p:spPr>
          <a:xfrm>
            <a:off x="1215399" y="392200"/>
            <a:ext cx="31368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F2B5B"/>
                </a:solidFill>
                <a:latin typeface="Trebuchet MS"/>
                <a:ea typeface="Trebuchet MS"/>
                <a:cs typeface="Trebuchet MS"/>
                <a:sym typeface="Trebuchet MS"/>
              </a:rPr>
              <a:t>An Example</a:t>
            </a:r>
            <a:endParaRPr sz="3000" b="0" i="0" u="none" strike="noStrike" cap="none">
              <a:solidFill>
                <a:srgbClr val="252626"/>
              </a:solidFill>
              <a:latin typeface="Trebuchet MS"/>
              <a:ea typeface="Trebuchet MS"/>
              <a:cs typeface="Trebuchet MS"/>
              <a:sym typeface="Trebuchet MS"/>
            </a:endParaRPr>
          </a:p>
        </p:txBody>
      </p:sp>
      <p:sp>
        <p:nvSpPr>
          <p:cNvPr id="371" name="Google Shape;371;p5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372" name="Google Shape;372;p55"/>
          <p:cNvSpPr/>
          <p:nvPr/>
        </p:nvSpPr>
        <p:spPr>
          <a:xfrm>
            <a:off x="1230225" y="889481"/>
            <a:ext cx="6803028" cy="0"/>
          </a:xfrm>
          <a:custGeom>
            <a:avLst/>
            <a:gdLst/>
            <a:ahLst/>
            <a:cxnLst/>
            <a:rect l="l" t="t" r="r" b="b"/>
            <a:pathLst>
              <a:path w="7475855" h="120000" extrusionOk="0">
                <a:moveTo>
                  <a:pt x="0" y="0"/>
                </a:moveTo>
                <a:lnTo>
                  <a:pt x="7475245" y="0"/>
                </a:lnTo>
              </a:path>
            </a:pathLst>
          </a:custGeom>
          <a:noFill/>
          <a:ln w="9525" cap="flat" cmpd="sng">
            <a:solidFill>
              <a:srgbClr val="9190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73" name="Google Shape;373;p55"/>
          <p:cNvSpPr txBox="1"/>
          <p:nvPr/>
        </p:nvSpPr>
        <p:spPr>
          <a:xfrm>
            <a:off x="1056959" y="3042220"/>
            <a:ext cx="6277800" cy="907200"/>
          </a:xfrm>
          <a:prstGeom prst="rect">
            <a:avLst/>
          </a:prstGeom>
          <a:noFill/>
          <a:ln>
            <a:noFill/>
          </a:ln>
        </p:spPr>
        <p:txBody>
          <a:bodyPr spcFirstLastPara="1" wrap="square" lIns="0" tIns="0" rIns="0" bIns="0" anchor="t" anchorCtr="0">
            <a:noAutofit/>
          </a:bodyPr>
          <a:lstStyle/>
          <a:p>
            <a:pPr marL="0" marR="0" lvl="0" indent="0" algn="l" rtl="0">
              <a:lnSpc>
                <a:spcPct val="116250"/>
              </a:lnSpc>
              <a:spcBef>
                <a:spcPts val="0"/>
              </a:spcBef>
              <a:spcAft>
                <a:spcPts val="0"/>
              </a:spcAft>
              <a:buNone/>
            </a:pPr>
            <a:r>
              <a:rPr lang="en" sz="1300" dirty="0">
                <a:solidFill>
                  <a:srgbClr val="030404"/>
                </a:solidFill>
                <a:latin typeface="Arial"/>
                <a:ea typeface="Arial"/>
                <a:cs typeface="Arial"/>
                <a:sym typeface="Arial"/>
              </a:rPr>
              <a:t>Alligator	True	True	False	True	4	Yes</a:t>
            </a:r>
            <a:endParaRPr sz="1300" dirty="0">
              <a:latin typeface="Arial"/>
              <a:ea typeface="Arial"/>
              <a:cs typeface="Arial"/>
              <a:sym typeface="Arial"/>
            </a:endParaRPr>
          </a:p>
          <a:p>
            <a:pPr marL="0" marR="0" lvl="0" indent="0" algn="just" rtl="0">
              <a:lnSpc>
                <a:spcPct val="152100"/>
              </a:lnSpc>
              <a:spcBef>
                <a:spcPts val="0"/>
              </a:spcBef>
              <a:spcAft>
                <a:spcPts val="0"/>
              </a:spcAft>
              <a:buNone/>
            </a:pPr>
            <a:r>
              <a:rPr lang="en" sz="1300" dirty="0">
                <a:solidFill>
                  <a:srgbClr val="030404"/>
                </a:solidFill>
                <a:latin typeface="Arial"/>
                <a:ea typeface="Arial"/>
                <a:cs typeface="Arial"/>
                <a:sym typeface="Arial"/>
              </a:rPr>
              <a:t>Dart frog         True	False           True	False	4	No  Salmon	True	True          False	True	0	No  Python	True	True         False	True	0	Yes</a:t>
            </a:r>
            <a:endParaRPr sz="1300" dirty="0">
              <a:latin typeface="Arial"/>
              <a:ea typeface="Arial"/>
              <a:cs typeface="Arial"/>
              <a:sym typeface="Arial"/>
            </a:endParaRPr>
          </a:p>
        </p:txBody>
      </p:sp>
      <p:sp>
        <p:nvSpPr>
          <p:cNvPr id="375" name="Google Shape;375;p55"/>
          <p:cNvSpPr txBox="1"/>
          <p:nvPr/>
        </p:nvSpPr>
        <p:spPr>
          <a:xfrm>
            <a:off x="4035528" y="1030381"/>
            <a:ext cx="878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Features</a:t>
            </a:r>
            <a:endParaRPr sz="1700">
              <a:latin typeface="Times New Roman"/>
              <a:ea typeface="Times New Roman"/>
              <a:cs typeface="Times New Roman"/>
              <a:sym typeface="Times New Roman"/>
            </a:endParaRPr>
          </a:p>
        </p:txBody>
      </p:sp>
      <p:sp>
        <p:nvSpPr>
          <p:cNvPr id="376" name="Google Shape;376;p55"/>
          <p:cNvSpPr txBox="1"/>
          <p:nvPr/>
        </p:nvSpPr>
        <p:spPr>
          <a:xfrm>
            <a:off x="7159013" y="1030381"/>
            <a:ext cx="587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Label</a:t>
            </a:r>
            <a:endParaRPr sz="1700">
              <a:latin typeface="Times New Roman"/>
              <a:ea typeface="Times New Roman"/>
              <a:cs typeface="Times New Roman"/>
              <a:sym typeface="Times New Roman"/>
            </a:endParaRPr>
          </a:p>
        </p:txBody>
      </p:sp>
      <p:sp>
        <p:nvSpPr>
          <p:cNvPr id="377" name="Google Shape;377;p55"/>
          <p:cNvSpPr/>
          <p:nvPr/>
        </p:nvSpPr>
        <p:spPr>
          <a:xfrm>
            <a:off x="883075" y="3006349"/>
            <a:ext cx="7174008" cy="1422765"/>
          </a:xfrm>
          <a:custGeom>
            <a:avLst/>
            <a:gdLst/>
            <a:ahLst/>
            <a:cxnLst/>
            <a:rect l="l" t="t" r="r" b="b"/>
            <a:pathLst>
              <a:path w="7883525" h="1477645" extrusionOk="0">
                <a:moveTo>
                  <a:pt x="0" y="0"/>
                </a:moveTo>
                <a:lnTo>
                  <a:pt x="0" y="1477327"/>
                </a:lnTo>
                <a:lnTo>
                  <a:pt x="7883093" y="1477327"/>
                </a:lnTo>
                <a:lnTo>
                  <a:pt x="7883093"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78" name="Google Shape;378;p55"/>
          <p:cNvSpPr txBox="1"/>
          <p:nvPr/>
        </p:nvSpPr>
        <p:spPr>
          <a:xfrm>
            <a:off x="971627" y="3205538"/>
            <a:ext cx="1404600" cy="7368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1500">
                <a:solidFill>
                  <a:srgbClr val="030404"/>
                </a:solidFill>
                <a:latin typeface="Arial"/>
                <a:ea typeface="Arial"/>
                <a:cs typeface="Arial"/>
                <a:sym typeface="Arial"/>
              </a:rPr>
              <a:t>Current model:</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Has scales</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Cold blooded</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No legs</a:t>
            </a:r>
            <a:endParaRPr sz="1500">
              <a:latin typeface="Arial"/>
              <a:ea typeface="Arial"/>
              <a:cs typeface="Arial"/>
              <a:sym typeface="Arial"/>
            </a:endParaRPr>
          </a:p>
        </p:txBody>
      </p:sp>
      <p:graphicFrame>
        <p:nvGraphicFramePr>
          <p:cNvPr id="379" name="Google Shape;379;p55"/>
          <p:cNvGraphicFramePr/>
          <p:nvPr/>
        </p:nvGraphicFramePr>
        <p:xfrm>
          <a:off x="956517" y="1352689"/>
          <a:ext cx="7027125" cy="1715475"/>
        </p:xfrm>
        <a:graphic>
          <a:graphicData uri="http://schemas.openxmlformats.org/drawingml/2006/table">
            <a:tbl>
              <a:tblPr firstRow="1" bandRow="1">
                <a:noFill/>
                <a:tableStyleId>{F5BAAA1B-9D3B-4AA9-AA02-33EA3170FAB8}</a:tableStyleId>
              </a:tblPr>
              <a:tblGrid>
                <a:gridCol w="1114700">
                  <a:extLst>
                    <a:ext uri="{9D8B030D-6E8A-4147-A177-3AD203B41FA5}">
                      <a16:colId xmlns:a16="http://schemas.microsoft.com/office/drawing/2014/main" val="20000"/>
                    </a:ext>
                  </a:extLst>
                </a:gridCol>
                <a:gridCol w="1114700">
                  <a:extLst>
                    <a:ext uri="{9D8B030D-6E8A-4147-A177-3AD203B41FA5}">
                      <a16:colId xmlns:a16="http://schemas.microsoft.com/office/drawing/2014/main" val="20001"/>
                    </a:ext>
                  </a:extLst>
                </a:gridCol>
                <a:gridCol w="782200">
                  <a:extLst>
                    <a:ext uri="{9D8B030D-6E8A-4147-A177-3AD203B41FA5}">
                      <a16:colId xmlns:a16="http://schemas.microsoft.com/office/drawing/2014/main" val="20002"/>
                    </a:ext>
                  </a:extLst>
                </a:gridCol>
                <a:gridCol w="1003875">
                  <a:extLst>
                    <a:ext uri="{9D8B030D-6E8A-4147-A177-3AD203B41FA5}">
                      <a16:colId xmlns:a16="http://schemas.microsoft.com/office/drawing/2014/main" val="20003"/>
                    </a:ext>
                  </a:extLst>
                </a:gridCol>
                <a:gridCol w="1003875">
                  <a:extLst>
                    <a:ext uri="{9D8B030D-6E8A-4147-A177-3AD203B41FA5}">
                      <a16:colId xmlns:a16="http://schemas.microsoft.com/office/drawing/2014/main" val="20004"/>
                    </a:ext>
                  </a:extLst>
                </a:gridCol>
                <a:gridCol w="919025">
                  <a:extLst>
                    <a:ext uri="{9D8B030D-6E8A-4147-A177-3AD203B41FA5}">
                      <a16:colId xmlns:a16="http://schemas.microsoft.com/office/drawing/2014/main" val="20005"/>
                    </a:ext>
                  </a:extLst>
                </a:gridCol>
                <a:gridCol w="84875">
                  <a:extLst>
                    <a:ext uri="{9D8B030D-6E8A-4147-A177-3AD203B41FA5}">
                      <a16:colId xmlns:a16="http://schemas.microsoft.com/office/drawing/2014/main" val="20006"/>
                    </a:ext>
                  </a:extLst>
                </a:gridCol>
                <a:gridCol w="1003875">
                  <a:extLst>
                    <a:ext uri="{9D8B030D-6E8A-4147-A177-3AD203B41FA5}">
                      <a16:colId xmlns:a16="http://schemas.microsoft.com/office/drawing/2014/main" val="20007"/>
                    </a:ext>
                  </a:extLst>
                </a:gridCol>
              </a:tblGrid>
              <a:tr h="134050">
                <a:tc gridSpan="2">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B w="19050" cap="flat" cmpd="sng">
                      <a:solidFill>
                        <a:srgbClr val="FFFFFF"/>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3250">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Name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Egg-laying</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Scales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Poi</a:t>
                      </a:r>
                      <a:r>
                        <a:rPr lang="en" sz="1100" b="1">
                          <a:solidFill>
                            <a:srgbClr val="FFFFFF"/>
                          </a:solidFill>
                          <a:latin typeface="Arial"/>
                          <a:ea typeface="Arial"/>
                          <a:cs typeface="Arial"/>
                          <a:sym typeface="Arial"/>
                        </a:rPr>
                        <a:t>s</a:t>
                      </a:r>
                      <a:r>
                        <a:rPr lang="en" sz="1100" b="1" u="none" strike="noStrike" cap="none">
                          <a:solidFill>
                            <a:srgbClr val="FFFFFF"/>
                          </a:solidFill>
                          <a:latin typeface="Arial"/>
                          <a:ea typeface="Arial"/>
                          <a:cs typeface="Arial"/>
                          <a:sym typeface="Arial"/>
                        </a:rPr>
                        <a:t>onou</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190500" lvl="0" indent="0" algn="l" rtl="0">
                        <a:lnSpc>
                          <a:spcPct val="118750"/>
                        </a:lnSpc>
                        <a:spcBef>
                          <a:spcPts val="0"/>
                        </a:spcBef>
                        <a:spcAft>
                          <a:spcPts val="0"/>
                        </a:spcAft>
                        <a:buNone/>
                      </a:pPr>
                      <a:r>
                        <a:rPr lang="en" sz="1100" b="1" u="none" strike="noStrike" cap="none">
                          <a:solidFill>
                            <a:srgbClr val="FFFFFF"/>
                          </a:solidFill>
                          <a:latin typeface="Arial"/>
                          <a:ea typeface="Arial"/>
                          <a:cs typeface="Arial"/>
                          <a:sym typeface="Arial"/>
                        </a:rPr>
                        <a:t>Cold-  blooded</a:t>
                      </a:r>
                      <a:endParaRPr sz="1100" u="none" strike="noStrike" cap="none">
                        <a:latin typeface="Arial"/>
                        <a:ea typeface="Arial"/>
                        <a:cs typeface="Arial"/>
                        <a:sym typeface="Arial"/>
                      </a:endParaRPr>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gridSpan="2">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 leg</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Reptile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extLst>
                  <a:ext uri="{0D108BD9-81ED-4DB2-BD59-A6C34878D82A}">
                    <a16:rowId xmlns:a16="http://schemas.microsoft.com/office/drawing/2014/main" val="10001"/>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Cobra</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2"/>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Rattlesnake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3"/>
                  </a:ext>
                </a:extLst>
              </a:tr>
              <a:tr h="383250">
                <a:tc>
                  <a:txBody>
                    <a:bodyPr/>
                    <a:lstStyle/>
                    <a:p>
                      <a:pPr marL="76200" marR="139700" lvl="0" indent="0" algn="l" rtl="0">
                        <a:lnSpc>
                          <a:spcPct val="118750"/>
                        </a:lnSpc>
                        <a:spcBef>
                          <a:spcPts val="0"/>
                        </a:spcBef>
                        <a:spcAft>
                          <a:spcPts val="0"/>
                        </a:spcAft>
                        <a:buNone/>
                      </a:pPr>
                      <a:r>
                        <a:rPr lang="en" sz="1100" u="none" strike="noStrike" cap="none">
                          <a:solidFill>
                            <a:srgbClr val="030404"/>
                          </a:solidFill>
                          <a:latin typeface="Arial"/>
                          <a:ea typeface="Arial"/>
                          <a:cs typeface="Arial"/>
                          <a:sym typeface="Arial"/>
                        </a:rPr>
                        <a:t>Boa  constrictor</a:t>
                      </a:r>
                      <a:endParaRPr sz="1100" u="none" strike="noStrike" cap="none">
                        <a:latin typeface="Arial"/>
                        <a:ea typeface="Arial"/>
                        <a:cs typeface="Arial"/>
                        <a:sym typeface="Arial"/>
                      </a:endParaRPr>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4"/>
                  </a:ext>
                </a:extLst>
              </a:tr>
              <a:tr h="25507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Chicken</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2</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No</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7" name="Google Shape;387;p56"/>
          <p:cNvSpPr txBox="1">
            <a:spLocks noGrp="1"/>
          </p:cNvSpPr>
          <p:nvPr>
            <p:ph type="title"/>
          </p:nvPr>
        </p:nvSpPr>
        <p:spPr>
          <a:xfrm>
            <a:off x="1215399" y="392200"/>
            <a:ext cx="36987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F2B5B"/>
                </a:solidFill>
                <a:latin typeface="Trebuchet MS"/>
                <a:ea typeface="Trebuchet MS"/>
                <a:cs typeface="Trebuchet MS"/>
                <a:sym typeface="Trebuchet MS"/>
              </a:rPr>
              <a:t>An Example</a:t>
            </a:r>
            <a:endParaRPr sz="3000" b="0" i="0" u="none" strike="noStrike" cap="none">
              <a:solidFill>
                <a:srgbClr val="252626"/>
              </a:solidFill>
              <a:latin typeface="Trebuchet MS"/>
              <a:ea typeface="Trebuchet MS"/>
              <a:cs typeface="Trebuchet MS"/>
              <a:sym typeface="Trebuchet MS"/>
            </a:endParaRPr>
          </a:p>
        </p:txBody>
      </p:sp>
      <p:sp>
        <p:nvSpPr>
          <p:cNvPr id="384" name="Google Shape;384;p5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385" name="Google Shape;385;p56"/>
          <p:cNvSpPr/>
          <p:nvPr/>
        </p:nvSpPr>
        <p:spPr>
          <a:xfrm>
            <a:off x="1230225" y="889481"/>
            <a:ext cx="6803028" cy="0"/>
          </a:xfrm>
          <a:custGeom>
            <a:avLst/>
            <a:gdLst/>
            <a:ahLst/>
            <a:cxnLst/>
            <a:rect l="l" t="t" r="r" b="b"/>
            <a:pathLst>
              <a:path w="7475855" h="120000" extrusionOk="0">
                <a:moveTo>
                  <a:pt x="0" y="0"/>
                </a:moveTo>
                <a:lnTo>
                  <a:pt x="7475245" y="0"/>
                </a:lnTo>
              </a:path>
            </a:pathLst>
          </a:custGeom>
          <a:noFill/>
          <a:ln w="9525" cap="flat" cmpd="sng">
            <a:solidFill>
              <a:srgbClr val="9190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86" name="Google Shape;386;p56"/>
          <p:cNvSpPr txBox="1"/>
          <p:nvPr/>
        </p:nvSpPr>
        <p:spPr>
          <a:xfrm>
            <a:off x="1056959" y="3287629"/>
            <a:ext cx="6277800" cy="661800"/>
          </a:xfrm>
          <a:prstGeom prst="rect">
            <a:avLst/>
          </a:prstGeom>
          <a:noFill/>
          <a:ln>
            <a:noFill/>
          </a:ln>
        </p:spPr>
        <p:txBody>
          <a:bodyPr spcFirstLastPara="1" wrap="square" lIns="0" tIns="0" rIns="0" bIns="0" anchor="t" anchorCtr="0">
            <a:noAutofit/>
          </a:bodyPr>
          <a:lstStyle/>
          <a:p>
            <a:pPr marL="0" marR="0" lvl="0" indent="0" algn="l" rtl="0">
              <a:lnSpc>
                <a:spcPct val="116250"/>
              </a:lnSpc>
              <a:spcBef>
                <a:spcPts val="0"/>
              </a:spcBef>
              <a:spcAft>
                <a:spcPts val="0"/>
              </a:spcAft>
              <a:buNone/>
            </a:pPr>
            <a:r>
              <a:rPr lang="en" sz="1300">
                <a:solidFill>
                  <a:srgbClr val="030404"/>
                </a:solidFill>
                <a:latin typeface="Arial"/>
                <a:ea typeface="Arial"/>
                <a:cs typeface="Arial"/>
                <a:sym typeface="Arial"/>
              </a:rPr>
              <a:t>Dart frog	True	False	True	False	4	No</a:t>
            </a:r>
            <a:endParaRPr sz="1300">
              <a:latin typeface="Arial"/>
              <a:ea typeface="Arial"/>
              <a:cs typeface="Arial"/>
              <a:sym typeface="Arial"/>
            </a:endParaRPr>
          </a:p>
          <a:p>
            <a:pPr marL="0" marR="0" lvl="0" indent="0" algn="l" rtl="0">
              <a:lnSpc>
                <a:spcPct val="152100"/>
              </a:lnSpc>
              <a:spcBef>
                <a:spcPts val="0"/>
              </a:spcBef>
              <a:spcAft>
                <a:spcPts val="0"/>
              </a:spcAft>
              <a:buNone/>
            </a:pPr>
            <a:r>
              <a:rPr lang="en" sz="1300">
                <a:solidFill>
                  <a:srgbClr val="030404"/>
                </a:solidFill>
                <a:latin typeface="Arial"/>
                <a:ea typeface="Arial"/>
                <a:cs typeface="Arial"/>
                <a:sym typeface="Arial"/>
              </a:rPr>
              <a:t>Salmon	True	True	False	True	0	No  Python	True	True	False	True	0	Yes</a:t>
            </a:r>
            <a:endParaRPr sz="1300">
              <a:latin typeface="Arial"/>
              <a:ea typeface="Arial"/>
              <a:cs typeface="Arial"/>
              <a:sym typeface="Arial"/>
            </a:endParaRPr>
          </a:p>
        </p:txBody>
      </p:sp>
      <p:sp>
        <p:nvSpPr>
          <p:cNvPr id="388" name="Google Shape;388;p56"/>
          <p:cNvSpPr txBox="1"/>
          <p:nvPr/>
        </p:nvSpPr>
        <p:spPr>
          <a:xfrm>
            <a:off x="4035528" y="1030381"/>
            <a:ext cx="878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Features</a:t>
            </a:r>
            <a:endParaRPr sz="1700">
              <a:latin typeface="Times New Roman"/>
              <a:ea typeface="Times New Roman"/>
              <a:cs typeface="Times New Roman"/>
              <a:sym typeface="Times New Roman"/>
            </a:endParaRPr>
          </a:p>
        </p:txBody>
      </p:sp>
      <p:sp>
        <p:nvSpPr>
          <p:cNvPr id="389" name="Google Shape;389;p56"/>
          <p:cNvSpPr txBox="1"/>
          <p:nvPr/>
        </p:nvSpPr>
        <p:spPr>
          <a:xfrm>
            <a:off x="7159013" y="1030381"/>
            <a:ext cx="587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Label</a:t>
            </a:r>
            <a:endParaRPr sz="1700">
              <a:latin typeface="Times New Roman"/>
              <a:ea typeface="Times New Roman"/>
              <a:cs typeface="Times New Roman"/>
              <a:sym typeface="Times New Roman"/>
            </a:endParaRPr>
          </a:p>
        </p:txBody>
      </p:sp>
      <p:sp>
        <p:nvSpPr>
          <p:cNvPr id="390" name="Google Shape;390;p56"/>
          <p:cNvSpPr/>
          <p:nvPr/>
        </p:nvSpPr>
        <p:spPr>
          <a:xfrm>
            <a:off x="905879" y="3248070"/>
            <a:ext cx="7174008" cy="978940"/>
          </a:xfrm>
          <a:custGeom>
            <a:avLst/>
            <a:gdLst/>
            <a:ahLst/>
            <a:cxnLst/>
            <a:rect l="l" t="t" r="r" b="b"/>
            <a:pathLst>
              <a:path w="7883525" h="1477645" extrusionOk="0">
                <a:moveTo>
                  <a:pt x="0" y="0"/>
                </a:moveTo>
                <a:lnTo>
                  <a:pt x="0" y="1477327"/>
                </a:lnTo>
                <a:lnTo>
                  <a:pt x="7883105" y="1477327"/>
                </a:lnTo>
                <a:lnTo>
                  <a:pt x="7883105"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391" name="Google Shape;391;p56"/>
          <p:cNvSpPr txBox="1"/>
          <p:nvPr/>
        </p:nvSpPr>
        <p:spPr>
          <a:xfrm>
            <a:off x="3577225" y="4445425"/>
            <a:ext cx="5021100" cy="611400"/>
          </a:xfrm>
          <a:prstGeom prst="rect">
            <a:avLst/>
          </a:prstGeom>
          <a:noFill/>
          <a:ln w="9525" cap="flat" cmpd="sng">
            <a:solidFill>
              <a:srgbClr val="3D58A3"/>
            </a:solidFill>
            <a:prstDash val="solid"/>
            <a:round/>
            <a:headEnd type="none" w="sm" len="sm"/>
            <a:tailEnd type="none" w="sm" len="sm"/>
          </a:ln>
        </p:spPr>
        <p:txBody>
          <a:bodyPr spcFirstLastPara="1" wrap="square" lIns="0" tIns="50375" rIns="0" bIns="0" anchor="t" anchorCtr="0">
            <a:noAutofit/>
          </a:bodyPr>
          <a:lstStyle/>
          <a:p>
            <a:pPr marL="76200" marR="622300" lvl="0" indent="0" algn="l" rtl="0">
              <a:lnSpc>
                <a:spcPct val="116666"/>
              </a:lnSpc>
              <a:spcBef>
                <a:spcPts val="0"/>
              </a:spcBef>
              <a:spcAft>
                <a:spcPts val="0"/>
              </a:spcAft>
              <a:buNone/>
            </a:pPr>
            <a:r>
              <a:rPr lang="en" sz="1500">
                <a:solidFill>
                  <a:srgbClr val="030404"/>
                </a:solidFill>
                <a:latin typeface="Arial"/>
                <a:ea typeface="Arial"/>
                <a:cs typeface="Arial"/>
                <a:sym typeface="Arial"/>
              </a:rPr>
              <a:t>Alligator doesn't fit model, but is  labeled as reptile.</a:t>
            </a:r>
            <a:endParaRPr sz="1500">
              <a:latin typeface="Arial"/>
              <a:ea typeface="Arial"/>
              <a:cs typeface="Arial"/>
              <a:sym typeface="Arial"/>
            </a:endParaRPr>
          </a:p>
          <a:p>
            <a:pPr marL="76200" marR="0" lvl="0" indent="0" algn="l" rtl="0">
              <a:lnSpc>
                <a:spcPct val="118888"/>
              </a:lnSpc>
              <a:spcBef>
                <a:spcPts val="0"/>
              </a:spcBef>
              <a:spcAft>
                <a:spcPts val="0"/>
              </a:spcAft>
              <a:buNone/>
            </a:pPr>
            <a:r>
              <a:rPr lang="en" sz="1500">
                <a:solidFill>
                  <a:srgbClr val="030404"/>
                </a:solidFill>
                <a:latin typeface="Arial"/>
                <a:ea typeface="Arial"/>
                <a:cs typeface="Arial"/>
                <a:sym typeface="Arial"/>
              </a:rPr>
              <a:t>Need to refine model</a:t>
            </a:r>
            <a:endParaRPr sz="1500">
              <a:latin typeface="Arial"/>
              <a:ea typeface="Arial"/>
              <a:cs typeface="Arial"/>
              <a:sym typeface="Arial"/>
            </a:endParaRPr>
          </a:p>
        </p:txBody>
      </p:sp>
      <p:graphicFrame>
        <p:nvGraphicFramePr>
          <p:cNvPr id="392" name="Google Shape;392;p56"/>
          <p:cNvGraphicFramePr/>
          <p:nvPr/>
        </p:nvGraphicFramePr>
        <p:xfrm>
          <a:off x="956517" y="1352689"/>
          <a:ext cx="7027125" cy="1942400"/>
        </p:xfrm>
        <a:graphic>
          <a:graphicData uri="http://schemas.openxmlformats.org/drawingml/2006/table">
            <a:tbl>
              <a:tblPr firstRow="1" bandRow="1">
                <a:noFill/>
                <a:tableStyleId>{F5BAAA1B-9D3B-4AA9-AA02-33EA3170FAB8}</a:tableStyleId>
              </a:tblPr>
              <a:tblGrid>
                <a:gridCol w="1114700">
                  <a:extLst>
                    <a:ext uri="{9D8B030D-6E8A-4147-A177-3AD203B41FA5}">
                      <a16:colId xmlns:a16="http://schemas.microsoft.com/office/drawing/2014/main" val="20000"/>
                    </a:ext>
                  </a:extLst>
                </a:gridCol>
                <a:gridCol w="1114700">
                  <a:extLst>
                    <a:ext uri="{9D8B030D-6E8A-4147-A177-3AD203B41FA5}">
                      <a16:colId xmlns:a16="http://schemas.microsoft.com/office/drawing/2014/main" val="20001"/>
                    </a:ext>
                  </a:extLst>
                </a:gridCol>
                <a:gridCol w="782200">
                  <a:extLst>
                    <a:ext uri="{9D8B030D-6E8A-4147-A177-3AD203B41FA5}">
                      <a16:colId xmlns:a16="http://schemas.microsoft.com/office/drawing/2014/main" val="20002"/>
                    </a:ext>
                  </a:extLst>
                </a:gridCol>
                <a:gridCol w="1003875">
                  <a:extLst>
                    <a:ext uri="{9D8B030D-6E8A-4147-A177-3AD203B41FA5}">
                      <a16:colId xmlns:a16="http://schemas.microsoft.com/office/drawing/2014/main" val="20003"/>
                    </a:ext>
                  </a:extLst>
                </a:gridCol>
                <a:gridCol w="1003875">
                  <a:extLst>
                    <a:ext uri="{9D8B030D-6E8A-4147-A177-3AD203B41FA5}">
                      <a16:colId xmlns:a16="http://schemas.microsoft.com/office/drawing/2014/main" val="20004"/>
                    </a:ext>
                  </a:extLst>
                </a:gridCol>
                <a:gridCol w="919025">
                  <a:extLst>
                    <a:ext uri="{9D8B030D-6E8A-4147-A177-3AD203B41FA5}">
                      <a16:colId xmlns:a16="http://schemas.microsoft.com/office/drawing/2014/main" val="20005"/>
                    </a:ext>
                  </a:extLst>
                </a:gridCol>
                <a:gridCol w="84875">
                  <a:extLst>
                    <a:ext uri="{9D8B030D-6E8A-4147-A177-3AD203B41FA5}">
                      <a16:colId xmlns:a16="http://schemas.microsoft.com/office/drawing/2014/main" val="20006"/>
                    </a:ext>
                  </a:extLst>
                </a:gridCol>
                <a:gridCol w="1003875">
                  <a:extLst>
                    <a:ext uri="{9D8B030D-6E8A-4147-A177-3AD203B41FA5}">
                      <a16:colId xmlns:a16="http://schemas.microsoft.com/office/drawing/2014/main" val="20007"/>
                    </a:ext>
                  </a:extLst>
                </a:gridCol>
              </a:tblGrid>
              <a:tr h="134050">
                <a:tc gridSpan="2">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B w="19050" cap="flat" cmpd="sng">
                      <a:solidFill>
                        <a:srgbClr val="FFFFFF"/>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3250">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Name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Egg-laying</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Scales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Poi</a:t>
                      </a:r>
                      <a:r>
                        <a:rPr lang="en" sz="1100" b="1">
                          <a:solidFill>
                            <a:srgbClr val="FFFFFF"/>
                          </a:solidFill>
                          <a:latin typeface="Arial"/>
                          <a:ea typeface="Arial"/>
                          <a:cs typeface="Arial"/>
                          <a:sym typeface="Arial"/>
                        </a:rPr>
                        <a:t>s</a:t>
                      </a:r>
                      <a:r>
                        <a:rPr lang="en" sz="1100" b="1" u="none" strike="noStrike" cap="none">
                          <a:solidFill>
                            <a:srgbClr val="FFFFFF"/>
                          </a:solidFill>
                          <a:latin typeface="Arial"/>
                          <a:ea typeface="Arial"/>
                          <a:cs typeface="Arial"/>
                          <a:sym typeface="Arial"/>
                        </a:rPr>
                        <a:t>onou</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190500" lvl="0" indent="0" algn="l" rtl="0">
                        <a:lnSpc>
                          <a:spcPct val="118750"/>
                        </a:lnSpc>
                        <a:spcBef>
                          <a:spcPts val="0"/>
                        </a:spcBef>
                        <a:spcAft>
                          <a:spcPts val="0"/>
                        </a:spcAft>
                        <a:buNone/>
                      </a:pPr>
                      <a:r>
                        <a:rPr lang="en" sz="1100" b="1" u="none" strike="noStrike" cap="none">
                          <a:solidFill>
                            <a:srgbClr val="FFFFFF"/>
                          </a:solidFill>
                          <a:latin typeface="Arial"/>
                          <a:ea typeface="Arial"/>
                          <a:cs typeface="Arial"/>
                          <a:sym typeface="Arial"/>
                        </a:rPr>
                        <a:t>Cold-  blooded</a:t>
                      </a:r>
                      <a:endParaRPr sz="1100" u="none" strike="noStrike" cap="none">
                        <a:latin typeface="Arial"/>
                        <a:ea typeface="Arial"/>
                        <a:cs typeface="Arial"/>
                        <a:sym typeface="Arial"/>
                      </a:endParaRPr>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gridSpan="2">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 leg</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Reptile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extLst>
                  <a:ext uri="{0D108BD9-81ED-4DB2-BD59-A6C34878D82A}">
                    <a16:rowId xmlns:a16="http://schemas.microsoft.com/office/drawing/2014/main" val="10001"/>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Cobra</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2"/>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Rattlesnake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3"/>
                  </a:ext>
                </a:extLst>
              </a:tr>
              <a:tr h="383250">
                <a:tc>
                  <a:txBody>
                    <a:bodyPr/>
                    <a:lstStyle/>
                    <a:p>
                      <a:pPr marL="76200" marR="139700" lvl="0" indent="0" algn="l" rtl="0">
                        <a:lnSpc>
                          <a:spcPct val="118750"/>
                        </a:lnSpc>
                        <a:spcBef>
                          <a:spcPts val="0"/>
                        </a:spcBef>
                        <a:spcAft>
                          <a:spcPts val="0"/>
                        </a:spcAft>
                        <a:buNone/>
                      </a:pPr>
                      <a:r>
                        <a:rPr lang="en" sz="1100" u="none" strike="noStrike" cap="none">
                          <a:solidFill>
                            <a:srgbClr val="030404"/>
                          </a:solidFill>
                          <a:latin typeface="Arial"/>
                          <a:ea typeface="Arial"/>
                          <a:cs typeface="Arial"/>
                          <a:sym typeface="Arial"/>
                        </a:rPr>
                        <a:t>Boa</a:t>
                      </a:r>
                      <a:r>
                        <a:rPr lang="en" sz="1100">
                          <a:solidFill>
                            <a:srgbClr val="030404"/>
                          </a:solidFill>
                          <a:latin typeface="Arial"/>
                          <a:ea typeface="Arial"/>
                          <a:cs typeface="Arial"/>
                          <a:sym typeface="Arial"/>
                        </a:rPr>
                        <a:t> </a:t>
                      </a:r>
                      <a:r>
                        <a:rPr lang="en" sz="1100" u="none" strike="noStrike" cap="none">
                          <a:solidFill>
                            <a:srgbClr val="030404"/>
                          </a:solidFill>
                          <a:latin typeface="Arial"/>
                          <a:ea typeface="Arial"/>
                          <a:cs typeface="Arial"/>
                          <a:sym typeface="Arial"/>
                        </a:rPr>
                        <a:t>constrictor</a:t>
                      </a:r>
                      <a:endParaRPr sz="1100" u="none" strike="noStrike" cap="none">
                        <a:latin typeface="Arial"/>
                        <a:ea typeface="Arial"/>
                        <a:cs typeface="Arial"/>
                        <a:sym typeface="Arial"/>
                      </a:endParaRPr>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4"/>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Chicken</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2</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No</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5"/>
                  </a:ext>
                </a:extLst>
              </a:tr>
              <a:tr h="23657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Alligator</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4</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solidFill>
                      <a:srgbClr val="D6DAE2"/>
                    </a:solidFill>
                  </a:tcPr>
                </a:tc>
                <a:extLst>
                  <a:ext uri="{0D108BD9-81ED-4DB2-BD59-A6C34878D82A}">
                    <a16:rowId xmlns:a16="http://schemas.microsoft.com/office/drawing/2014/main" val="10006"/>
                  </a:ext>
                </a:extLst>
              </a:tr>
            </a:tbl>
          </a:graphicData>
        </a:graphic>
      </p:graphicFrame>
      <p:sp>
        <p:nvSpPr>
          <p:cNvPr id="393" name="Google Shape;393;p56"/>
          <p:cNvSpPr txBox="1"/>
          <p:nvPr/>
        </p:nvSpPr>
        <p:spPr>
          <a:xfrm>
            <a:off x="2607175" y="3356700"/>
            <a:ext cx="2640000" cy="17868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1500">
                <a:solidFill>
                  <a:srgbClr val="030404"/>
                </a:solidFill>
                <a:latin typeface="Arial"/>
                <a:ea typeface="Arial"/>
                <a:cs typeface="Arial"/>
                <a:sym typeface="Arial"/>
              </a:rPr>
              <a:t>Current model:</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Has scales</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Cold blooded</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Has 0 or 4 legs</a:t>
            </a:r>
            <a:endParaRPr sz="1500">
              <a:latin typeface="Arial"/>
              <a:ea typeface="Arial"/>
              <a:cs typeface="Arial"/>
              <a:sym typeface="Arial"/>
            </a:endParaRPr>
          </a:p>
        </p:txBody>
      </p:sp>
      <p:sp>
        <p:nvSpPr>
          <p:cNvPr id="394" name="Google Shape;394;p56"/>
          <p:cNvSpPr txBox="1"/>
          <p:nvPr/>
        </p:nvSpPr>
        <p:spPr>
          <a:xfrm>
            <a:off x="4854925" y="3318150"/>
            <a:ext cx="2479800" cy="1863900"/>
          </a:xfrm>
          <a:prstGeom prst="rect">
            <a:avLst/>
          </a:prstGeom>
          <a:noFill/>
          <a:ln>
            <a:noFill/>
          </a:ln>
        </p:spPr>
        <p:txBody>
          <a:bodyPr spcFirstLastPara="1" wrap="square" lIns="0" tIns="0" rIns="0" bIns="0" anchor="t" anchorCtr="0">
            <a:noAutofit/>
          </a:bodyPr>
          <a:lstStyle/>
          <a:p>
            <a:pPr marL="0" marR="0" lvl="0" indent="0" algn="l" rtl="0">
              <a:lnSpc>
                <a:spcPct val="114722"/>
              </a:lnSpc>
              <a:spcBef>
                <a:spcPts val="0"/>
              </a:spcBef>
              <a:spcAft>
                <a:spcPts val="0"/>
              </a:spcAft>
              <a:buNone/>
            </a:pPr>
            <a:r>
              <a:rPr lang="en" sz="1500" dirty="0">
                <a:solidFill>
                  <a:srgbClr val="030404"/>
                </a:solidFill>
                <a:latin typeface="Arial"/>
                <a:ea typeface="Arial"/>
                <a:cs typeface="Arial"/>
                <a:sym typeface="Arial"/>
              </a:rPr>
              <a:t>Past model:</a:t>
            </a:r>
            <a:endParaRPr sz="1500" dirty="0">
              <a:latin typeface="Arial"/>
              <a:ea typeface="Arial"/>
              <a:cs typeface="Arial"/>
              <a:sym typeface="Arial"/>
            </a:endParaRPr>
          </a:p>
          <a:p>
            <a:pPr marL="0" marR="0" lvl="0" indent="0" algn="l" rtl="0">
              <a:lnSpc>
                <a:spcPct val="118333"/>
              </a:lnSpc>
              <a:spcBef>
                <a:spcPts val="0"/>
              </a:spcBef>
              <a:spcAft>
                <a:spcPts val="0"/>
              </a:spcAft>
              <a:buNone/>
            </a:pPr>
            <a:r>
              <a:rPr lang="en" sz="1500" dirty="0">
                <a:solidFill>
                  <a:srgbClr val="030404"/>
                </a:solidFill>
                <a:latin typeface="Arial"/>
                <a:ea typeface="Arial"/>
                <a:cs typeface="Arial"/>
                <a:sym typeface="Arial"/>
              </a:rPr>
              <a:t>•	Has scales</a:t>
            </a:r>
            <a:endParaRPr sz="1500" dirty="0">
              <a:latin typeface="Arial"/>
              <a:ea typeface="Arial"/>
              <a:cs typeface="Arial"/>
              <a:sym typeface="Arial"/>
            </a:endParaRPr>
          </a:p>
          <a:p>
            <a:pPr marL="0" marR="0" lvl="0" indent="0" algn="l" rtl="0">
              <a:lnSpc>
                <a:spcPct val="118333"/>
              </a:lnSpc>
              <a:spcBef>
                <a:spcPts val="0"/>
              </a:spcBef>
              <a:spcAft>
                <a:spcPts val="0"/>
              </a:spcAft>
              <a:buNone/>
            </a:pPr>
            <a:r>
              <a:rPr lang="en" sz="1500" dirty="0">
                <a:solidFill>
                  <a:srgbClr val="030404"/>
                </a:solidFill>
                <a:latin typeface="Arial"/>
                <a:ea typeface="Arial"/>
                <a:cs typeface="Arial"/>
                <a:sym typeface="Arial"/>
              </a:rPr>
              <a:t>•	Cold blooded</a:t>
            </a:r>
            <a:endParaRPr sz="1500" dirty="0">
              <a:latin typeface="Arial"/>
              <a:ea typeface="Arial"/>
              <a:cs typeface="Arial"/>
              <a:sym typeface="Arial"/>
            </a:endParaRPr>
          </a:p>
          <a:p>
            <a:pPr marL="0" marR="0" lvl="0" indent="0" algn="l" rtl="0">
              <a:lnSpc>
                <a:spcPct val="118333"/>
              </a:lnSpc>
              <a:spcBef>
                <a:spcPts val="0"/>
              </a:spcBef>
              <a:spcAft>
                <a:spcPts val="0"/>
              </a:spcAft>
              <a:buNone/>
            </a:pPr>
            <a:r>
              <a:rPr lang="en" sz="1500" dirty="0">
                <a:solidFill>
                  <a:srgbClr val="030404"/>
                </a:solidFill>
                <a:latin typeface="Arial"/>
                <a:ea typeface="Arial"/>
                <a:cs typeface="Arial"/>
                <a:sym typeface="Arial"/>
              </a:rPr>
              <a:t>•	No legs</a:t>
            </a:r>
            <a:endParaRPr sz="1500" dirty="0">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2" name="Google Shape;402;p57"/>
          <p:cNvSpPr txBox="1">
            <a:spLocks noGrp="1"/>
          </p:cNvSpPr>
          <p:nvPr>
            <p:ph type="title"/>
          </p:nvPr>
        </p:nvSpPr>
        <p:spPr>
          <a:xfrm>
            <a:off x="1215399" y="392200"/>
            <a:ext cx="32028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F2B5B"/>
                </a:solidFill>
                <a:latin typeface="Trebuchet MS"/>
                <a:ea typeface="Trebuchet MS"/>
                <a:cs typeface="Trebuchet MS"/>
                <a:sym typeface="Trebuchet MS"/>
              </a:rPr>
              <a:t>An Example</a:t>
            </a:r>
            <a:endParaRPr sz="3000" b="0" i="0" u="none" strike="noStrike" cap="none">
              <a:solidFill>
                <a:srgbClr val="252626"/>
              </a:solidFill>
              <a:latin typeface="Trebuchet MS"/>
              <a:ea typeface="Trebuchet MS"/>
              <a:cs typeface="Trebuchet MS"/>
              <a:sym typeface="Trebuchet MS"/>
            </a:endParaRPr>
          </a:p>
        </p:txBody>
      </p:sp>
      <p:sp>
        <p:nvSpPr>
          <p:cNvPr id="399" name="Google Shape;399;p5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400" name="Google Shape;400;p57"/>
          <p:cNvSpPr/>
          <p:nvPr/>
        </p:nvSpPr>
        <p:spPr>
          <a:xfrm>
            <a:off x="1230225" y="889481"/>
            <a:ext cx="6803028" cy="0"/>
          </a:xfrm>
          <a:custGeom>
            <a:avLst/>
            <a:gdLst/>
            <a:ahLst/>
            <a:cxnLst/>
            <a:rect l="l" t="t" r="r" b="b"/>
            <a:pathLst>
              <a:path w="7475855" h="120000" extrusionOk="0">
                <a:moveTo>
                  <a:pt x="0" y="0"/>
                </a:moveTo>
                <a:lnTo>
                  <a:pt x="7475245" y="0"/>
                </a:lnTo>
              </a:path>
            </a:pathLst>
          </a:custGeom>
          <a:noFill/>
          <a:ln w="9525" cap="flat" cmpd="sng">
            <a:solidFill>
              <a:srgbClr val="9190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01" name="Google Shape;401;p57"/>
          <p:cNvSpPr txBox="1"/>
          <p:nvPr/>
        </p:nvSpPr>
        <p:spPr>
          <a:xfrm>
            <a:off x="1056959" y="3533038"/>
            <a:ext cx="6277800" cy="416400"/>
          </a:xfrm>
          <a:prstGeom prst="rect">
            <a:avLst/>
          </a:prstGeom>
          <a:noFill/>
          <a:ln>
            <a:noFill/>
          </a:ln>
        </p:spPr>
        <p:txBody>
          <a:bodyPr spcFirstLastPara="1" wrap="square" lIns="0" tIns="0" rIns="0" bIns="0" anchor="t" anchorCtr="0">
            <a:noAutofit/>
          </a:bodyPr>
          <a:lstStyle/>
          <a:p>
            <a:pPr marL="0" marR="0" lvl="0" indent="0" algn="l" rtl="0">
              <a:lnSpc>
                <a:spcPct val="116250"/>
              </a:lnSpc>
              <a:spcBef>
                <a:spcPts val="0"/>
              </a:spcBef>
              <a:spcAft>
                <a:spcPts val="0"/>
              </a:spcAft>
              <a:buNone/>
            </a:pPr>
            <a:r>
              <a:rPr lang="en" sz="1300">
                <a:solidFill>
                  <a:srgbClr val="030404"/>
                </a:solidFill>
                <a:latin typeface="Arial"/>
                <a:ea typeface="Arial"/>
                <a:cs typeface="Arial"/>
                <a:sym typeface="Arial"/>
              </a:rPr>
              <a:t>Salmon	True	True	False	True	0	No</a:t>
            </a:r>
            <a:endParaRPr sz="1300">
              <a:latin typeface="Arial"/>
              <a:ea typeface="Arial"/>
              <a:cs typeface="Arial"/>
              <a:sym typeface="Arial"/>
            </a:endParaRPr>
          </a:p>
          <a:p>
            <a:pPr marL="0" marR="0" lvl="0" indent="0" algn="l" rtl="0">
              <a:lnSpc>
                <a:spcPct val="100000"/>
              </a:lnSpc>
              <a:spcBef>
                <a:spcPts val="800"/>
              </a:spcBef>
              <a:spcAft>
                <a:spcPts val="0"/>
              </a:spcAft>
              <a:buNone/>
            </a:pPr>
            <a:r>
              <a:rPr lang="en" sz="1300">
                <a:solidFill>
                  <a:srgbClr val="030404"/>
                </a:solidFill>
                <a:latin typeface="Arial"/>
                <a:ea typeface="Arial"/>
                <a:cs typeface="Arial"/>
                <a:sym typeface="Arial"/>
              </a:rPr>
              <a:t>Python	True	True	False	True	0	Yes</a:t>
            </a:r>
            <a:endParaRPr sz="1300">
              <a:latin typeface="Arial"/>
              <a:ea typeface="Arial"/>
              <a:cs typeface="Arial"/>
              <a:sym typeface="Arial"/>
            </a:endParaRPr>
          </a:p>
        </p:txBody>
      </p:sp>
      <p:sp>
        <p:nvSpPr>
          <p:cNvPr id="403" name="Google Shape;403;p57"/>
          <p:cNvSpPr txBox="1"/>
          <p:nvPr/>
        </p:nvSpPr>
        <p:spPr>
          <a:xfrm>
            <a:off x="4035528" y="1030381"/>
            <a:ext cx="878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Features</a:t>
            </a:r>
            <a:endParaRPr sz="1700">
              <a:latin typeface="Times New Roman"/>
              <a:ea typeface="Times New Roman"/>
              <a:cs typeface="Times New Roman"/>
              <a:sym typeface="Times New Roman"/>
            </a:endParaRPr>
          </a:p>
        </p:txBody>
      </p:sp>
      <p:sp>
        <p:nvSpPr>
          <p:cNvPr id="404" name="Google Shape;404;p57"/>
          <p:cNvSpPr txBox="1"/>
          <p:nvPr/>
        </p:nvSpPr>
        <p:spPr>
          <a:xfrm>
            <a:off x="7159013" y="1030381"/>
            <a:ext cx="587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Label</a:t>
            </a:r>
            <a:endParaRPr sz="1700">
              <a:latin typeface="Times New Roman"/>
              <a:ea typeface="Times New Roman"/>
              <a:cs typeface="Times New Roman"/>
              <a:sym typeface="Times New Roman"/>
            </a:endParaRPr>
          </a:p>
        </p:txBody>
      </p:sp>
      <p:sp>
        <p:nvSpPr>
          <p:cNvPr id="405" name="Google Shape;405;p57"/>
          <p:cNvSpPr/>
          <p:nvPr/>
        </p:nvSpPr>
        <p:spPr>
          <a:xfrm>
            <a:off x="905879" y="3528239"/>
            <a:ext cx="7174008" cy="978940"/>
          </a:xfrm>
          <a:custGeom>
            <a:avLst/>
            <a:gdLst/>
            <a:ahLst/>
            <a:cxnLst/>
            <a:rect l="l" t="t" r="r" b="b"/>
            <a:pathLst>
              <a:path w="7883525" h="1477645" extrusionOk="0">
                <a:moveTo>
                  <a:pt x="0" y="0"/>
                </a:moveTo>
                <a:lnTo>
                  <a:pt x="0" y="1477327"/>
                </a:lnTo>
                <a:lnTo>
                  <a:pt x="7883105" y="1477327"/>
                </a:lnTo>
                <a:lnTo>
                  <a:pt x="7883105"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06" name="Google Shape;406;p57"/>
          <p:cNvSpPr txBox="1"/>
          <p:nvPr/>
        </p:nvSpPr>
        <p:spPr>
          <a:xfrm>
            <a:off x="977447" y="3626300"/>
            <a:ext cx="2208600" cy="7368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1500">
                <a:solidFill>
                  <a:srgbClr val="030404"/>
                </a:solidFill>
                <a:latin typeface="Arial"/>
                <a:ea typeface="Arial"/>
                <a:cs typeface="Arial"/>
                <a:sym typeface="Arial"/>
              </a:rPr>
              <a:t>Current model:</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Has scales</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Cold blooded</a:t>
            </a:r>
            <a:endParaRPr sz="1500">
              <a:latin typeface="Arial"/>
              <a:ea typeface="Arial"/>
              <a:cs typeface="Arial"/>
              <a:sym typeface="Arial"/>
            </a:endParaRPr>
          </a:p>
          <a:p>
            <a:pPr marL="241300" marR="0" lvl="0" indent="-234950" algn="l" rtl="0">
              <a:lnSpc>
                <a:spcPct val="118333"/>
              </a:lnSpc>
              <a:spcBef>
                <a:spcPts val="0"/>
              </a:spcBef>
              <a:spcAft>
                <a:spcPts val="0"/>
              </a:spcAft>
              <a:buClr>
                <a:srgbClr val="030404"/>
              </a:buClr>
              <a:buSzPts val="1500"/>
              <a:buFont typeface="Arial"/>
              <a:buChar char="•"/>
            </a:pPr>
            <a:r>
              <a:rPr lang="en" sz="1500">
                <a:solidFill>
                  <a:srgbClr val="030404"/>
                </a:solidFill>
                <a:latin typeface="Arial"/>
                <a:ea typeface="Arial"/>
                <a:cs typeface="Arial"/>
                <a:sym typeface="Arial"/>
              </a:rPr>
              <a:t>Has 0 or 4 legs</a:t>
            </a:r>
            <a:endParaRPr sz="1500">
              <a:latin typeface="Arial"/>
              <a:ea typeface="Arial"/>
              <a:cs typeface="Arial"/>
              <a:sym typeface="Arial"/>
            </a:endParaRPr>
          </a:p>
        </p:txBody>
      </p:sp>
      <p:graphicFrame>
        <p:nvGraphicFramePr>
          <p:cNvPr id="407" name="Google Shape;407;p57"/>
          <p:cNvGraphicFramePr/>
          <p:nvPr/>
        </p:nvGraphicFramePr>
        <p:xfrm>
          <a:off x="956517" y="1352689"/>
          <a:ext cx="7027125" cy="2209225"/>
        </p:xfrm>
        <a:graphic>
          <a:graphicData uri="http://schemas.openxmlformats.org/drawingml/2006/table">
            <a:tbl>
              <a:tblPr firstRow="1" bandRow="1">
                <a:noFill/>
                <a:tableStyleId>{F5BAAA1B-9D3B-4AA9-AA02-33EA3170FAB8}</a:tableStyleId>
              </a:tblPr>
              <a:tblGrid>
                <a:gridCol w="1114700">
                  <a:extLst>
                    <a:ext uri="{9D8B030D-6E8A-4147-A177-3AD203B41FA5}">
                      <a16:colId xmlns:a16="http://schemas.microsoft.com/office/drawing/2014/main" val="20000"/>
                    </a:ext>
                  </a:extLst>
                </a:gridCol>
                <a:gridCol w="1114700">
                  <a:extLst>
                    <a:ext uri="{9D8B030D-6E8A-4147-A177-3AD203B41FA5}">
                      <a16:colId xmlns:a16="http://schemas.microsoft.com/office/drawing/2014/main" val="20001"/>
                    </a:ext>
                  </a:extLst>
                </a:gridCol>
                <a:gridCol w="782200">
                  <a:extLst>
                    <a:ext uri="{9D8B030D-6E8A-4147-A177-3AD203B41FA5}">
                      <a16:colId xmlns:a16="http://schemas.microsoft.com/office/drawing/2014/main" val="20002"/>
                    </a:ext>
                  </a:extLst>
                </a:gridCol>
                <a:gridCol w="1003875">
                  <a:extLst>
                    <a:ext uri="{9D8B030D-6E8A-4147-A177-3AD203B41FA5}">
                      <a16:colId xmlns:a16="http://schemas.microsoft.com/office/drawing/2014/main" val="20003"/>
                    </a:ext>
                  </a:extLst>
                </a:gridCol>
                <a:gridCol w="1003875">
                  <a:extLst>
                    <a:ext uri="{9D8B030D-6E8A-4147-A177-3AD203B41FA5}">
                      <a16:colId xmlns:a16="http://schemas.microsoft.com/office/drawing/2014/main" val="20004"/>
                    </a:ext>
                  </a:extLst>
                </a:gridCol>
                <a:gridCol w="919025">
                  <a:extLst>
                    <a:ext uri="{9D8B030D-6E8A-4147-A177-3AD203B41FA5}">
                      <a16:colId xmlns:a16="http://schemas.microsoft.com/office/drawing/2014/main" val="20005"/>
                    </a:ext>
                  </a:extLst>
                </a:gridCol>
                <a:gridCol w="84875">
                  <a:extLst>
                    <a:ext uri="{9D8B030D-6E8A-4147-A177-3AD203B41FA5}">
                      <a16:colId xmlns:a16="http://schemas.microsoft.com/office/drawing/2014/main" val="20006"/>
                    </a:ext>
                  </a:extLst>
                </a:gridCol>
                <a:gridCol w="1003875">
                  <a:extLst>
                    <a:ext uri="{9D8B030D-6E8A-4147-A177-3AD203B41FA5}">
                      <a16:colId xmlns:a16="http://schemas.microsoft.com/office/drawing/2014/main" val="20007"/>
                    </a:ext>
                  </a:extLst>
                </a:gridCol>
              </a:tblGrid>
              <a:tr h="134050">
                <a:tc gridSpan="2">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B w="19050" cap="flat" cmpd="sng">
                      <a:solidFill>
                        <a:srgbClr val="FFFFFF"/>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endParaRPr sz="800" u="none" strike="noStrike" cap="none">
                        <a:latin typeface="Times New Roman"/>
                        <a:ea typeface="Times New Roman"/>
                        <a:cs typeface="Times New Roman"/>
                        <a:sym typeface="Times New Roman"/>
                      </a:endParaRPr>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3250">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Name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Egg-laying</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Scales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Poi</a:t>
                      </a:r>
                      <a:r>
                        <a:rPr lang="en" sz="1100" b="1">
                          <a:solidFill>
                            <a:srgbClr val="FFFFFF"/>
                          </a:solidFill>
                          <a:latin typeface="Arial"/>
                          <a:ea typeface="Arial"/>
                          <a:cs typeface="Arial"/>
                          <a:sym typeface="Arial"/>
                        </a:rPr>
                        <a:t>s</a:t>
                      </a:r>
                      <a:r>
                        <a:rPr lang="en" sz="1100" b="1" u="none" strike="noStrike" cap="none">
                          <a:solidFill>
                            <a:srgbClr val="FFFFFF"/>
                          </a:solidFill>
                          <a:latin typeface="Arial"/>
                          <a:ea typeface="Arial"/>
                          <a:cs typeface="Arial"/>
                          <a:sym typeface="Arial"/>
                        </a:rPr>
                        <a:t>onou</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190500" lvl="0" indent="0" algn="l" rtl="0">
                        <a:lnSpc>
                          <a:spcPct val="118750"/>
                        </a:lnSpc>
                        <a:spcBef>
                          <a:spcPts val="0"/>
                        </a:spcBef>
                        <a:spcAft>
                          <a:spcPts val="0"/>
                        </a:spcAft>
                        <a:buNone/>
                      </a:pPr>
                      <a:r>
                        <a:rPr lang="en" sz="1100" b="1" u="none" strike="noStrike" cap="none">
                          <a:solidFill>
                            <a:srgbClr val="FFFFFF"/>
                          </a:solidFill>
                          <a:latin typeface="Arial"/>
                          <a:ea typeface="Arial"/>
                          <a:cs typeface="Arial"/>
                          <a:sym typeface="Arial"/>
                        </a:rPr>
                        <a:t>Cold-</a:t>
                      </a:r>
                      <a:r>
                        <a:rPr lang="en" sz="1100" b="1">
                          <a:solidFill>
                            <a:srgbClr val="FFFFFF"/>
                          </a:solidFill>
                          <a:latin typeface="Arial"/>
                          <a:ea typeface="Arial"/>
                          <a:cs typeface="Arial"/>
                          <a:sym typeface="Arial"/>
                        </a:rPr>
                        <a:t> </a:t>
                      </a:r>
                      <a:r>
                        <a:rPr lang="en" sz="1100" b="1" u="none" strike="noStrike" cap="none">
                          <a:solidFill>
                            <a:srgbClr val="FFFFFF"/>
                          </a:solidFill>
                          <a:latin typeface="Arial"/>
                          <a:ea typeface="Arial"/>
                          <a:cs typeface="Arial"/>
                          <a:sym typeface="Arial"/>
                        </a:rPr>
                        <a:t>blooded</a:t>
                      </a:r>
                      <a:endParaRPr sz="1100" u="none" strike="noStrike" cap="none">
                        <a:latin typeface="Arial"/>
                        <a:ea typeface="Arial"/>
                        <a:cs typeface="Arial"/>
                        <a:sym typeface="Arial"/>
                      </a:endParaRPr>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gridSpan="2">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 leg</a:t>
                      </a:r>
                      <a:r>
                        <a:rPr lang="en" sz="1100" b="1">
                          <a:solidFill>
                            <a:srgbClr val="FFFFFF"/>
                          </a:solidFill>
                          <a:latin typeface="Arial"/>
                          <a:ea typeface="Arial"/>
                          <a:cs typeface="Arial"/>
                          <a:sym typeface="Arial"/>
                        </a:rPr>
                        <a:t>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latin typeface="Arial"/>
                          <a:ea typeface="Arial"/>
                          <a:cs typeface="Arial"/>
                          <a:sym typeface="Arial"/>
                        </a:rPr>
                        <a:t>Reptile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extLst>
                  <a:ext uri="{0D108BD9-81ED-4DB2-BD59-A6C34878D82A}">
                    <a16:rowId xmlns:a16="http://schemas.microsoft.com/office/drawing/2014/main" val="10001"/>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Cobra</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2"/>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Rattlesnake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3"/>
                  </a:ext>
                </a:extLst>
              </a:tr>
              <a:tr h="383250">
                <a:tc>
                  <a:txBody>
                    <a:bodyPr/>
                    <a:lstStyle/>
                    <a:p>
                      <a:pPr marL="76200" marR="139700" lvl="0" indent="0" algn="l" rtl="0">
                        <a:lnSpc>
                          <a:spcPct val="118750"/>
                        </a:lnSpc>
                        <a:spcBef>
                          <a:spcPts val="0"/>
                        </a:spcBef>
                        <a:spcAft>
                          <a:spcPts val="0"/>
                        </a:spcAft>
                        <a:buNone/>
                      </a:pPr>
                      <a:r>
                        <a:rPr lang="en" sz="1100" u="none" strike="noStrike" cap="none">
                          <a:solidFill>
                            <a:srgbClr val="030404"/>
                          </a:solidFill>
                          <a:latin typeface="Arial"/>
                          <a:ea typeface="Arial"/>
                          <a:cs typeface="Arial"/>
                          <a:sym typeface="Arial"/>
                        </a:rPr>
                        <a:t>Boa</a:t>
                      </a:r>
                      <a:r>
                        <a:rPr lang="en" sz="1100">
                          <a:solidFill>
                            <a:srgbClr val="030404"/>
                          </a:solidFill>
                          <a:latin typeface="Arial"/>
                          <a:ea typeface="Arial"/>
                          <a:cs typeface="Arial"/>
                          <a:sym typeface="Arial"/>
                        </a:rPr>
                        <a:t> </a:t>
                      </a:r>
                      <a:r>
                        <a:rPr lang="en" sz="1100" u="none" strike="noStrike" cap="none">
                          <a:solidFill>
                            <a:srgbClr val="030404"/>
                          </a:solidFill>
                          <a:latin typeface="Arial"/>
                          <a:ea typeface="Arial"/>
                          <a:cs typeface="Arial"/>
                          <a:sym typeface="Arial"/>
                        </a:rPr>
                        <a:t>constrictor</a:t>
                      </a:r>
                      <a:endParaRPr sz="1100" u="none" strike="noStrike" cap="none">
                        <a:latin typeface="Arial"/>
                        <a:ea typeface="Arial"/>
                        <a:cs typeface="Arial"/>
                        <a:sym typeface="Arial"/>
                      </a:endParaRPr>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0</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4"/>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Chicken</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2</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No</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5"/>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Alligator</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4</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Yes</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6"/>
                  </a:ext>
                </a:extLst>
              </a:tr>
              <a:tr h="258425">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Dart frog</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True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False</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4</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latin typeface="Arial"/>
                          <a:ea typeface="Arial"/>
                          <a:cs typeface="Arial"/>
                          <a:sym typeface="Arial"/>
                        </a:rPr>
                        <a:t>No</a:t>
                      </a:r>
                      <a:endParaRPr sz="1100" u="none" strike="noStrike" cap="none">
                        <a:latin typeface="Arial"/>
                        <a:ea typeface="Arial"/>
                        <a:cs typeface="Arial"/>
                        <a:sym typeface="Arial"/>
                      </a:endParaRPr>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D6DAE2"/>
                      </a:solidFill>
                      <a:prstDash val="solid"/>
                      <a:round/>
                      <a:headEnd type="none" w="sm" len="sm"/>
                      <a:tailEnd type="none" w="sm" len="sm"/>
                    </a:lnB>
                    <a:solidFill>
                      <a:srgbClr val="ECEDF0"/>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138" name="Rectangle 12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0" name="Rectangle 13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3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3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Shape 13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1" name="Rectangle 14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Google Shape;123;p24"/>
          <p:cNvSpPr txBox="1">
            <a:spLocks noGrp="1"/>
          </p:cNvSpPr>
          <p:nvPr>
            <p:ph type="title"/>
          </p:nvPr>
        </p:nvSpPr>
        <p:spPr>
          <a:xfrm>
            <a:off x="350041" y="440141"/>
            <a:ext cx="2401025" cy="2540623"/>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000" kern="1200">
                <a:solidFill>
                  <a:srgbClr val="FFFFFF"/>
                </a:solidFill>
                <a:latin typeface="+mj-lt"/>
                <a:ea typeface="+mj-ea"/>
                <a:cs typeface="+mj-cs"/>
              </a:rPr>
              <a:t>What is machine learning?</a:t>
            </a:r>
          </a:p>
        </p:txBody>
      </p:sp>
      <p:sp>
        <p:nvSpPr>
          <p:cNvPr id="122" name="Google Shape;122;p24"/>
          <p:cNvSpPr txBox="1">
            <a:spLocks noGrp="1"/>
          </p:cNvSpPr>
          <p:nvPr>
            <p:ph type="body" idx="1"/>
          </p:nvPr>
        </p:nvSpPr>
        <p:spPr>
          <a:xfrm>
            <a:off x="3607694" y="487110"/>
            <a:ext cx="5506588" cy="4159535"/>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0"/>
              </a:spcAft>
              <a:buClr>
                <a:srgbClr val="000000"/>
              </a:buClr>
              <a:buSzPts val="2000"/>
              <a:buFont typeface="Arial" panose="020B0604020202020204" pitchFamily="34" charset="0"/>
              <a:buChar char="•"/>
            </a:pPr>
            <a:r>
              <a:rPr lang="en-US" sz="1500" dirty="0">
                <a:latin typeface="Bookman Old Style" panose="02050604050505020204" pitchFamily="18" charset="0"/>
              </a:rPr>
              <a:t>“Learning is any process by which a system improves performance from experience.”</a:t>
            </a:r>
          </a:p>
          <a:p>
            <a:pPr marL="457200" lvl="0" indent="-228600" defTabSz="914400">
              <a:spcBef>
                <a:spcPts val="0"/>
              </a:spcBef>
              <a:spcAft>
                <a:spcPts val="0"/>
              </a:spcAft>
              <a:buFont typeface="Arial" panose="020B0604020202020204" pitchFamily="34" charset="0"/>
              <a:buChar char="•"/>
            </a:pPr>
            <a:endParaRPr lang="en-US" sz="1500" dirty="0">
              <a:latin typeface="Bookman Old Style" panose="02050604050505020204" pitchFamily="18" charset="0"/>
            </a:endParaRPr>
          </a:p>
          <a:p>
            <a:pPr marL="457200" lvl="0" indent="-228600" defTabSz="914400">
              <a:spcBef>
                <a:spcPts val="0"/>
              </a:spcBef>
              <a:spcAft>
                <a:spcPts val="0"/>
              </a:spcAft>
              <a:buClr>
                <a:srgbClr val="000000"/>
              </a:buClr>
              <a:buSzPts val="2000"/>
              <a:buFont typeface="Arial" panose="020B0604020202020204" pitchFamily="34" charset="0"/>
              <a:buChar char="•"/>
            </a:pPr>
            <a:r>
              <a:rPr lang="en-US" sz="1500" dirty="0">
                <a:latin typeface="Bookman Old Style" panose="02050604050505020204" pitchFamily="18" charset="0"/>
              </a:rPr>
              <a:t>“Machine learning is concerned with computer programs which improve performance through experience.”</a:t>
            </a:r>
          </a:p>
          <a:p>
            <a:pPr marL="3657600" lvl="0" indent="-228600" defTabSz="914400">
              <a:spcBef>
                <a:spcPts val="1600"/>
              </a:spcBef>
              <a:spcAft>
                <a:spcPts val="0"/>
              </a:spcAft>
              <a:buFont typeface="Arial" panose="020B0604020202020204" pitchFamily="34" charset="0"/>
              <a:buChar char="•"/>
            </a:pPr>
            <a:r>
              <a:rPr lang="en-US" sz="1500" dirty="0">
                <a:latin typeface="Bookman Old Style" panose="02050604050505020204" pitchFamily="18" charset="0"/>
              </a:rPr>
              <a:t>Herbert Simon</a:t>
            </a:r>
          </a:p>
        </p:txBody>
      </p:sp>
      <p:sp>
        <p:nvSpPr>
          <p:cNvPr id="124" name="Google Shape;124;p24"/>
          <p:cNvSpPr txBox="1">
            <a:spLocks noGrp="1"/>
          </p:cNvSpPr>
          <p:nvPr>
            <p:ph type="sldNum" idx="12"/>
          </p:nvPr>
        </p:nvSpPr>
        <p:spPr>
          <a:xfrm>
            <a:off x="8778240" y="4841748"/>
            <a:ext cx="336042" cy="273843"/>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7</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411"/>
        <p:cNvGrpSpPr/>
        <p:nvPr/>
      </p:nvGrpSpPr>
      <p:grpSpPr>
        <a:xfrm>
          <a:off x="0" y="0"/>
          <a:ext cx="0" cy="0"/>
          <a:chOff x="0" y="0"/>
          <a:chExt cx="0" cy="0"/>
        </a:xfrm>
      </p:grpSpPr>
      <p:sp>
        <p:nvSpPr>
          <p:cNvPr id="412" name="Google Shape;412;p58"/>
          <p:cNvSpPr/>
          <p:nvPr/>
        </p:nvSpPr>
        <p:spPr>
          <a:xfrm>
            <a:off x="1230225" y="889481"/>
            <a:ext cx="6803028" cy="0"/>
          </a:xfrm>
          <a:custGeom>
            <a:avLst/>
            <a:gdLst/>
            <a:ahLst/>
            <a:cxnLst/>
            <a:rect l="l" t="t" r="r" b="b"/>
            <a:pathLst>
              <a:path w="7475855" h="120000" extrusionOk="0">
                <a:moveTo>
                  <a:pt x="0" y="0"/>
                </a:moveTo>
                <a:lnTo>
                  <a:pt x="7475245" y="0"/>
                </a:lnTo>
              </a:path>
            </a:pathLst>
          </a:custGeom>
          <a:noFill/>
          <a:ln w="9525" cap="flat" cmpd="sng">
            <a:solidFill>
              <a:srgbClr val="9190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latin typeface="Calibri"/>
              <a:ea typeface="Calibri"/>
              <a:cs typeface="Calibri"/>
              <a:sym typeface="Calibri"/>
            </a:endParaRPr>
          </a:p>
        </p:txBody>
      </p:sp>
      <p:sp>
        <p:nvSpPr>
          <p:cNvPr id="413" name="Google Shape;413;p58"/>
          <p:cNvSpPr txBox="1">
            <a:spLocks noGrp="1"/>
          </p:cNvSpPr>
          <p:nvPr>
            <p:ph type="title"/>
          </p:nvPr>
        </p:nvSpPr>
        <p:spPr>
          <a:xfrm>
            <a:off x="1215399" y="392200"/>
            <a:ext cx="32970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i="0" u="none" strike="noStrike" cap="none">
                <a:solidFill>
                  <a:srgbClr val="1F2B5B"/>
                </a:solidFill>
                <a:latin typeface="Calibri"/>
                <a:ea typeface="Calibri"/>
                <a:cs typeface="Calibri"/>
                <a:sym typeface="Calibri"/>
              </a:rPr>
              <a:t>An Example</a:t>
            </a:r>
            <a:endParaRPr sz="3000" i="0" u="none" strike="noStrike" cap="none">
              <a:solidFill>
                <a:srgbClr val="252626"/>
              </a:solidFill>
              <a:latin typeface="Calibri"/>
              <a:ea typeface="Calibri"/>
              <a:cs typeface="Calibri"/>
              <a:sym typeface="Calibri"/>
            </a:endParaRPr>
          </a:p>
        </p:txBody>
      </p:sp>
      <p:sp>
        <p:nvSpPr>
          <p:cNvPr id="414" name="Google Shape;414;p58"/>
          <p:cNvSpPr txBox="1"/>
          <p:nvPr/>
        </p:nvSpPr>
        <p:spPr>
          <a:xfrm>
            <a:off x="4035528" y="1030381"/>
            <a:ext cx="878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Calibri"/>
                <a:ea typeface="Calibri"/>
                <a:cs typeface="Calibri"/>
                <a:sym typeface="Calibri"/>
              </a:rPr>
              <a:t>Features</a:t>
            </a:r>
            <a:endParaRPr sz="1700">
              <a:latin typeface="Calibri"/>
              <a:ea typeface="Calibri"/>
              <a:cs typeface="Calibri"/>
              <a:sym typeface="Calibri"/>
            </a:endParaRPr>
          </a:p>
        </p:txBody>
      </p:sp>
      <p:sp>
        <p:nvSpPr>
          <p:cNvPr id="415" name="Google Shape;415;p58"/>
          <p:cNvSpPr txBox="1"/>
          <p:nvPr/>
        </p:nvSpPr>
        <p:spPr>
          <a:xfrm>
            <a:off x="7159013" y="1030381"/>
            <a:ext cx="587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Calibri"/>
                <a:ea typeface="Calibri"/>
                <a:cs typeface="Calibri"/>
                <a:sym typeface="Calibri"/>
              </a:rPr>
              <a:t>Label</a:t>
            </a:r>
            <a:endParaRPr sz="1700">
              <a:latin typeface="Calibri"/>
              <a:ea typeface="Calibri"/>
              <a:cs typeface="Calibri"/>
              <a:sym typeface="Calibri"/>
            </a:endParaRPr>
          </a:p>
        </p:txBody>
      </p:sp>
      <p:sp>
        <p:nvSpPr>
          <p:cNvPr id="416" name="Google Shape;416;p58"/>
          <p:cNvSpPr txBox="1"/>
          <p:nvPr/>
        </p:nvSpPr>
        <p:spPr>
          <a:xfrm>
            <a:off x="977457" y="4023486"/>
            <a:ext cx="1504500" cy="7368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1500">
                <a:solidFill>
                  <a:srgbClr val="030404"/>
                </a:solidFill>
                <a:latin typeface="Calibri"/>
                <a:ea typeface="Calibri"/>
                <a:cs typeface="Calibri"/>
                <a:sym typeface="Calibri"/>
              </a:rPr>
              <a:t>Current model:</a:t>
            </a:r>
            <a:endParaRPr sz="1500">
              <a:latin typeface="Calibri"/>
              <a:ea typeface="Calibri"/>
              <a:cs typeface="Calibri"/>
              <a:sym typeface="Calibri"/>
            </a:endParaRPr>
          </a:p>
          <a:p>
            <a:pPr marL="241300" marR="0" lvl="0" indent="-234950" algn="l" rtl="0">
              <a:lnSpc>
                <a:spcPct val="118333"/>
              </a:lnSpc>
              <a:spcBef>
                <a:spcPts val="0"/>
              </a:spcBef>
              <a:spcAft>
                <a:spcPts val="0"/>
              </a:spcAft>
              <a:buClr>
                <a:srgbClr val="030404"/>
              </a:buClr>
              <a:buSzPts val="1500"/>
              <a:buFont typeface="Calibri"/>
              <a:buChar char="•"/>
            </a:pPr>
            <a:r>
              <a:rPr lang="en" sz="1500">
                <a:solidFill>
                  <a:srgbClr val="030404"/>
                </a:solidFill>
                <a:latin typeface="Calibri"/>
                <a:ea typeface="Calibri"/>
                <a:cs typeface="Calibri"/>
                <a:sym typeface="Calibri"/>
              </a:rPr>
              <a:t>Has scales</a:t>
            </a:r>
            <a:endParaRPr sz="1500">
              <a:latin typeface="Calibri"/>
              <a:ea typeface="Calibri"/>
              <a:cs typeface="Calibri"/>
              <a:sym typeface="Calibri"/>
            </a:endParaRPr>
          </a:p>
          <a:p>
            <a:pPr marL="241300" marR="0" lvl="0" indent="-234950" algn="l" rtl="0">
              <a:lnSpc>
                <a:spcPct val="118333"/>
              </a:lnSpc>
              <a:spcBef>
                <a:spcPts val="0"/>
              </a:spcBef>
              <a:spcAft>
                <a:spcPts val="0"/>
              </a:spcAft>
              <a:buClr>
                <a:srgbClr val="030404"/>
              </a:buClr>
              <a:buSzPts val="1500"/>
              <a:buFont typeface="Calibri"/>
              <a:buChar char="•"/>
            </a:pPr>
            <a:r>
              <a:rPr lang="en" sz="1500">
                <a:solidFill>
                  <a:srgbClr val="030404"/>
                </a:solidFill>
                <a:latin typeface="Calibri"/>
                <a:ea typeface="Calibri"/>
                <a:cs typeface="Calibri"/>
                <a:sym typeface="Calibri"/>
              </a:rPr>
              <a:t>Cold blooded</a:t>
            </a:r>
            <a:endParaRPr sz="1500">
              <a:latin typeface="Calibri"/>
              <a:ea typeface="Calibri"/>
              <a:cs typeface="Calibri"/>
              <a:sym typeface="Calibri"/>
            </a:endParaRPr>
          </a:p>
          <a:p>
            <a:pPr marL="241300" marR="0" lvl="0" indent="-234950" algn="l" rtl="0">
              <a:lnSpc>
                <a:spcPct val="118333"/>
              </a:lnSpc>
              <a:spcBef>
                <a:spcPts val="0"/>
              </a:spcBef>
              <a:spcAft>
                <a:spcPts val="0"/>
              </a:spcAft>
              <a:buClr>
                <a:srgbClr val="030404"/>
              </a:buClr>
              <a:buSzPts val="1500"/>
              <a:buFont typeface="Calibri"/>
              <a:buChar char="•"/>
            </a:pPr>
            <a:r>
              <a:rPr lang="en" sz="1500">
                <a:solidFill>
                  <a:srgbClr val="030404"/>
                </a:solidFill>
                <a:latin typeface="Calibri"/>
                <a:ea typeface="Calibri"/>
                <a:cs typeface="Calibri"/>
                <a:sym typeface="Calibri"/>
              </a:rPr>
              <a:t>Has 0 or 4 legs</a:t>
            </a:r>
            <a:endParaRPr sz="1500">
              <a:latin typeface="Calibri"/>
              <a:ea typeface="Calibri"/>
              <a:cs typeface="Calibri"/>
              <a:sym typeface="Calibri"/>
            </a:endParaRPr>
          </a:p>
        </p:txBody>
      </p:sp>
      <p:sp>
        <p:nvSpPr>
          <p:cNvPr id="417" name="Google Shape;417;p58"/>
          <p:cNvSpPr txBox="1"/>
          <p:nvPr/>
        </p:nvSpPr>
        <p:spPr>
          <a:xfrm>
            <a:off x="3495800" y="4203553"/>
            <a:ext cx="4804500" cy="736800"/>
          </a:xfrm>
          <a:prstGeom prst="rect">
            <a:avLst/>
          </a:prstGeom>
          <a:noFill/>
          <a:ln w="9525" cap="flat" cmpd="sng">
            <a:solidFill>
              <a:srgbClr val="3D58A3"/>
            </a:solidFill>
            <a:prstDash val="solid"/>
            <a:round/>
            <a:headEnd type="none" w="sm" len="sm"/>
            <a:tailEnd type="none" w="sm" len="sm"/>
          </a:ln>
        </p:spPr>
        <p:txBody>
          <a:bodyPr spcFirstLastPara="1" wrap="square" lIns="0" tIns="50375" rIns="0" bIns="0" anchor="t" anchorCtr="0">
            <a:noAutofit/>
          </a:bodyPr>
          <a:lstStyle/>
          <a:p>
            <a:pPr marL="76200" marR="139700" lvl="0" indent="0" algn="l" rtl="0">
              <a:lnSpc>
                <a:spcPct val="116666"/>
              </a:lnSpc>
              <a:spcBef>
                <a:spcPts val="0"/>
              </a:spcBef>
              <a:spcAft>
                <a:spcPts val="0"/>
              </a:spcAft>
              <a:buNone/>
            </a:pPr>
            <a:r>
              <a:rPr lang="en" sz="1500">
                <a:solidFill>
                  <a:srgbClr val="030404"/>
                </a:solidFill>
                <a:latin typeface="Calibri"/>
                <a:ea typeface="Calibri"/>
                <a:cs typeface="Calibri"/>
                <a:sym typeface="Calibri"/>
              </a:rPr>
              <a:t>No (easy) way to add to rule that will correctly classify salmon and python (since identical feature values)</a:t>
            </a:r>
            <a:endParaRPr sz="1500">
              <a:latin typeface="Calibri"/>
              <a:ea typeface="Calibri"/>
              <a:cs typeface="Calibri"/>
              <a:sym typeface="Calibri"/>
            </a:endParaRPr>
          </a:p>
        </p:txBody>
      </p:sp>
      <p:graphicFrame>
        <p:nvGraphicFramePr>
          <p:cNvPr id="418" name="Google Shape;418;p58"/>
          <p:cNvGraphicFramePr/>
          <p:nvPr/>
        </p:nvGraphicFramePr>
        <p:xfrm>
          <a:off x="956517" y="1352689"/>
          <a:ext cx="7027125" cy="2656530"/>
        </p:xfrm>
        <a:graphic>
          <a:graphicData uri="http://schemas.openxmlformats.org/drawingml/2006/table">
            <a:tbl>
              <a:tblPr firstRow="1" bandRow="1">
                <a:noFill/>
                <a:tableStyleId>{F5BAAA1B-9D3B-4AA9-AA02-33EA3170FAB8}</a:tableStyleId>
              </a:tblPr>
              <a:tblGrid>
                <a:gridCol w="1114700">
                  <a:extLst>
                    <a:ext uri="{9D8B030D-6E8A-4147-A177-3AD203B41FA5}">
                      <a16:colId xmlns:a16="http://schemas.microsoft.com/office/drawing/2014/main" val="20000"/>
                    </a:ext>
                  </a:extLst>
                </a:gridCol>
                <a:gridCol w="1114700">
                  <a:extLst>
                    <a:ext uri="{9D8B030D-6E8A-4147-A177-3AD203B41FA5}">
                      <a16:colId xmlns:a16="http://schemas.microsoft.com/office/drawing/2014/main" val="20001"/>
                    </a:ext>
                  </a:extLst>
                </a:gridCol>
                <a:gridCol w="782200">
                  <a:extLst>
                    <a:ext uri="{9D8B030D-6E8A-4147-A177-3AD203B41FA5}">
                      <a16:colId xmlns:a16="http://schemas.microsoft.com/office/drawing/2014/main" val="20002"/>
                    </a:ext>
                  </a:extLst>
                </a:gridCol>
                <a:gridCol w="1003875">
                  <a:extLst>
                    <a:ext uri="{9D8B030D-6E8A-4147-A177-3AD203B41FA5}">
                      <a16:colId xmlns:a16="http://schemas.microsoft.com/office/drawing/2014/main" val="20003"/>
                    </a:ext>
                  </a:extLst>
                </a:gridCol>
                <a:gridCol w="1003875">
                  <a:extLst>
                    <a:ext uri="{9D8B030D-6E8A-4147-A177-3AD203B41FA5}">
                      <a16:colId xmlns:a16="http://schemas.microsoft.com/office/drawing/2014/main" val="20004"/>
                    </a:ext>
                  </a:extLst>
                </a:gridCol>
                <a:gridCol w="919025">
                  <a:extLst>
                    <a:ext uri="{9D8B030D-6E8A-4147-A177-3AD203B41FA5}">
                      <a16:colId xmlns:a16="http://schemas.microsoft.com/office/drawing/2014/main" val="20005"/>
                    </a:ext>
                  </a:extLst>
                </a:gridCol>
                <a:gridCol w="84875">
                  <a:extLst>
                    <a:ext uri="{9D8B030D-6E8A-4147-A177-3AD203B41FA5}">
                      <a16:colId xmlns:a16="http://schemas.microsoft.com/office/drawing/2014/main" val="20006"/>
                    </a:ext>
                  </a:extLst>
                </a:gridCol>
                <a:gridCol w="1003875">
                  <a:extLst>
                    <a:ext uri="{9D8B030D-6E8A-4147-A177-3AD203B41FA5}">
                      <a16:colId xmlns:a16="http://schemas.microsoft.com/office/drawing/2014/main" val="20007"/>
                    </a:ext>
                  </a:extLst>
                </a:gridCol>
              </a:tblGrid>
              <a:tr h="134050">
                <a:tc gridSpan="2">
                  <a:txBody>
                    <a:bodyPr/>
                    <a:lstStyle/>
                    <a:p>
                      <a:pPr marL="0" marR="0" lvl="0" indent="0" algn="l" rtl="0">
                        <a:lnSpc>
                          <a:spcPct val="100000"/>
                        </a:lnSpc>
                        <a:spcBef>
                          <a:spcPts val="0"/>
                        </a:spcBef>
                        <a:spcAft>
                          <a:spcPts val="0"/>
                        </a:spcAft>
                        <a:buNone/>
                      </a:pPr>
                      <a:endParaRPr sz="800" u="none" strike="noStrike" cap="none"/>
                    </a:p>
                  </a:txBody>
                  <a:tcPr marL="0" marR="0" marT="0" marB="0">
                    <a:lnB w="19050" cap="flat" cmpd="sng">
                      <a:solidFill>
                        <a:srgbClr val="FFFFFF"/>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800" u="none" strike="noStrike" cap="none"/>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endParaRPr sz="800" u="none" strike="noStrike" cap="none"/>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endParaRPr sz="800" u="none" strike="noStrike" cap="none"/>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3250">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Name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Egg-laying</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Scales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Poi</a:t>
                      </a:r>
                      <a:r>
                        <a:rPr lang="en" sz="1100" b="1">
                          <a:solidFill>
                            <a:srgbClr val="FFFFFF"/>
                          </a:solidFill>
                        </a:rPr>
                        <a:t>s</a:t>
                      </a:r>
                      <a:r>
                        <a:rPr lang="en" sz="1100" b="1" u="none" strike="noStrike" cap="none">
                          <a:solidFill>
                            <a:srgbClr val="FFFFFF"/>
                          </a:solidFill>
                        </a:rPr>
                        <a:t>onou</a:t>
                      </a:r>
                      <a:r>
                        <a:rPr lang="en" sz="1100" b="1">
                          <a:solidFill>
                            <a:srgbClr val="FFFFFF"/>
                          </a:solidFill>
                        </a:rPr>
                        <a:t>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190500" lvl="0" indent="0" algn="l" rtl="0">
                        <a:lnSpc>
                          <a:spcPct val="118750"/>
                        </a:lnSpc>
                        <a:spcBef>
                          <a:spcPts val="0"/>
                        </a:spcBef>
                        <a:spcAft>
                          <a:spcPts val="0"/>
                        </a:spcAft>
                        <a:buNone/>
                      </a:pPr>
                      <a:r>
                        <a:rPr lang="en" sz="1100" b="1" u="none" strike="noStrike" cap="none">
                          <a:solidFill>
                            <a:srgbClr val="FFFFFF"/>
                          </a:solidFill>
                        </a:rPr>
                        <a:t>Cold-</a:t>
                      </a:r>
                      <a:r>
                        <a:rPr lang="en" sz="1100" b="1">
                          <a:solidFill>
                            <a:srgbClr val="FFFFFF"/>
                          </a:solidFill>
                        </a:rPr>
                        <a:t> </a:t>
                      </a:r>
                      <a:r>
                        <a:rPr lang="en" sz="1100" b="1" u="none" strike="noStrike" cap="none">
                          <a:solidFill>
                            <a:srgbClr val="FFFFFF"/>
                          </a:solidFill>
                        </a:rPr>
                        <a:t>blooded</a:t>
                      </a:r>
                      <a:endParaRPr sz="1100" u="none" strike="noStrike" cap="none"/>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gridSpan="2">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 leg</a:t>
                      </a:r>
                      <a:r>
                        <a:rPr lang="en" sz="1100" b="1">
                          <a:solidFill>
                            <a:srgbClr val="FFFFFF"/>
                          </a:solidFill>
                        </a:rPr>
                        <a:t>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Reptile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extLst>
                  <a:ext uri="{0D108BD9-81ED-4DB2-BD59-A6C34878D82A}">
                    <a16:rowId xmlns:a16="http://schemas.microsoft.com/office/drawing/2014/main" val="10001"/>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Cobra</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2"/>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Rattlesnake</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3"/>
                  </a:ext>
                </a:extLst>
              </a:tr>
              <a:tr h="383250">
                <a:tc>
                  <a:txBody>
                    <a:bodyPr/>
                    <a:lstStyle/>
                    <a:p>
                      <a:pPr marL="76200" marR="139700" lvl="0" indent="0" algn="l" rtl="0">
                        <a:lnSpc>
                          <a:spcPct val="118750"/>
                        </a:lnSpc>
                        <a:spcBef>
                          <a:spcPts val="0"/>
                        </a:spcBef>
                        <a:spcAft>
                          <a:spcPts val="0"/>
                        </a:spcAft>
                        <a:buNone/>
                      </a:pPr>
                      <a:r>
                        <a:rPr lang="en" sz="1100" u="none" strike="noStrike" cap="none">
                          <a:solidFill>
                            <a:srgbClr val="030404"/>
                          </a:solidFill>
                        </a:rPr>
                        <a:t>Boa</a:t>
                      </a:r>
                      <a:r>
                        <a:rPr lang="en" sz="1100">
                          <a:solidFill>
                            <a:srgbClr val="030404"/>
                          </a:solidFill>
                        </a:rPr>
                        <a:t> </a:t>
                      </a:r>
                      <a:r>
                        <a:rPr lang="en" sz="1100" u="none" strike="noStrike" cap="none">
                          <a:solidFill>
                            <a:srgbClr val="030404"/>
                          </a:solidFill>
                        </a:rPr>
                        <a:t>constrictor</a:t>
                      </a:r>
                      <a:endParaRPr sz="1100" u="none" strike="noStrike" cap="none"/>
                    </a:p>
                  </a:txBody>
                  <a:tcPr marL="0" marR="0" marT="3697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4"/>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Chicken</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2</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No</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5"/>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Alligator</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4</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6"/>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Dart frog</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4</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No</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7"/>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Salmon</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No</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8"/>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Python</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9"/>
                  </a:ext>
                </a:extLst>
              </a:tr>
            </a:tbl>
          </a:graphicData>
        </a:graphic>
      </p:graphicFrame>
      <p:sp>
        <p:nvSpPr>
          <p:cNvPr id="419" name="Google Shape;419;p58"/>
          <p:cNvSpPr txBox="1"/>
          <p:nvPr/>
        </p:nvSpPr>
        <p:spPr>
          <a:xfrm>
            <a:off x="4364135" y="4916093"/>
            <a:ext cx="839400" cy="107700"/>
          </a:xfrm>
          <a:prstGeom prst="rect">
            <a:avLst/>
          </a:prstGeom>
          <a:noFill/>
          <a:ln>
            <a:noFill/>
          </a:ln>
        </p:spPr>
        <p:txBody>
          <a:bodyPr spcFirstLastPara="1" wrap="square" lIns="0" tIns="10500" rIns="0" bIns="0" anchor="t" anchorCtr="0">
            <a:noAutofit/>
          </a:bodyPr>
          <a:lstStyle/>
          <a:p>
            <a:pPr marL="0" marR="0" lvl="0" indent="0" algn="l" rtl="0">
              <a:lnSpc>
                <a:spcPct val="100000"/>
              </a:lnSpc>
              <a:spcBef>
                <a:spcPts val="0"/>
              </a:spcBef>
              <a:spcAft>
                <a:spcPts val="0"/>
              </a:spcAft>
              <a:buNone/>
            </a:pPr>
            <a:endParaRPr sz="700">
              <a:latin typeface="Calibri"/>
              <a:ea typeface="Calibri"/>
              <a:cs typeface="Calibri"/>
              <a:sym typeface="Calibri"/>
            </a:endParaRPr>
          </a:p>
        </p:txBody>
      </p:sp>
      <p:sp>
        <p:nvSpPr>
          <p:cNvPr id="420" name="Google Shape;420;p58"/>
          <p:cNvSpPr txBox="1"/>
          <p:nvPr/>
        </p:nvSpPr>
        <p:spPr>
          <a:xfrm>
            <a:off x="7974780" y="4908529"/>
            <a:ext cx="146100" cy="122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900">
                <a:solidFill>
                  <a:srgbClr val="FFFFFF"/>
                </a:solidFill>
                <a:latin typeface="Calibri"/>
                <a:ea typeface="Calibri"/>
                <a:cs typeface="Calibri"/>
                <a:sym typeface="Calibri"/>
              </a:rPr>
              <a:t>3f</a:t>
            </a:r>
            <a:endParaRPr sz="900">
              <a:latin typeface="Calibri"/>
              <a:ea typeface="Calibri"/>
              <a:cs typeface="Calibri"/>
              <a:sym typeface="Calibri"/>
            </a:endParaRPr>
          </a:p>
        </p:txBody>
      </p:sp>
      <p:sp>
        <p:nvSpPr>
          <p:cNvPr id="421" name="Google Shape;421;p58"/>
          <p:cNvSpPr txBox="1">
            <a:spLocks noGrp="1"/>
          </p:cNvSpPr>
          <p:nvPr>
            <p:ph type="sldNum" idx="12"/>
          </p:nvPr>
        </p:nvSpPr>
        <p:spPr>
          <a:xfrm>
            <a:off x="7513539" y="4670062"/>
            <a:ext cx="493200" cy="149700"/>
          </a:xfrm>
          <a:prstGeom prst="rect">
            <a:avLst/>
          </a:prstGeom>
        </p:spPr>
        <p:txBody>
          <a:bodyPr spcFirstLastPara="1" wrap="square" lIns="0" tIns="0" rIns="0" bIns="0" anchor="t" anchorCtr="0">
            <a:noAutofit/>
          </a:bodyPr>
          <a:lstStyle/>
          <a:p>
            <a:pPr marL="368300" lvl="0" indent="0" algn="l" rtl="0">
              <a:spcBef>
                <a:spcPts val="0"/>
              </a:spcBef>
              <a:spcAft>
                <a:spcPts val="0"/>
              </a:spcAft>
              <a:buClr>
                <a:srgbClr val="000000"/>
              </a:buClr>
              <a:buFont typeface="Arial"/>
              <a:buNone/>
            </a:pPr>
            <a:fld id="{00000000-1234-1234-1234-123412341234}" type="slidenum">
              <a:rPr lang="en"/>
              <a:t>70</a:t>
            </a:fld>
            <a:endParaRPr>
              <a:solidFill>
                <a:srgbClr val="010202"/>
              </a:solidFill>
            </a:endParaRPr>
          </a:p>
        </p:txBody>
      </p:sp>
      <p:sp>
        <p:nvSpPr>
          <p:cNvPr id="422" name="Google Shape;422;p58"/>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70</a:t>
            </a:fld>
            <a:endParaRPr>
              <a:solidFill>
                <a:srgbClr val="0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426"/>
        <p:cNvGrpSpPr/>
        <p:nvPr/>
      </p:nvGrpSpPr>
      <p:grpSpPr>
        <a:xfrm>
          <a:off x="0" y="0"/>
          <a:ext cx="0" cy="0"/>
          <a:chOff x="0" y="0"/>
          <a:chExt cx="0" cy="0"/>
        </a:xfrm>
      </p:grpSpPr>
      <p:sp>
        <p:nvSpPr>
          <p:cNvPr id="427" name="Google Shape;427;p59"/>
          <p:cNvSpPr/>
          <p:nvPr/>
        </p:nvSpPr>
        <p:spPr>
          <a:xfrm>
            <a:off x="841173" y="-337844"/>
            <a:ext cx="7035324" cy="245681"/>
          </a:xfrm>
          <a:custGeom>
            <a:avLst/>
            <a:gdLst/>
            <a:ahLst/>
            <a:cxnLst/>
            <a:rect l="l" t="t" r="r" b="b"/>
            <a:pathLst>
              <a:path w="7731125" h="370839" extrusionOk="0">
                <a:moveTo>
                  <a:pt x="0" y="0"/>
                </a:moveTo>
                <a:lnTo>
                  <a:pt x="0" y="370840"/>
                </a:lnTo>
                <a:lnTo>
                  <a:pt x="7730794" y="370839"/>
                </a:lnTo>
                <a:lnTo>
                  <a:pt x="7730794" y="0"/>
                </a:lnTo>
                <a:lnTo>
                  <a:pt x="0" y="0"/>
                </a:lnTo>
                <a:close/>
              </a:path>
            </a:pathLst>
          </a:custGeom>
          <a:solidFill>
            <a:srgbClr val="ECEDF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28" name="Google Shape;428;p59"/>
          <p:cNvSpPr/>
          <p:nvPr/>
        </p:nvSpPr>
        <p:spPr>
          <a:xfrm>
            <a:off x="835400" y="-337860"/>
            <a:ext cx="7046881" cy="0"/>
          </a:xfrm>
          <a:custGeom>
            <a:avLst/>
            <a:gdLst/>
            <a:ahLst/>
            <a:cxnLst/>
            <a:rect l="l" t="t" r="r" b="b"/>
            <a:pathLst>
              <a:path w="7743825" h="120000" extrusionOk="0">
                <a:moveTo>
                  <a:pt x="0" y="0"/>
                </a:moveTo>
                <a:lnTo>
                  <a:pt x="7743507"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29" name="Google Shape;429;p59"/>
          <p:cNvSpPr/>
          <p:nvPr/>
        </p:nvSpPr>
        <p:spPr>
          <a:xfrm>
            <a:off x="835400" y="152957"/>
            <a:ext cx="7046881" cy="0"/>
          </a:xfrm>
          <a:custGeom>
            <a:avLst/>
            <a:gdLst/>
            <a:ahLst/>
            <a:cxnLst/>
            <a:rect l="l" t="t" r="r" b="b"/>
            <a:pathLst>
              <a:path w="7743825" h="120000" extrusionOk="0">
                <a:moveTo>
                  <a:pt x="0" y="0"/>
                </a:moveTo>
                <a:lnTo>
                  <a:pt x="7743507"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30" name="Google Shape;430;p59"/>
          <p:cNvSpPr/>
          <p:nvPr/>
        </p:nvSpPr>
        <p:spPr>
          <a:xfrm>
            <a:off x="835400" y="398383"/>
            <a:ext cx="7046881" cy="0"/>
          </a:xfrm>
          <a:custGeom>
            <a:avLst/>
            <a:gdLst/>
            <a:ahLst/>
            <a:cxnLst/>
            <a:rect l="l" t="t" r="r" b="b"/>
            <a:pathLst>
              <a:path w="7743825" h="120000" extrusionOk="0">
                <a:moveTo>
                  <a:pt x="0" y="0"/>
                </a:moveTo>
                <a:lnTo>
                  <a:pt x="7743507"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31" name="Google Shape;431;p59"/>
          <p:cNvSpPr/>
          <p:nvPr/>
        </p:nvSpPr>
        <p:spPr>
          <a:xfrm>
            <a:off x="835400" y="643792"/>
            <a:ext cx="7046881" cy="0"/>
          </a:xfrm>
          <a:custGeom>
            <a:avLst/>
            <a:gdLst/>
            <a:ahLst/>
            <a:cxnLst/>
            <a:rect l="l" t="t" r="r" b="b"/>
            <a:pathLst>
              <a:path w="7743825" h="120000" extrusionOk="0">
                <a:moveTo>
                  <a:pt x="0" y="0"/>
                </a:moveTo>
                <a:lnTo>
                  <a:pt x="7743507"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32" name="Google Shape;432;p59"/>
          <p:cNvSpPr/>
          <p:nvPr/>
        </p:nvSpPr>
        <p:spPr>
          <a:xfrm>
            <a:off x="968063" y="1504415"/>
            <a:ext cx="7046881" cy="0"/>
          </a:xfrm>
          <a:custGeom>
            <a:avLst/>
            <a:gdLst/>
            <a:ahLst/>
            <a:cxnLst/>
            <a:rect l="l" t="t" r="r" b="b"/>
            <a:pathLst>
              <a:path w="7743825" h="120000" extrusionOk="0">
                <a:moveTo>
                  <a:pt x="0" y="0"/>
                </a:moveTo>
                <a:lnTo>
                  <a:pt x="7743507"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33" name="Google Shape;433;p59"/>
          <p:cNvSpPr/>
          <p:nvPr/>
        </p:nvSpPr>
        <p:spPr>
          <a:xfrm>
            <a:off x="835400" y="889200"/>
            <a:ext cx="7046881" cy="0"/>
          </a:xfrm>
          <a:custGeom>
            <a:avLst/>
            <a:gdLst/>
            <a:ahLst/>
            <a:cxnLst/>
            <a:rect l="l" t="t" r="r" b="b"/>
            <a:pathLst>
              <a:path w="7743825" h="120000" extrusionOk="0">
                <a:moveTo>
                  <a:pt x="0" y="0"/>
                </a:moveTo>
                <a:lnTo>
                  <a:pt x="7743507"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34" name="Google Shape;434;p59"/>
          <p:cNvSpPr txBox="1">
            <a:spLocks noGrp="1"/>
          </p:cNvSpPr>
          <p:nvPr>
            <p:ph type="title"/>
          </p:nvPr>
        </p:nvSpPr>
        <p:spPr>
          <a:xfrm>
            <a:off x="1215399" y="392200"/>
            <a:ext cx="32337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F2B5B"/>
                </a:solidFill>
                <a:latin typeface="Trebuchet MS"/>
                <a:ea typeface="Trebuchet MS"/>
                <a:cs typeface="Trebuchet MS"/>
                <a:sym typeface="Trebuchet MS"/>
              </a:rPr>
              <a:t>An Example</a:t>
            </a:r>
            <a:endParaRPr sz="3000" b="0" i="0" u="none" strike="noStrike" cap="none">
              <a:solidFill>
                <a:srgbClr val="252626"/>
              </a:solidFill>
              <a:latin typeface="Trebuchet MS"/>
              <a:ea typeface="Trebuchet MS"/>
              <a:cs typeface="Trebuchet MS"/>
              <a:sym typeface="Trebuchet MS"/>
            </a:endParaRPr>
          </a:p>
        </p:txBody>
      </p:sp>
      <p:sp>
        <p:nvSpPr>
          <p:cNvPr id="435" name="Google Shape;435;p59"/>
          <p:cNvSpPr txBox="1"/>
          <p:nvPr/>
        </p:nvSpPr>
        <p:spPr>
          <a:xfrm>
            <a:off x="4035528" y="1030381"/>
            <a:ext cx="878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Features</a:t>
            </a:r>
            <a:endParaRPr sz="1700">
              <a:latin typeface="Times New Roman"/>
              <a:ea typeface="Times New Roman"/>
              <a:cs typeface="Times New Roman"/>
              <a:sym typeface="Times New Roman"/>
            </a:endParaRPr>
          </a:p>
        </p:txBody>
      </p:sp>
      <p:sp>
        <p:nvSpPr>
          <p:cNvPr id="436" name="Google Shape;436;p59"/>
          <p:cNvSpPr txBox="1"/>
          <p:nvPr/>
        </p:nvSpPr>
        <p:spPr>
          <a:xfrm>
            <a:off x="7159013" y="1030381"/>
            <a:ext cx="587700" cy="2187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30404"/>
                </a:solidFill>
                <a:latin typeface="Times New Roman"/>
                <a:ea typeface="Times New Roman"/>
                <a:cs typeface="Times New Roman"/>
                <a:sym typeface="Times New Roman"/>
              </a:rPr>
              <a:t>Label</a:t>
            </a:r>
            <a:endParaRPr sz="1700">
              <a:latin typeface="Times New Roman"/>
              <a:ea typeface="Times New Roman"/>
              <a:cs typeface="Times New Roman"/>
              <a:sym typeface="Times New Roman"/>
            </a:endParaRPr>
          </a:p>
        </p:txBody>
      </p:sp>
      <p:sp>
        <p:nvSpPr>
          <p:cNvPr id="437" name="Google Shape;437;p59"/>
          <p:cNvSpPr/>
          <p:nvPr/>
        </p:nvSpPr>
        <p:spPr>
          <a:xfrm>
            <a:off x="4981737" y="1365296"/>
            <a:ext cx="1010081" cy="164489"/>
          </a:xfrm>
          <a:custGeom>
            <a:avLst/>
            <a:gdLst/>
            <a:ahLst/>
            <a:cxnLst/>
            <a:rect l="l" t="t" r="r" b="b"/>
            <a:pathLst>
              <a:path w="1109979" h="248285" extrusionOk="0">
                <a:moveTo>
                  <a:pt x="0" y="248196"/>
                </a:moveTo>
                <a:lnTo>
                  <a:pt x="1054" y="169748"/>
                </a:lnTo>
                <a:lnTo>
                  <a:pt x="3989" y="101616"/>
                </a:lnTo>
                <a:lnTo>
                  <a:pt x="8465" y="47888"/>
                </a:lnTo>
                <a:lnTo>
                  <a:pt x="20675" y="0"/>
                </a:lnTo>
                <a:lnTo>
                  <a:pt x="1088783" y="0"/>
                </a:lnTo>
                <a:lnTo>
                  <a:pt x="1095318" y="12653"/>
                </a:lnTo>
                <a:lnTo>
                  <a:pt x="1100993" y="47888"/>
                </a:lnTo>
                <a:lnTo>
                  <a:pt x="1105469" y="101616"/>
                </a:lnTo>
                <a:lnTo>
                  <a:pt x="1108405" y="169748"/>
                </a:lnTo>
                <a:lnTo>
                  <a:pt x="1109459" y="248196"/>
                </a:lnTo>
              </a:path>
            </a:pathLst>
          </a:custGeom>
          <a:noFill/>
          <a:ln w="38100" cap="flat" cmpd="sng">
            <a:solidFill>
              <a:srgbClr val="03040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38" name="Google Shape;438;p59"/>
          <p:cNvSpPr/>
          <p:nvPr/>
        </p:nvSpPr>
        <p:spPr>
          <a:xfrm>
            <a:off x="3182724" y="1374962"/>
            <a:ext cx="791655" cy="149344"/>
          </a:xfrm>
          <a:custGeom>
            <a:avLst/>
            <a:gdLst/>
            <a:ahLst/>
            <a:cxnLst/>
            <a:rect l="l" t="t" r="r" b="b"/>
            <a:pathLst>
              <a:path w="869950" h="225425" extrusionOk="0">
                <a:moveTo>
                  <a:pt x="0" y="225399"/>
                </a:moveTo>
                <a:lnTo>
                  <a:pt x="957" y="154155"/>
                </a:lnTo>
                <a:lnTo>
                  <a:pt x="3623" y="92281"/>
                </a:lnTo>
                <a:lnTo>
                  <a:pt x="7689" y="43488"/>
                </a:lnTo>
                <a:lnTo>
                  <a:pt x="18783" y="0"/>
                </a:lnTo>
                <a:lnTo>
                  <a:pt x="850658" y="0"/>
                </a:lnTo>
                <a:lnTo>
                  <a:pt x="856596" y="11490"/>
                </a:lnTo>
                <a:lnTo>
                  <a:pt x="861752" y="43488"/>
                </a:lnTo>
                <a:lnTo>
                  <a:pt x="865818" y="92281"/>
                </a:lnTo>
                <a:lnTo>
                  <a:pt x="868484" y="154155"/>
                </a:lnTo>
                <a:lnTo>
                  <a:pt x="869441" y="225399"/>
                </a:lnTo>
              </a:path>
            </a:pathLst>
          </a:custGeom>
          <a:noFill/>
          <a:ln w="38075" cap="flat" cmpd="sng">
            <a:solidFill>
              <a:srgbClr val="03040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39" name="Google Shape;439;p59"/>
          <p:cNvSpPr txBox="1"/>
          <p:nvPr/>
        </p:nvSpPr>
        <p:spPr>
          <a:xfrm>
            <a:off x="7837077" y="4681510"/>
            <a:ext cx="169200" cy="129000"/>
          </a:xfrm>
          <a:prstGeom prst="rect">
            <a:avLst/>
          </a:prstGeom>
          <a:noFill/>
          <a:ln>
            <a:noFill/>
          </a:ln>
        </p:spPr>
        <p:txBody>
          <a:bodyPr spcFirstLastPara="1" wrap="square" lIns="0" tIns="6275" rIns="0" bIns="0" anchor="t" anchorCtr="0">
            <a:noAutofit/>
          </a:bodyPr>
          <a:lstStyle/>
          <a:p>
            <a:pPr marL="25400" marR="0" lvl="0" indent="0" algn="l" rtl="0">
              <a:lnSpc>
                <a:spcPct val="100000"/>
              </a:lnSpc>
              <a:spcBef>
                <a:spcPts val="0"/>
              </a:spcBef>
              <a:spcAft>
                <a:spcPts val="0"/>
              </a:spcAft>
              <a:buNone/>
            </a:pPr>
            <a:fld id="{00000000-1234-1234-1234-123412341234}" type="slidenum">
              <a:rPr lang="en" sz="900">
                <a:solidFill>
                  <a:srgbClr val="FFFFFF"/>
                </a:solidFill>
                <a:latin typeface="Arial"/>
                <a:ea typeface="Arial"/>
                <a:cs typeface="Arial"/>
                <a:sym typeface="Arial"/>
              </a:rPr>
              <a:t>71</a:t>
            </a:fld>
            <a:endParaRPr sz="900">
              <a:latin typeface="Arial"/>
              <a:ea typeface="Arial"/>
              <a:cs typeface="Arial"/>
              <a:sym typeface="Arial"/>
            </a:endParaRPr>
          </a:p>
        </p:txBody>
      </p:sp>
      <p:sp>
        <p:nvSpPr>
          <p:cNvPr id="440" name="Google Shape;440;p59"/>
          <p:cNvSpPr txBox="1"/>
          <p:nvPr/>
        </p:nvSpPr>
        <p:spPr>
          <a:xfrm>
            <a:off x="4156952" y="4688628"/>
            <a:ext cx="839400" cy="113100"/>
          </a:xfrm>
          <a:prstGeom prst="rect">
            <a:avLst/>
          </a:prstGeom>
          <a:noFill/>
          <a:ln>
            <a:noFill/>
          </a:ln>
        </p:spPr>
        <p:txBody>
          <a:bodyPr spcFirstLastPara="1" wrap="square" lIns="0" tIns="6825" rIns="0" bIns="0" anchor="t" anchorCtr="0">
            <a:noAutofit/>
          </a:bodyPr>
          <a:lstStyle/>
          <a:p>
            <a:pPr marL="12700" marR="0" lvl="0" indent="0" algn="l" rtl="0">
              <a:lnSpc>
                <a:spcPct val="100000"/>
              </a:lnSpc>
              <a:spcBef>
                <a:spcPts val="0"/>
              </a:spcBef>
              <a:spcAft>
                <a:spcPts val="0"/>
              </a:spcAft>
              <a:buNone/>
            </a:pPr>
            <a:r>
              <a:rPr lang="en" sz="700">
                <a:solidFill>
                  <a:srgbClr val="FFFFFF"/>
                </a:solidFill>
                <a:latin typeface="Arial"/>
                <a:ea typeface="Arial"/>
                <a:cs typeface="Arial"/>
                <a:sym typeface="Arial"/>
              </a:rPr>
              <a:t>6.0002 LECTURE ff</a:t>
            </a:r>
            <a:endParaRPr sz="700">
              <a:latin typeface="Arial"/>
              <a:ea typeface="Arial"/>
              <a:cs typeface="Arial"/>
              <a:sym typeface="Arial"/>
            </a:endParaRPr>
          </a:p>
        </p:txBody>
      </p:sp>
      <p:graphicFrame>
        <p:nvGraphicFramePr>
          <p:cNvPr id="441" name="Google Shape;441;p59"/>
          <p:cNvGraphicFramePr/>
          <p:nvPr/>
        </p:nvGraphicFramePr>
        <p:xfrm>
          <a:off x="397481" y="4157993"/>
          <a:ext cx="8188050" cy="794675"/>
        </p:xfrm>
        <a:graphic>
          <a:graphicData uri="http://schemas.openxmlformats.org/drawingml/2006/table">
            <a:tbl>
              <a:tblPr firstRow="1" bandRow="1">
                <a:noFill/>
                <a:tableStyleId>{F5BAAA1B-9D3B-4AA9-AA02-33EA3170FAB8}</a:tableStyleId>
              </a:tblPr>
              <a:tblGrid>
                <a:gridCol w="3383975">
                  <a:extLst>
                    <a:ext uri="{9D8B030D-6E8A-4147-A177-3AD203B41FA5}">
                      <a16:colId xmlns:a16="http://schemas.microsoft.com/office/drawing/2014/main" val="20000"/>
                    </a:ext>
                  </a:extLst>
                </a:gridCol>
                <a:gridCol w="4804075">
                  <a:extLst>
                    <a:ext uri="{9D8B030D-6E8A-4147-A177-3AD203B41FA5}">
                      <a16:colId xmlns:a16="http://schemas.microsoft.com/office/drawing/2014/main" val="20001"/>
                    </a:ext>
                  </a:extLst>
                </a:gridCol>
              </a:tblGrid>
              <a:tr h="794675">
                <a:tc>
                  <a:txBody>
                    <a:bodyPr/>
                    <a:lstStyle/>
                    <a:p>
                      <a:pPr marL="419100" marR="0" lvl="0" indent="0" algn="l" rtl="0">
                        <a:lnSpc>
                          <a:spcPct val="105555"/>
                        </a:lnSpc>
                        <a:spcBef>
                          <a:spcPts val="0"/>
                        </a:spcBef>
                        <a:spcAft>
                          <a:spcPts val="0"/>
                        </a:spcAft>
                        <a:buNone/>
                      </a:pPr>
                      <a:r>
                        <a:rPr lang="en" sz="1200" u="none" strike="noStrike" cap="none">
                          <a:solidFill>
                            <a:srgbClr val="030404"/>
                          </a:solidFill>
                          <a:latin typeface="Arial"/>
                          <a:ea typeface="Arial"/>
                          <a:cs typeface="Arial"/>
                          <a:sym typeface="Arial"/>
                        </a:rPr>
                        <a:t>Good model:</a:t>
                      </a:r>
                      <a:endParaRPr sz="1200" u="none" strike="noStrike" cap="none">
                        <a:latin typeface="Arial"/>
                        <a:ea typeface="Arial"/>
                        <a:cs typeface="Arial"/>
                        <a:sym typeface="Arial"/>
                      </a:endParaRPr>
                    </a:p>
                    <a:p>
                      <a:pPr marL="609600" marR="0" lvl="0" indent="-190500" algn="l" rtl="0">
                        <a:lnSpc>
                          <a:spcPct val="118333"/>
                        </a:lnSpc>
                        <a:spcBef>
                          <a:spcPts val="0"/>
                        </a:spcBef>
                        <a:spcAft>
                          <a:spcPts val="0"/>
                        </a:spcAft>
                        <a:buClr>
                          <a:srgbClr val="030404"/>
                        </a:buClr>
                        <a:buSzPts val="1200"/>
                        <a:buFont typeface="Arial"/>
                        <a:buChar char="•"/>
                      </a:pPr>
                      <a:r>
                        <a:rPr lang="en" sz="1200" u="none" strike="noStrike" cap="none">
                          <a:solidFill>
                            <a:srgbClr val="030404"/>
                          </a:solidFill>
                          <a:latin typeface="Arial"/>
                          <a:ea typeface="Arial"/>
                          <a:cs typeface="Arial"/>
                          <a:sym typeface="Arial"/>
                        </a:rPr>
                        <a:t>Has scales</a:t>
                      </a:r>
                      <a:endParaRPr sz="1200" u="none" strike="noStrike" cap="none">
                        <a:latin typeface="Arial"/>
                        <a:ea typeface="Arial"/>
                        <a:cs typeface="Arial"/>
                        <a:sym typeface="Arial"/>
                      </a:endParaRPr>
                    </a:p>
                    <a:p>
                      <a:pPr marL="609600" marR="0" lvl="0" indent="-190500" algn="l" rtl="0">
                        <a:lnSpc>
                          <a:spcPct val="100000"/>
                        </a:lnSpc>
                        <a:spcBef>
                          <a:spcPts val="0"/>
                        </a:spcBef>
                        <a:spcAft>
                          <a:spcPts val="0"/>
                        </a:spcAft>
                        <a:buClr>
                          <a:srgbClr val="030404"/>
                        </a:buClr>
                        <a:buSzPts val="1200"/>
                        <a:buFont typeface="Arial"/>
                        <a:buChar char="•"/>
                      </a:pPr>
                      <a:r>
                        <a:rPr lang="en" sz="1200" u="none" strike="noStrike" cap="none">
                          <a:solidFill>
                            <a:srgbClr val="030404"/>
                          </a:solidFill>
                          <a:latin typeface="Arial"/>
                          <a:ea typeface="Arial"/>
                          <a:cs typeface="Arial"/>
                          <a:sym typeface="Arial"/>
                        </a:rPr>
                        <a:t>Cold blooded</a:t>
                      </a:r>
                      <a:endParaRPr sz="1200" u="none" strike="noStrike" cap="none">
                        <a:latin typeface="Arial"/>
                        <a:ea typeface="Arial"/>
                        <a:cs typeface="Arial"/>
                        <a:sym typeface="Arial"/>
                      </a:endParaRPr>
                    </a:p>
                  </a:txBody>
                  <a:tcPr marL="0" marR="0" marT="0" marB="0">
                    <a:lnR w="9525" cap="flat" cmpd="sng">
                      <a:solidFill>
                        <a:srgbClr val="3D58A3"/>
                      </a:solidFill>
                      <a:prstDash val="solid"/>
                      <a:round/>
                      <a:headEnd type="none" w="sm" len="sm"/>
                      <a:tailEnd type="none" w="sm" len="sm"/>
                    </a:lnR>
                  </a:tcPr>
                </a:tc>
                <a:tc>
                  <a:txBody>
                    <a:bodyPr/>
                    <a:lstStyle/>
                    <a:p>
                      <a:pPr marL="63500" marR="76200" lvl="0" indent="0" algn="just" rtl="0">
                        <a:lnSpc>
                          <a:spcPct val="99500"/>
                        </a:lnSpc>
                        <a:spcBef>
                          <a:spcPts val="0"/>
                        </a:spcBef>
                        <a:spcAft>
                          <a:spcPts val="0"/>
                        </a:spcAft>
                        <a:buNone/>
                      </a:pPr>
                      <a:r>
                        <a:rPr lang="en" sz="1200" u="none" strike="noStrike" cap="none">
                          <a:solidFill>
                            <a:srgbClr val="030404"/>
                          </a:solidFill>
                          <a:latin typeface="Arial"/>
                          <a:ea typeface="Arial"/>
                          <a:cs typeface="Arial"/>
                          <a:sym typeface="Arial"/>
                        </a:rPr>
                        <a:t>Not perfect, but no false negatives (anything classified</a:t>
                      </a:r>
                      <a:r>
                        <a:rPr lang="en" sz="1200">
                          <a:solidFill>
                            <a:srgbClr val="030404"/>
                          </a:solidFill>
                          <a:latin typeface="Arial"/>
                          <a:ea typeface="Arial"/>
                          <a:cs typeface="Arial"/>
                          <a:sym typeface="Arial"/>
                        </a:rPr>
                        <a:t> </a:t>
                      </a:r>
                      <a:r>
                        <a:rPr lang="en" sz="1200" u="none" strike="noStrike" cap="none">
                          <a:solidFill>
                            <a:srgbClr val="030404"/>
                          </a:solidFill>
                          <a:latin typeface="Arial"/>
                          <a:ea typeface="Arial"/>
                          <a:cs typeface="Arial"/>
                          <a:sym typeface="Arial"/>
                        </a:rPr>
                        <a:t>as not reptile is correctly labeled); some false positives  (may incorrectly label some animals as reptile</a:t>
                      </a:r>
                      <a:r>
                        <a:rPr lang="en" sz="1200">
                          <a:solidFill>
                            <a:srgbClr val="030404"/>
                          </a:solidFill>
                          <a:latin typeface="Arial"/>
                          <a:ea typeface="Arial"/>
                          <a:cs typeface="Arial"/>
                          <a:sym typeface="Arial"/>
                        </a:rPr>
                        <a:t>)</a:t>
                      </a:r>
                      <a:endParaRPr sz="1200" u="none" strike="noStrike" cap="none">
                        <a:latin typeface="Arial"/>
                        <a:ea typeface="Arial"/>
                        <a:cs typeface="Arial"/>
                        <a:sym typeface="Arial"/>
                      </a:endParaRPr>
                    </a:p>
                  </a:txBody>
                  <a:tcPr marL="0" marR="0" marT="31100" marB="0">
                    <a:lnL w="9525" cap="flat" cmpd="sng">
                      <a:solidFill>
                        <a:srgbClr val="3D58A3"/>
                      </a:solidFill>
                      <a:prstDash val="solid"/>
                      <a:round/>
                      <a:headEnd type="none" w="sm" len="sm"/>
                      <a:tailEnd type="none" w="sm" len="sm"/>
                    </a:lnL>
                    <a:lnR w="9525" cap="flat" cmpd="sng">
                      <a:solidFill>
                        <a:srgbClr val="3D58A3"/>
                      </a:solidFill>
                      <a:prstDash val="solid"/>
                      <a:round/>
                      <a:headEnd type="none" w="sm" len="sm"/>
                      <a:tailEnd type="none" w="sm" len="sm"/>
                    </a:lnR>
                    <a:lnT w="12700" cap="flat" cmpd="sng">
                      <a:solidFill>
                        <a:srgbClr val="3D58A3"/>
                      </a:solidFill>
                      <a:prstDash val="solid"/>
                      <a:round/>
                      <a:headEnd type="none" w="sm" len="sm"/>
                      <a:tailEnd type="none" w="sm" len="sm"/>
                    </a:lnT>
                  </a:tcPr>
                </a:tc>
                <a:extLst>
                  <a:ext uri="{0D108BD9-81ED-4DB2-BD59-A6C34878D82A}">
                    <a16:rowId xmlns:a16="http://schemas.microsoft.com/office/drawing/2014/main" val="10000"/>
                  </a:ext>
                </a:extLst>
              </a:tr>
            </a:tbl>
          </a:graphicData>
        </a:graphic>
      </p:graphicFrame>
      <p:graphicFrame>
        <p:nvGraphicFramePr>
          <p:cNvPr id="442" name="Google Shape;442;p59"/>
          <p:cNvGraphicFramePr/>
          <p:nvPr/>
        </p:nvGraphicFramePr>
        <p:xfrm>
          <a:off x="956517" y="1352689"/>
          <a:ext cx="7027125" cy="2656530"/>
        </p:xfrm>
        <a:graphic>
          <a:graphicData uri="http://schemas.openxmlformats.org/drawingml/2006/table">
            <a:tbl>
              <a:tblPr firstRow="1" bandRow="1">
                <a:noFill/>
                <a:tableStyleId>{F5BAAA1B-9D3B-4AA9-AA02-33EA3170FAB8}</a:tableStyleId>
              </a:tblPr>
              <a:tblGrid>
                <a:gridCol w="1114700">
                  <a:extLst>
                    <a:ext uri="{9D8B030D-6E8A-4147-A177-3AD203B41FA5}">
                      <a16:colId xmlns:a16="http://schemas.microsoft.com/office/drawing/2014/main" val="20000"/>
                    </a:ext>
                  </a:extLst>
                </a:gridCol>
                <a:gridCol w="1114700">
                  <a:extLst>
                    <a:ext uri="{9D8B030D-6E8A-4147-A177-3AD203B41FA5}">
                      <a16:colId xmlns:a16="http://schemas.microsoft.com/office/drawing/2014/main" val="20001"/>
                    </a:ext>
                  </a:extLst>
                </a:gridCol>
                <a:gridCol w="782200">
                  <a:extLst>
                    <a:ext uri="{9D8B030D-6E8A-4147-A177-3AD203B41FA5}">
                      <a16:colId xmlns:a16="http://schemas.microsoft.com/office/drawing/2014/main" val="20002"/>
                    </a:ext>
                  </a:extLst>
                </a:gridCol>
                <a:gridCol w="1003875">
                  <a:extLst>
                    <a:ext uri="{9D8B030D-6E8A-4147-A177-3AD203B41FA5}">
                      <a16:colId xmlns:a16="http://schemas.microsoft.com/office/drawing/2014/main" val="20003"/>
                    </a:ext>
                  </a:extLst>
                </a:gridCol>
                <a:gridCol w="1003875">
                  <a:extLst>
                    <a:ext uri="{9D8B030D-6E8A-4147-A177-3AD203B41FA5}">
                      <a16:colId xmlns:a16="http://schemas.microsoft.com/office/drawing/2014/main" val="20004"/>
                    </a:ext>
                  </a:extLst>
                </a:gridCol>
                <a:gridCol w="919025">
                  <a:extLst>
                    <a:ext uri="{9D8B030D-6E8A-4147-A177-3AD203B41FA5}">
                      <a16:colId xmlns:a16="http://schemas.microsoft.com/office/drawing/2014/main" val="20005"/>
                    </a:ext>
                  </a:extLst>
                </a:gridCol>
                <a:gridCol w="84875">
                  <a:extLst>
                    <a:ext uri="{9D8B030D-6E8A-4147-A177-3AD203B41FA5}">
                      <a16:colId xmlns:a16="http://schemas.microsoft.com/office/drawing/2014/main" val="20006"/>
                    </a:ext>
                  </a:extLst>
                </a:gridCol>
                <a:gridCol w="1003875">
                  <a:extLst>
                    <a:ext uri="{9D8B030D-6E8A-4147-A177-3AD203B41FA5}">
                      <a16:colId xmlns:a16="http://schemas.microsoft.com/office/drawing/2014/main" val="20007"/>
                    </a:ext>
                  </a:extLst>
                </a:gridCol>
              </a:tblGrid>
              <a:tr h="134050">
                <a:tc gridSpan="2">
                  <a:txBody>
                    <a:bodyPr/>
                    <a:lstStyle/>
                    <a:p>
                      <a:pPr marL="0" marR="0" lvl="0" indent="0" algn="l" rtl="0">
                        <a:lnSpc>
                          <a:spcPct val="100000"/>
                        </a:lnSpc>
                        <a:spcBef>
                          <a:spcPts val="0"/>
                        </a:spcBef>
                        <a:spcAft>
                          <a:spcPts val="0"/>
                        </a:spcAft>
                        <a:buNone/>
                      </a:pPr>
                      <a:endParaRPr sz="800" u="none" strike="noStrike" cap="none"/>
                    </a:p>
                  </a:txBody>
                  <a:tcPr marL="0" marR="0" marT="0" marB="0">
                    <a:lnB w="19050" cap="flat" cmpd="sng">
                      <a:solidFill>
                        <a:srgbClr val="FFFFFF"/>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800" u="none" strike="noStrike" cap="none"/>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endParaRPr sz="800" u="none" strike="noStrike" cap="none"/>
                    </a:p>
                  </a:txBody>
                  <a:tcPr marL="0" marR="0" marT="0" marB="0">
                    <a:lnR w="53975" cap="flat" cmpd="sng">
                      <a:solidFill>
                        <a:srgbClr val="030404"/>
                      </a:solidFill>
                      <a:prstDash val="solid"/>
                      <a:round/>
                      <a:headEnd type="none" w="sm" len="sm"/>
                      <a:tailEnd type="none" w="sm" len="sm"/>
                    </a:lnR>
                    <a:lnB w="19050" cap="flat" cmpd="sng">
                      <a:solidFill>
                        <a:srgbClr val="FFFFFF"/>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endParaRPr sz="800" u="none" strike="noStrike" cap="none"/>
                    </a:p>
                  </a:txBody>
                  <a:tcPr marL="0" marR="0" marT="0" marB="0">
                    <a:lnL w="53975" cap="flat" cmpd="sng">
                      <a:solidFill>
                        <a:srgbClr val="030404"/>
                      </a:solidFill>
                      <a:prstDash val="solid"/>
                      <a:round/>
                      <a:headEnd type="none" w="sm" len="sm"/>
                      <a:tailEnd type="none" w="sm" len="sm"/>
                    </a:lnL>
                    <a:lnB w="19050"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3250">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Name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Egg-laying</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Scales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Poi</a:t>
                      </a:r>
                      <a:r>
                        <a:rPr lang="en" sz="1100" b="1">
                          <a:solidFill>
                            <a:srgbClr val="FFFFFF"/>
                          </a:solidFill>
                        </a:rPr>
                        <a:t>s</a:t>
                      </a:r>
                      <a:r>
                        <a:rPr lang="en" sz="1100" b="1" u="none" strike="noStrike" cap="none">
                          <a:solidFill>
                            <a:srgbClr val="FFFFFF"/>
                          </a:solidFill>
                        </a:rPr>
                        <a:t>onou</a:t>
                      </a:r>
                      <a:r>
                        <a:rPr lang="en" sz="1100" b="1">
                          <a:solidFill>
                            <a:srgbClr val="FFFFFF"/>
                          </a:solidFill>
                        </a:rPr>
                        <a:t>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a:txBody>
                    <a:bodyPr/>
                    <a:lstStyle/>
                    <a:p>
                      <a:pPr marL="76200" marR="190500" lvl="0" indent="0" algn="l" rtl="0">
                        <a:lnSpc>
                          <a:spcPct val="118750"/>
                        </a:lnSpc>
                        <a:spcBef>
                          <a:spcPts val="0"/>
                        </a:spcBef>
                        <a:spcAft>
                          <a:spcPts val="0"/>
                        </a:spcAft>
                        <a:buNone/>
                      </a:pPr>
                      <a:r>
                        <a:rPr lang="en" sz="1100" b="1" u="none" strike="noStrike" cap="none">
                          <a:solidFill>
                            <a:srgbClr val="FFFFFF"/>
                          </a:solidFill>
                        </a:rPr>
                        <a:t>Cold-</a:t>
                      </a:r>
                      <a:r>
                        <a:rPr lang="en" sz="1100" b="1">
                          <a:solidFill>
                            <a:srgbClr val="FFFFFF"/>
                          </a:solidFill>
                        </a:rPr>
                        <a:t> </a:t>
                      </a:r>
                      <a:r>
                        <a:rPr lang="en" sz="1100" b="1" u="none" strike="noStrike" cap="none">
                          <a:solidFill>
                            <a:srgbClr val="FFFFFF"/>
                          </a:solidFill>
                        </a:rPr>
                        <a:t>blooded</a:t>
                      </a:r>
                      <a:endParaRPr sz="1100" u="none" strike="noStrike" cap="none"/>
                    </a:p>
                  </a:txBody>
                  <a:tcPr marL="0" marR="0" marT="369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gridSpan="2">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 leg</a:t>
                      </a:r>
                      <a:r>
                        <a:rPr lang="en" sz="1100" b="1">
                          <a:solidFill>
                            <a:srgbClr val="FFFFFF"/>
                          </a:solidFill>
                        </a:rPr>
                        <a:t>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b="1" u="none" strike="noStrike" cap="none">
                          <a:solidFill>
                            <a:srgbClr val="FFFFFF"/>
                          </a:solidFill>
                        </a:rPr>
                        <a:t>Reptile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326FA3"/>
                    </a:solidFill>
                  </a:tcPr>
                </a:tc>
                <a:extLst>
                  <a:ext uri="{0D108BD9-81ED-4DB2-BD59-A6C34878D82A}">
                    <a16:rowId xmlns:a16="http://schemas.microsoft.com/office/drawing/2014/main" val="10001"/>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Cobra</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2"/>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Rattlesnake</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3"/>
                  </a:ext>
                </a:extLst>
              </a:tr>
              <a:tr h="383250">
                <a:tc>
                  <a:txBody>
                    <a:bodyPr/>
                    <a:lstStyle/>
                    <a:p>
                      <a:pPr marL="76200" marR="139700" lvl="0" indent="0" algn="l" rtl="0">
                        <a:lnSpc>
                          <a:spcPct val="118750"/>
                        </a:lnSpc>
                        <a:spcBef>
                          <a:spcPts val="0"/>
                        </a:spcBef>
                        <a:spcAft>
                          <a:spcPts val="0"/>
                        </a:spcAft>
                        <a:buNone/>
                      </a:pPr>
                      <a:r>
                        <a:rPr lang="en" sz="1100" u="none" strike="noStrike" cap="none">
                          <a:solidFill>
                            <a:srgbClr val="030404"/>
                          </a:solidFill>
                        </a:rPr>
                        <a:t>Boa</a:t>
                      </a:r>
                      <a:r>
                        <a:rPr lang="en" sz="1100">
                          <a:solidFill>
                            <a:srgbClr val="030404"/>
                          </a:solidFill>
                        </a:rPr>
                        <a:t> </a:t>
                      </a:r>
                      <a:r>
                        <a:rPr lang="en" sz="1100" u="none" strike="noStrike" cap="none">
                          <a:solidFill>
                            <a:srgbClr val="030404"/>
                          </a:solidFill>
                        </a:rPr>
                        <a:t>constrictor</a:t>
                      </a:r>
                      <a:endParaRPr sz="1100" u="none" strike="noStrike" cap="none"/>
                    </a:p>
                  </a:txBody>
                  <a:tcPr marL="0" marR="0" marT="3697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4"/>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Chicken</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2</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No</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5"/>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Alligator</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4</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6"/>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Dart frog</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4</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No</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7"/>
                  </a:ext>
                </a:extLst>
              </a:tr>
              <a:tr h="24542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Salmon</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No</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6DAE2"/>
                    </a:solidFill>
                  </a:tcPr>
                </a:tc>
                <a:extLst>
                  <a:ext uri="{0D108BD9-81ED-4DB2-BD59-A6C34878D82A}">
                    <a16:rowId xmlns:a16="http://schemas.microsoft.com/office/drawing/2014/main" val="10008"/>
                  </a:ext>
                </a:extLst>
              </a:tr>
              <a:tr h="244975">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Python</a:t>
                      </a:r>
                      <a:endParaRPr sz="1100" u="none" strike="noStrike" cap="none"/>
                    </a:p>
                  </a:txBody>
                  <a:tcPr marL="0" marR="0" marT="30250"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False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True</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gridSpan="2">
                  <a:txBody>
                    <a:bodyPr/>
                    <a:lstStyle/>
                    <a:p>
                      <a:pPr marL="76200" marR="0" lvl="0" indent="0" algn="l" rtl="0">
                        <a:lnSpc>
                          <a:spcPct val="100000"/>
                        </a:lnSpc>
                        <a:spcBef>
                          <a:spcPts val="0"/>
                        </a:spcBef>
                        <a:spcAft>
                          <a:spcPts val="0"/>
                        </a:spcAft>
                        <a:buNone/>
                      </a:pPr>
                      <a:r>
                        <a:rPr lang="en" sz="1100" u="none" strike="noStrike" cap="none">
                          <a:solidFill>
                            <a:srgbClr val="030404"/>
                          </a:solidFill>
                        </a:rPr>
                        <a:t>0</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tc hMerge="1">
                  <a:txBody>
                    <a:bodyPr/>
                    <a:lstStyle/>
                    <a:p>
                      <a:endParaRPr lang="en-US"/>
                    </a:p>
                  </a:txBody>
                  <a:tcPr/>
                </a:tc>
                <a:tc>
                  <a:txBody>
                    <a:bodyPr/>
                    <a:lstStyle/>
                    <a:p>
                      <a:pPr marL="76200" marR="0" lvl="0" indent="0" algn="l" rtl="0">
                        <a:lnSpc>
                          <a:spcPct val="100000"/>
                        </a:lnSpc>
                        <a:spcBef>
                          <a:spcPts val="0"/>
                        </a:spcBef>
                        <a:spcAft>
                          <a:spcPts val="0"/>
                        </a:spcAft>
                        <a:buNone/>
                      </a:pPr>
                      <a:r>
                        <a:rPr lang="en" sz="1100" u="none" strike="noStrike" cap="none">
                          <a:solidFill>
                            <a:srgbClr val="030404"/>
                          </a:solidFill>
                        </a:rPr>
                        <a:t>Yes</a:t>
                      </a:r>
                      <a:endParaRPr sz="1100" u="none" strike="noStrike" cap="none"/>
                    </a:p>
                  </a:txBody>
                  <a:tcPr marL="0" marR="0" marT="30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CEDF0"/>
                    </a:solidFill>
                  </a:tcPr>
                </a:tc>
                <a:extLst>
                  <a:ext uri="{0D108BD9-81ED-4DB2-BD59-A6C34878D82A}">
                    <a16:rowId xmlns:a16="http://schemas.microsoft.com/office/drawing/2014/main" val="10009"/>
                  </a:ext>
                </a:extLst>
              </a:tr>
            </a:tbl>
          </a:graphicData>
        </a:graphic>
      </p:graphicFrame>
      <p:sp>
        <p:nvSpPr>
          <p:cNvPr id="443" name="Google Shape;443;p59"/>
          <p:cNvSpPr/>
          <p:nvPr/>
        </p:nvSpPr>
        <p:spPr>
          <a:xfrm>
            <a:off x="1230225" y="889481"/>
            <a:ext cx="6803028" cy="0"/>
          </a:xfrm>
          <a:custGeom>
            <a:avLst/>
            <a:gdLst/>
            <a:ahLst/>
            <a:cxnLst/>
            <a:rect l="l" t="t" r="r" b="b"/>
            <a:pathLst>
              <a:path w="7475855" h="120000" extrusionOk="0">
                <a:moveTo>
                  <a:pt x="0" y="0"/>
                </a:moveTo>
                <a:lnTo>
                  <a:pt x="7475245" y="0"/>
                </a:lnTo>
              </a:path>
            </a:pathLst>
          </a:custGeom>
          <a:noFill/>
          <a:ln w="9525" cap="flat" cmpd="sng">
            <a:solidFill>
              <a:srgbClr val="9190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44" name="Google Shape;444;p59"/>
          <p:cNvSpPr/>
          <p:nvPr/>
        </p:nvSpPr>
        <p:spPr>
          <a:xfrm>
            <a:off x="549873" y="3545814"/>
            <a:ext cx="7691761" cy="338653"/>
          </a:xfrm>
          <a:custGeom>
            <a:avLst/>
            <a:gdLst/>
            <a:ahLst/>
            <a:cxnLst/>
            <a:rect l="l" t="t" r="r" b="b"/>
            <a:pathLst>
              <a:path w="8452485" h="511175" extrusionOk="0">
                <a:moveTo>
                  <a:pt x="0" y="255485"/>
                </a:moveTo>
                <a:lnTo>
                  <a:pt x="27137" y="226373"/>
                </a:lnTo>
                <a:lnTo>
                  <a:pt x="74469" y="207487"/>
                </a:lnTo>
                <a:lnTo>
                  <a:pt x="124697" y="193633"/>
                </a:lnTo>
                <a:lnTo>
                  <a:pt x="164991" y="184558"/>
                </a:lnTo>
                <a:lnTo>
                  <a:pt x="210605" y="175620"/>
                </a:lnTo>
                <a:lnTo>
                  <a:pt x="261428" y="166824"/>
                </a:lnTo>
                <a:lnTo>
                  <a:pt x="317351" y="158178"/>
                </a:lnTo>
                <a:lnTo>
                  <a:pt x="378265" y="149688"/>
                </a:lnTo>
                <a:lnTo>
                  <a:pt x="444061" y="141361"/>
                </a:lnTo>
                <a:lnTo>
                  <a:pt x="514628" y="133203"/>
                </a:lnTo>
                <a:lnTo>
                  <a:pt x="589858" y="125221"/>
                </a:lnTo>
                <a:lnTo>
                  <a:pt x="629188" y="121298"/>
                </a:lnTo>
                <a:lnTo>
                  <a:pt x="669642" y="117421"/>
                </a:lnTo>
                <a:lnTo>
                  <a:pt x="711207" y="113592"/>
                </a:lnTo>
                <a:lnTo>
                  <a:pt x="753869" y="109811"/>
                </a:lnTo>
                <a:lnTo>
                  <a:pt x="797614" y="106079"/>
                </a:lnTo>
                <a:lnTo>
                  <a:pt x="842430" y="102397"/>
                </a:lnTo>
                <a:lnTo>
                  <a:pt x="888302" y="98766"/>
                </a:lnTo>
                <a:lnTo>
                  <a:pt x="935216" y="95185"/>
                </a:lnTo>
                <a:lnTo>
                  <a:pt x="983159" y="91658"/>
                </a:lnTo>
                <a:lnTo>
                  <a:pt x="1032118" y="88183"/>
                </a:lnTo>
                <a:lnTo>
                  <a:pt x="1082077" y="84762"/>
                </a:lnTo>
                <a:lnTo>
                  <a:pt x="1133025" y="81396"/>
                </a:lnTo>
                <a:lnTo>
                  <a:pt x="1184947" y="78085"/>
                </a:lnTo>
                <a:lnTo>
                  <a:pt x="1237829" y="74831"/>
                </a:lnTo>
                <a:lnTo>
                  <a:pt x="1291658" y="71634"/>
                </a:lnTo>
                <a:lnTo>
                  <a:pt x="1346420" y="68495"/>
                </a:lnTo>
                <a:lnTo>
                  <a:pt x="1402101" y="65415"/>
                </a:lnTo>
                <a:lnTo>
                  <a:pt x="1458688" y="62395"/>
                </a:lnTo>
                <a:lnTo>
                  <a:pt x="1516168" y="59435"/>
                </a:lnTo>
                <a:lnTo>
                  <a:pt x="1574525" y="56537"/>
                </a:lnTo>
                <a:lnTo>
                  <a:pt x="1633747" y="53701"/>
                </a:lnTo>
                <a:lnTo>
                  <a:pt x="1693821" y="50928"/>
                </a:lnTo>
                <a:lnTo>
                  <a:pt x="1754731" y="48219"/>
                </a:lnTo>
                <a:lnTo>
                  <a:pt x="1816466" y="45574"/>
                </a:lnTo>
                <a:lnTo>
                  <a:pt x="1879010" y="42995"/>
                </a:lnTo>
                <a:lnTo>
                  <a:pt x="1942350" y="40482"/>
                </a:lnTo>
                <a:lnTo>
                  <a:pt x="2006473" y="38037"/>
                </a:lnTo>
                <a:lnTo>
                  <a:pt x="2071365" y="35659"/>
                </a:lnTo>
                <a:lnTo>
                  <a:pt x="2137013" y="33350"/>
                </a:lnTo>
                <a:lnTo>
                  <a:pt x="2203402" y="31111"/>
                </a:lnTo>
                <a:lnTo>
                  <a:pt x="2270518" y="28942"/>
                </a:lnTo>
                <a:lnTo>
                  <a:pt x="2338349" y="26845"/>
                </a:lnTo>
                <a:lnTo>
                  <a:pt x="2406881" y="24820"/>
                </a:lnTo>
                <a:lnTo>
                  <a:pt x="2476099" y="22867"/>
                </a:lnTo>
                <a:lnTo>
                  <a:pt x="2545991" y="20989"/>
                </a:lnTo>
                <a:lnTo>
                  <a:pt x="2616542" y="19185"/>
                </a:lnTo>
                <a:lnTo>
                  <a:pt x="2687739" y="17456"/>
                </a:lnTo>
                <a:lnTo>
                  <a:pt x="2759568" y="15804"/>
                </a:lnTo>
                <a:lnTo>
                  <a:pt x="2832015" y="14229"/>
                </a:lnTo>
                <a:lnTo>
                  <a:pt x="2905067" y="12732"/>
                </a:lnTo>
                <a:lnTo>
                  <a:pt x="2978710" y="11313"/>
                </a:lnTo>
                <a:lnTo>
                  <a:pt x="3052931" y="9974"/>
                </a:lnTo>
                <a:lnTo>
                  <a:pt x="3127716" y="8715"/>
                </a:lnTo>
                <a:lnTo>
                  <a:pt x="3203050" y="7538"/>
                </a:lnTo>
                <a:lnTo>
                  <a:pt x="3278921" y="6443"/>
                </a:lnTo>
                <a:lnTo>
                  <a:pt x="3355315" y="5430"/>
                </a:lnTo>
                <a:lnTo>
                  <a:pt x="3432217" y="4502"/>
                </a:lnTo>
                <a:lnTo>
                  <a:pt x="3509615" y="3657"/>
                </a:lnTo>
                <a:lnTo>
                  <a:pt x="3587495" y="2898"/>
                </a:lnTo>
                <a:lnTo>
                  <a:pt x="3665842" y="2226"/>
                </a:lnTo>
                <a:lnTo>
                  <a:pt x="3744644" y="1640"/>
                </a:lnTo>
                <a:lnTo>
                  <a:pt x="3823886" y="1142"/>
                </a:lnTo>
                <a:lnTo>
                  <a:pt x="3903556" y="733"/>
                </a:lnTo>
                <a:lnTo>
                  <a:pt x="3983639" y="413"/>
                </a:lnTo>
                <a:lnTo>
                  <a:pt x="4064121" y="184"/>
                </a:lnTo>
                <a:lnTo>
                  <a:pt x="4144989" y="46"/>
                </a:lnTo>
                <a:lnTo>
                  <a:pt x="4226229" y="0"/>
                </a:lnTo>
                <a:lnTo>
                  <a:pt x="4307469" y="46"/>
                </a:lnTo>
                <a:lnTo>
                  <a:pt x="4388336" y="184"/>
                </a:lnTo>
                <a:lnTo>
                  <a:pt x="4468817" y="413"/>
                </a:lnTo>
                <a:lnTo>
                  <a:pt x="4548899" y="733"/>
                </a:lnTo>
                <a:lnTo>
                  <a:pt x="4628568" y="1142"/>
                </a:lnTo>
                <a:lnTo>
                  <a:pt x="4707810" y="1640"/>
                </a:lnTo>
                <a:lnTo>
                  <a:pt x="4786611" y="2226"/>
                </a:lnTo>
                <a:lnTo>
                  <a:pt x="4864958" y="2898"/>
                </a:lnTo>
                <a:lnTo>
                  <a:pt x="4942836" y="3657"/>
                </a:lnTo>
                <a:lnTo>
                  <a:pt x="5020234" y="4502"/>
                </a:lnTo>
                <a:lnTo>
                  <a:pt x="5097136" y="5430"/>
                </a:lnTo>
                <a:lnTo>
                  <a:pt x="5173528" y="6443"/>
                </a:lnTo>
                <a:lnTo>
                  <a:pt x="5249399" y="7538"/>
                </a:lnTo>
                <a:lnTo>
                  <a:pt x="5324733" y="8715"/>
                </a:lnTo>
                <a:lnTo>
                  <a:pt x="5399516" y="9974"/>
                </a:lnTo>
                <a:lnTo>
                  <a:pt x="5473736" y="11313"/>
                </a:lnTo>
                <a:lnTo>
                  <a:pt x="5547379" y="12732"/>
                </a:lnTo>
                <a:lnTo>
                  <a:pt x="5620431" y="14229"/>
                </a:lnTo>
                <a:lnTo>
                  <a:pt x="5692878" y="15804"/>
                </a:lnTo>
                <a:lnTo>
                  <a:pt x="5764706" y="17456"/>
                </a:lnTo>
                <a:lnTo>
                  <a:pt x="5835902" y="19185"/>
                </a:lnTo>
                <a:lnTo>
                  <a:pt x="5906453" y="20989"/>
                </a:lnTo>
                <a:lnTo>
                  <a:pt x="5976344" y="22867"/>
                </a:lnTo>
                <a:lnTo>
                  <a:pt x="6045562" y="24820"/>
                </a:lnTo>
                <a:lnTo>
                  <a:pt x="6114093" y="26845"/>
                </a:lnTo>
                <a:lnTo>
                  <a:pt x="6181924" y="28942"/>
                </a:lnTo>
                <a:lnTo>
                  <a:pt x="6249040" y="31111"/>
                </a:lnTo>
                <a:lnTo>
                  <a:pt x="6315428" y="33350"/>
                </a:lnTo>
                <a:lnTo>
                  <a:pt x="6381075" y="35659"/>
                </a:lnTo>
                <a:lnTo>
                  <a:pt x="6445967" y="38037"/>
                </a:lnTo>
                <a:lnTo>
                  <a:pt x="6510090" y="40482"/>
                </a:lnTo>
                <a:lnTo>
                  <a:pt x="6573430" y="42995"/>
                </a:lnTo>
                <a:lnTo>
                  <a:pt x="6635974" y="45574"/>
                </a:lnTo>
                <a:lnTo>
                  <a:pt x="6697708" y="48219"/>
                </a:lnTo>
                <a:lnTo>
                  <a:pt x="6758618" y="50928"/>
                </a:lnTo>
                <a:lnTo>
                  <a:pt x="6818691" y="53701"/>
                </a:lnTo>
                <a:lnTo>
                  <a:pt x="6877913" y="56537"/>
                </a:lnTo>
                <a:lnTo>
                  <a:pt x="6936270" y="59435"/>
                </a:lnTo>
                <a:lnTo>
                  <a:pt x="6993749" y="62395"/>
                </a:lnTo>
                <a:lnTo>
                  <a:pt x="7050336" y="65415"/>
                </a:lnTo>
                <a:lnTo>
                  <a:pt x="7106017" y="68495"/>
                </a:lnTo>
                <a:lnTo>
                  <a:pt x="7160779" y="71634"/>
                </a:lnTo>
                <a:lnTo>
                  <a:pt x="7214608" y="74831"/>
                </a:lnTo>
                <a:lnTo>
                  <a:pt x="7267490" y="78085"/>
                </a:lnTo>
                <a:lnTo>
                  <a:pt x="7319411" y="81396"/>
                </a:lnTo>
                <a:lnTo>
                  <a:pt x="7370358" y="84762"/>
                </a:lnTo>
                <a:lnTo>
                  <a:pt x="7420318" y="88183"/>
                </a:lnTo>
                <a:lnTo>
                  <a:pt x="7469276" y="91658"/>
                </a:lnTo>
                <a:lnTo>
                  <a:pt x="7517219" y="95185"/>
                </a:lnTo>
                <a:lnTo>
                  <a:pt x="7564133" y="98766"/>
                </a:lnTo>
                <a:lnTo>
                  <a:pt x="7610005" y="102397"/>
                </a:lnTo>
                <a:lnTo>
                  <a:pt x="7654820" y="106079"/>
                </a:lnTo>
                <a:lnTo>
                  <a:pt x="7698566" y="109811"/>
                </a:lnTo>
                <a:lnTo>
                  <a:pt x="7741228" y="113592"/>
                </a:lnTo>
                <a:lnTo>
                  <a:pt x="7782793" y="117421"/>
                </a:lnTo>
                <a:lnTo>
                  <a:pt x="7823246" y="121298"/>
                </a:lnTo>
                <a:lnTo>
                  <a:pt x="7862576" y="125221"/>
                </a:lnTo>
                <a:lnTo>
                  <a:pt x="7900767" y="129189"/>
                </a:lnTo>
                <a:lnTo>
                  <a:pt x="7973679" y="137260"/>
                </a:lnTo>
                <a:lnTo>
                  <a:pt x="8041874" y="145503"/>
                </a:lnTo>
                <a:lnTo>
                  <a:pt x="8105243" y="153913"/>
                </a:lnTo>
                <a:lnTo>
                  <a:pt x="8163675" y="162482"/>
                </a:lnTo>
                <a:lnTo>
                  <a:pt x="8217062" y="171204"/>
                </a:lnTo>
                <a:lnTo>
                  <a:pt x="8265293" y="180072"/>
                </a:lnTo>
                <a:lnTo>
                  <a:pt x="8308261" y="189079"/>
                </a:lnTo>
                <a:lnTo>
                  <a:pt x="8345854" y="198220"/>
                </a:lnTo>
                <a:lnTo>
                  <a:pt x="8391929" y="212166"/>
                </a:lnTo>
                <a:lnTo>
                  <a:pt x="8433531" y="231164"/>
                </a:lnTo>
                <a:lnTo>
                  <a:pt x="8452434" y="255485"/>
                </a:lnTo>
                <a:lnTo>
                  <a:pt x="8451668" y="260397"/>
                </a:lnTo>
                <a:lnTo>
                  <a:pt x="8415608" y="289364"/>
                </a:lnTo>
                <a:lnTo>
                  <a:pt x="8377964" y="303488"/>
                </a:lnTo>
                <a:lnTo>
                  <a:pt x="8327736" y="317342"/>
                </a:lnTo>
                <a:lnTo>
                  <a:pt x="8287442" y="326417"/>
                </a:lnTo>
                <a:lnTo>
                  <a:pt x="8241829" y="335356"/>
                </a:lnTo>
                <a:lnTo>
                  <a:pt x="8191006" y="344152"/>
                </a:lnTo>
                <a:lnTo>
                  <a:pt x="8135083" y="352798"/>
                </a:lnTo>
                <a:lnTo>
                  <a:pt x="8074169" y="361288"/>
                </a:lnTo>
                <a:lnTo>
                  <a:pt x="8008373" y="369616"/>
                </a:lnTo>
                <a:lnTo>
                  <a:pt x="7937806" y="377774"/>
                </a:lnTo>
                <a:lnTo>
                  <a:pt x="7862576" y="385756"/>
                </a:lnTo>
                <a:lnTo>
                  <a:pt x="7823246" y="389679"/>
                </a:lnTo>
                <a:lnTo>
                  <a:pt x="7782793" y="393555"/>
                </a:lnTo>
                <a:lnTo>
                  <a:pt x="7741228" y="397384"/>
                </a:lnTo>
                <a:lnTo>
                  <a:pt x="7698566" y="401165"/>
                </a:lnTo>
                <a:lnTo>
                  <a:pt x="7654820" y="404897"/>
                </a:lnTo>
                <a:lnTo>
                  <a:pt x="7610005" y="408579"/>
                </a:lnTo>
                <a:lnTo>
                  <a:pt x="7564133" y="412211"/>
                </a:lnTo>
                <a:lnTo>
                  <a:pt x="7517219" y="415791"/>
                </a:lnTo>
                <a:lnTo>
                  <a:pt x="7469276" y="419319"/>
                </a:lnTo>
                <a:lnTo>
                  <a:pt x="7420318" y="422793"/>
                </a:lnTo>
                <a:lnTo>
                  <a:pt x="7370358" y="426214"/>
                </a:lnTo>
                <a:lnTo>
                  <a:pt x="7319411" y="429580"/>
                </a:lnTo>
                <a:lnTo>
                  <a:pt x="7267490" y="432890"/>
                </a:lnTo>
                <a:lnTo>
                  <a:pt x="7214608" y="436144"/>
                </a:lnTo>
                <a:lnTo>
                  <a:pt x="7160779" y="439341"/>
                </a:lnTo>
                <a:lnTo>
                  <a:pt x="7106017" y="442480"/>
                </a:lnTo>
                <a:lnTo>
                  <a:pt x="7050336" y="445560"/>
                </a:lnTo>
                <a:lnTo>
                  <a:pt x="6993749" y="448580"/>
                </a:lnTo>
                <a:lnTo>
                  <a:pt x="6936270" y="451540"/>
                </a:lnTo>
                <a:lnTo>
                  <a:pt x="6877913" y="454438"/>
                </a:lnTo>
                <a:lnTo>
                  <a:pt x="6818691" y="457274"/>
                </a:lnTo>
                <a:lnTo>
                  <a:pt x="6758618" y="460047"/>
                </a:lnTo>
                <a:lnTo>
                  <a:pt x="6697708" y="462756"/>
                </a:lnTo>
                <a:lnTo>
                  <a:pt x="6635974" y="465400"/>
                </a:lnTo>
                <a:lnTo>
                  <a:pt x="6573430" y="467979"/>
                </a:lnTo>
                <a:lnTo>
                  <a:pt x="6510090" y="470492"/>
                </a:lnTo>
                <a:lnTo>
                  <a:pt x="6445967" y="472937"/>
                </a:lnTo>
                <a:lnTo>
                  <a:pt x="6381075" y="475315"/>
                </a:lnTo>
                <a:lnTo>
                  <a:pt x="6315428" y="477623"/>
                </a:lnTo>
                <a:lnTo>
                  <a:pt x="6249040" y="479862"/>
                </a:lnTo>
                <a:lnTo>
                  <a:pt x="6181924" y="482031"/>
                </a:lnTo>
                <a:lnTo>
                  <a:pt x="6114093" y="484128"/>
                </a:lnTo>
                <a:lnTo>
                  <a:pt x="6045562" y="486153"/>
                </a:lnTo>
                <a:lnTo>
                  <a:pt x="5976344" y="488105"/>
                </a:lnTo>
                <a:lnTo>
                  <a:pt x="5906453" y="489984"/>
                </a:lnTo>
                <a:lnTo>
                  <a:pt x="5835902" y="491788"/>
                </a:lnTo>
                <a:lnTo>
                  <a:pt x="5764706" y="493516"/>
                </a:lnTo>
                <a:lnTo>
                  <a:pt x="5692878" y="495168"/>
                </a:lnTo>
                <a:lnTo>
                  <a:pt x="5620431" y="496743"/>
                </a:lnTo>
                <a:lnTo>
                  <a:pt x="5547379" y="498240"/>
                </a:lnTo>
                <a:lnTo>
                  <a:pt x="5473736" y="499659"/>
                </a:lnTo>
                <a:lnTo>
                  <a:pt x="5399516" y="500998"/>
                </a:lnTo>
                <a:lnTo>
                  <a:pt x="5324733" y="502256"/>
                </a:lnTo>
                <a:lnTo>
                  <a:pt x="5249399" y="503433"/>
                </a:lnTo>
                <a:lnTo>
                  <a:pt x="5173528" y="504529"/>
                </a:lnTo>
                <a:lnTo>
                  <a:pt x="5097136" y="505541"/>
                </a:lnTo>
                <a:lnTo>
                  <a:pt x="5020234" y="506470"/>
                </a:lnTo>
                <a:lnTo>
                  <a:pt x="4942836" y="507314"/>
                </a:lnTo>
                <a:lnTo>
                  <a:pt x="4864958" y="508073"/>
                </a:lnTo>
                <a:lnTo>
                  <a:pt x="4786611" y="508745"/>
                </a:lnTo>
                <a:lnTo>
                  <a:pt x="4707810" y="509331"/>
                </a:lnTo>
                <a:lnTo>
                  <a:pt x="4628568" y="509829"/>
                </a:lnTo>
                <a:lnTo>
                  <a:pt x="4548899" y="510238"/>
                </a:lnTo>
                <a:lnTo>
                  <a:pt x="4468817" y="510557"/>
                </a:lnTo>
                <a:lnTo>
                  <a:pt x="4388336" y="510787"/>
                </a:lnTo>
                <a:lnTo>
                  <a:pt x="4307469" y="510925"/>
                </a:lnTo>
                <a:lnTo>
                  <a:pt x="4226229" y="510971"/>
                </a:lnTo>
                <a:lnTo>
                  <a:pt x="4144989" y="510925"/>
                </a:lnTo>
                <a:lnTo>
                  <a:pt x="4064121" y="510787"/>
                </a:lnTo>
                <a:lnTo>
                  <a:pt x="3983639" y="510557"/>
                </a:lnTo>
                <a:lnTo>
                  <a:pt x="3903556" y="510238"/>
                </a:lnTo>
                <a:lnTo>
                  <a:pt x="3823886" y="509829"/>
                </a:lnTo>
                <a:lnTo>
                  <a:pt x="3744644" y="509331"/>
                </a:lnTo>
                <a:lnTo>
                  <a:pt x="3665842" y="508745"/>
                </a:lnTo>
                <a:lnTo>
                  <a:pt x="3587495" y="508073"/>
                </a:lnTo>
                <a:lnTo>
                  <a:pt x="3509615" y="507314"/>
                </a:lnTo>
                <a:lnTo>
                  <a:pt x="3432217" y="506470"/>
                </a:lnTo>
                <a:lnTo>
                  <a:pt x="3355315" y="505541"/>
                </a:lnTo>
                <a:lnTo>
                  <a:pt x="3278921" y="504529"/>
                </a:lnTo>
                <a:lnTo>
                  <a:pt x="3203050" y="503433"/>
                </a:lnTo>
                <a:lnTo>
                  <a:pt x="3127716" y="502256"/>
                </a:lnTo>
                <a:lnTo>
                  <a:pt x="3052931" y="500998"/>
                </a:lnTo>
                <a:lnTo>
                  <a:pt x="2978710" y="499659"/>
                </a:lnTo>
                <a:lnTo>
                  <a:pt x="2905067" y="498240"/>
                </a:lnTo>
                <a:lnTo>
                  <a:pt x="2832015" y="496743"/>
                </a:lnTo>
                <a:lnTo>
                  <a:pt x="2759568" y="495168"/>
                </a:lnTo>
                <a:lnTo>
                  <a:pt x="2687739" y="493516"/>
                </a:lnTo>
                <a:lnTo>
                  <a:pt x="2616542" y="491788"/>
                </a:lnTo>
                <a:lnTo>
                  <a:pt x="2545991" y="489984"/>
                </a:lnTo>
                <a:lnTo>
                  <a:pt x="2476099" y="488105"/>
                </a:lnTo>
                <a:lnTo>
                  <a:pt x="2406881" y="486153"/>
                </a:lnTo>
                <a:lnTo>
                  <a:pt x="2338349" y="484128"/>
                </a:lnTo>
                <a:lnTo>
                  <a:pt x="2270518" y="482031"/>
                </a:lnTo>
                <a:lnTo>
                  <a:pt x="2203402" y="479862"/>
                </a:lnTo>
                <a:lnTo>
                  <a:pt x="2137013" y="477623"/>
                </a:lnTo>
                <a:lnTo>
                  <a:pt x="2071365" y="475315"/>
                </a:lnTo>
                <a:lnTo>
                  <a:pt x="2006473" y="472937"/>
                </a:lnTo>
                <a:lnTo>
                  <a:pt x="1942350" y="470492"/>
                </a:lnTo>
                <a:lnTo>
                  <a:pt x="1879010" y="467979"/>
                </a:lnTo>
                <a:lnTo>
                  <a:pt x="1816466" y="465400"/>
                </a:lnTo>
                <a:lnTo>
                  <a:pt x="1754731" y="462756"/>
                </a:lnTo>
                <a:lnTo>
                  <a:pt x="1693821" y="460047"/>
                </a:lnTo>
                <a:lnTo>
                  <a:pt x="1633747" y="457274"/>
                </a:lnTo>
                <a:lnTo>
                  <a:pt x="1574525" y="454438"/>
                </a:lnTo>
                <a:lnTo>
                  <a:pt x="1516168" y="451540"/>
                </a:lnTo>
                <a:lnTo>
                  <a:pt x="1458688" y="448580"/>
                </a:lnTo>
                <a:lnTo>
                  <a:pt x="1402101" y="445560"/>
                </a:lnTo>
                <a:lnTo>
                  <a:pt x="1346420" y="442480"/>
                </a:lnTo>
                <a:lnTo>
                  <a:pt x="1291658" y="439341"/>
                </a:lnTo>
                <a:lnTo>
                  <a:pt x="1237829" y="436144"/>
                </a:lnTo>
                <a:lnTo>
                  <a:pt x="1184947" y="432890"/>
                </a:lnTo>
                <a:lnTo>
                  <a:pt x="1133025" y="429580"/>
                </a:lnTo>
                <a:lnTo>
                  <a:pt x="1082077" y="426214"/>
                </a:lnTo>
                <a:lnTo>
                  <a:pt x="1032118" y="422793"/>
                </a:lnTo>
                <a:lnTo>
                  <a:pt x="983159" y="419319"/>
                </a:lnTo>
                <a:lnTo>
                  <a:pt x="935216" y="415791"/>
                </a:lnTo>
                <a:lnTo>
                  <a:pt x="888302" y="412211"/>
                </a:lnTo>
                <a:lnTo>
                  <a:pt x="842430" y="408579"/>
                </a:lnTo>
                <a:lnTo>
                  <a:pt x="797614" y="404897"/>
                </a:lnTo>
                <a:lnTo>
                  <a:pt x="753869" y="401165"/>
                </a:lnTo>
                <a:lnTo>
                  <a:pt x="711207" y="397384"/>
                </a:lnTo>
                <a:lnTo>
                  <a:pt x="669642" y="393555"/>
                </a:lnTo>
                <a:lnTo>
                  <a:pt x="629188" y="389679"/>
                </a:lnTo>
                <a:lnTo>
                  <a:pt x="589858" y="385756"/>
                </a:lnTo>
                <a:lnTo>
                  <a:pt x="551667" y="381787"/>
                </a:lnTo>
                <a:lnTo>
                  <a:pt x="478755" y="373716"/>
                </a:lnTo>
                <a:lnTo>
                  <a:pt x="410560" y="365473"/>
                </a:lnTo>
                <a:lnTo>
                  <a:pt x="347191" y="357063"/>
                </a:lnTo>
                <a:lnTo>
                  <a:pt x="288759" y="348494"/>
                </a:lnTo>
                <a:lnTo>
                  <a:pt x="235372" y="339772"/>
                </a:lnTo>
                <a:lnTo>
                  <a:pt x="187140" y="330904"/>
                </a:lnTo>
                <a:lnTo>
                  <a:pt x="144173" y="321896"/>
                </a:lnTo>
                <a:lnTo>
                  <a:pt x="106579" y="312755"/>
                </a:lnTo>
                <a:lnTo>
                  <a:pt x="60505" y="298808"/>
                </a:lnTo>
                <a:lnTo>
                  <a:pt x="18902" y="279809"/>
                </a:lnTo>
                <a:lnTo>
                  <a:pt x="0" y="255485"/>
                </a:lnTo>
                <a:close/>
              </a:path>
            </a:pathLst>
          </a:custGeom>
          <a:noFill/>
          <a:ln w="31750" cap="flat" cmpd="sng">
            <a:solidFill>
              <a:srgbClr val="326FA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45" name="Google Shape;445;p59"/>
          <p:cNvSpPr txBox="1">
            <a:spLocks noGrp="1"/>
          </p:cNvSpPr>
          <p:nvPr>
            <p:ph type="sldNum" idx="12"/>
          </p:nvPr>
        </p:nvSpPr>
        <p:spPr>
          <a:xfrm>
            <a:off x="7513539" y="4670062"/>
            <a:ext cx="493200" cy="149700"/>
          </a:xfrm>
          <a:prstGeom prst="rect">
            <a:avLst/>
          </a:prstGeom>
        </p:spPr>
        <p:txBody>
          <a:bodyPr spcFirstLastPara="1" wrap="square" lIns="0" tIns="0" rIns="0" bIns="0" anchor="t" anchorCtr="0">
            <a:noAutofit/>
          </a:bodyPr>
          <a:lstStyle/>
          <a:p>
            <a:pPr marL="368300" lvl="0" indent="0" algn="l" rtl="0">
              <a:spcBef>
                <a:spcPts val="0"/>
              </a:spcBef>
              <a:spcAft>
                <a:spcPts val="0"/>
              </a:spcAft>
              <a:buClr>
                <a:srgbClr val="000000"/>
              </a:buClr>
              <a:buFont typeface="Arial"/>
              <a:buNone/>
            </a:pPr>
            <a:fld id="{00000000-1234-1234-1234-123412341234}" type="slidenum">
              <a:rPr lang="en"/>
              <a:t>71</a:t>
            </a:fld>
            <a:endParaRPr>
              <a:solidFill>
                <a:srgbClr val="010202"/>
              </a:solidFill>
            </a:endParaRPr>
          </a:p>
        </p:txBody>
      </p:sp>
      <p:sp>
        <p:nvSpPr>
          <p:cNvPr id="446" name="Google Shape;446;p59"/>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71</a:t>
            </a:fld>
            <a:endParaRPr>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450"/>
        <p:cNvGrpSpPr/>
        <p:nvPr/>
      </p:nvGrpSpPr>
      <p:grpSpPr>
        <a:xfrm>
          <a:off x="0" y="0"/>
          <a:ext cx="0" cy="0"/>
          <a:chOff x="0" y="0"/>
          <a:chExt cx="0" cy="0"/>
        </a:xfrm>
      </p:grpSpPr>
      <p:sp>
        <p:nvSpPr>
          <p:cNvPr id="451" name="Google Shape;451;p60"/>
          <p:cNvSpPr/>
          <p:nvPr/>
        </p:nvSpPr>
        <p:spPr>
          <a:xfrm>
            <a:off x="696837" y="889481"/>
            <a:ext cx="6799561" cy="0"/>
          </a:xfrm>
          <a:custGeom>
            <a:avLst/>
            <a:gdLst/>
            <a:ahLst/>
            <a:cxnLst/>
            <a:rect l="l" t="t" r="r" b="b"/>
            <a:pathLst>
              <a:path w="7472045" h="120000" extrusionOk="0">
                <a:moveTo>
                  <a:pt x="0" y="0"/>
                </a:moveTo>
                <a:lnTo>
                  <a:pt x="7471422" y="0"/>
                </a:lnTo>
              </a:path>
            </a:pathLst>
          </a:custGeom>
          <a:noFill/>
          <a:ln w="9525" cap="flat" cmpd="sng">
            <a:solidFill>
              <a:srgbClr val="90919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52" name="Google Shape;452;p60"/>
          <p:cNvSpPr txBox="1"/>
          <p:nvPr/>
        </p:nvSpPr>
        <p:spPr>
          <a:xfrm>
            <a:off x="598875" y="1059825"/>
            <a:ext cx="7412100" cy="2151600"/>
          </a:xfrm>
          <a:prstGeom prst="rect">
            <a:avLst/>
          </a:prstGeom>
          <a:noFill/>
          <a:ln>
            <a:noFill/>
          </a:ln>
        </p:spPr>
        <p:txBody>
          <a:bodyPr spcFirstLastPara="1" wrap="square" lIns="0" tIns="10500" rIns="0" bIns="0" anchor="t" anchorCtr="0">
            <a:noAutofit/>
          </a:bodyPr>
          <a:lstStyle/>
          <a:p>
            <a:pPr marL="139700" marR="0" lvl="0" indent="-133350" algn="l" rtl="0">
              <a:lnSpc>
                <a:spcPct val="100000"/>
              </a:lnSpc>
              <a:spcBef>
                <a:spcPts val="0"/>
              </a:spcBef>
              <a:spcAft>
                <a:spcPts val="0"/>
              </a:spcAft>
              <a:buClr>
                <a:srgbClr val="295A91"/>
              </a:buClr>
              <a:buSzPts val="2100"/>
              <a:buFont typeface="Calibri"/>
              <a:buChar char="▪"/>
            </a:pPr>
            <a:r>
              <a:rPr lang="en" sz="2100">
                <a:solidFill>
                  <a:srgbClr val="010202"/>
                </a:solidFill>
                <a:latin typeface="Calibri"/>
                <a:ea typeface="Calibri"/>
                <a:cs typeface="Calibri"/>
                <a:sym typeface="Calibri"/>
              </a:rPr>
              <a:t>Feature engineering:</a:t>
            </a:r>
            <a:endParaRPr sz="2100">
              <a:latin typeface="Calibri"/>
              <a:ea typeface="Calibri"/>
              <a:cs typeface="Calibri"/>
              <a:sym typeface="Calibri"/>
            </a:endParaRPr>
          </a:p>
          <a:p>
            <a:pPr marL="330200" marR="0" lvl="1" indent="-165100" algn="l" rtl="0">
              <a:lnSpc>
                <a:spcPct val="108333"/>
              </a:lnSpc>
              <a:spcBef>
                <a:spcPts val="300"/>
              </a:spcBef>
              <a:spcAft>
                <a:spcPts val="0"/>
              </a:spcAft>
              <a:buClr>
                <a:srgbClr val="295A91"/>
              </a:buClr>
              <a:buSzPts val="2000"/>
              <a:buFont typeface="Calibri"/>
              <a:buChar char="○"/>
            </a:pPr>
            <a:r>
              <a:rPr lang="en" sz="2000" i="0" u="none" strike="noStrike" cap="none">
                <a:solidFill>
                  <a:srgbClr val="010202"/>
                </a:solidFill>
                <a:latin typeface="Calibri"/>
                <a:ea typeface="Calibri"/>
                <a:cs typeface="Calibri"/>
                <a:sym typeface="Calibri"/>
              </a:rPr>
              <a:t>Deciding which features to include and which are merely</a:t>
            </a:r>
            <a:r>
              <a:rPr lang="en" sz="2000">
                <a:solidFill>
                  <a:srgbClr val="010202"/>
                </a:solidFill>
                <a:latin typeface="Calibri"/>
                <a:ea typeface="Calibri"/>
                <a:cs typeface="Calibri"/>
                <a:sym typeface="Calibri"/>
              </a:rPr>
              <a:t> </a:t>
            </a:r>
            <a:r>
              <a:rPr lang="en" sz="2000" i="0" u="none" strike="noStrike" cap="none">
                <a:solidFill>
                  <a:srgbClr val="010202"/>
                </a:solidFill>
                <a:latin typeface="Calibri"/>
                <a:ea typeface="Calibri"/>
                <a:cs typeface="Calibri"/>
                <a:sym typeface="Calibri"/>
              </a:rPr>
              <a:t>adding noise to classifier</a:t>
            </a:r>
            <a:endParaRPr sz="2000" i="0" u="none" strike="noStrike" cap="none">
              <a:latin typeface="Calibri"/>
              <a:ea typeface="Calibri"/>
              <a:cs typeface="Calibri"/>
              <a:sym typeface="Calibri"/>
            </a:endParaRPr>
          </a:p>
          <a:p>
            <a:pPr marL="330200" marR="279400" lvl="1" indent="-165100" algn="l" rtl="0">
              <a:lnSpc>
                <a:spcPct val="108333"/>
              </a:lnSpc>
              <a:spcBef>
                <a:spcPts val="400"/>
              </a:spcBef>
              <a:spcAft>
                <a:spcPts val="0"/>
              </a:spcAft>
              <a:buClr>
                <a:srgbClr val="295A91"/>
              </a:buClr>
              <a:buSzPts val="2000"/>
              <a:buFont typeface="Calibri"/>
              <a:buChar char="○"/>
            </a:pPr>
            <a:r>
              <a:rPr lang="en" sz="2000" i="0" u="none" strike="noStrike" cap="none">
                <a:solidFill>
                  <a:srgbClr val="010202"/>
                </a:solidFill>
                <a:latin typeface="Calibri"/>
                <a:ea typeface="Calibri"/>
                <a:cs typeface="Calibri"/>
                <a:sym typeface="Calibri"/>
              </a:rPr>
              <a:t>Defining how to measure distances between training</a:t>
            </a:r>
            <a:r>
              <a:rPr lang="en" sz="2000">
                <a:solidFill>
                  <a:srgbClr val="010202"/>
                </a:solidFill>
                <a:latin typeface="Calibri"/>
                <a:ea typeface="Calibri"/>
                <a:cs typeface="Calibri"/>
                <a:sym typeface="Calibri"/>
              </a:rPr>
              <a:t> </a:t>
            </a:r>
            <a:r>
              <a:rPr lang="en" sz="2000" i="0" u="none" strike="noStrike" cap="none">
                <a:solidFill>
                  <a:srgbClr val="010202"/>
                </a:solidFill>
                <a:latin typeface="Calibri"/>
                <a:ea typeface="Calibri"/>
                <a:cs typeface="Calibri"/>
                <a:sym typeface="Calibri"/>
              </a:rPr>
              <a:t>examples (and ultimately between classifiers and new</a:t>
            </a:r>
            <a:r>
              <a:rPr lang="en" sz="2000">
                <a:solidFill>
                  <a:srgbClr val="010202"/>
                </a:solidFill>
                <a:latin typeface="Calibri"/>
                <a:ea typeface="Calibri"/>
                <a:cs typeface="Calibri"/>
                <a:sym typeface="Calibri"/>
              </a:rPr>
              <a:t> </a:t>
            </a:r>
            <a:r>
              <a:rPr lang="en" sz="2000" i="0" u="none" strike="noStrike" cap="none">
                <a:solidFill>
                  <a:srgbClr val="010202"/>
                </a:solidFill>
                <a:latin typeface="Calibri"/>
                <a:ea typeface="Calibri"/>
                <a:cs typeface="Calibri"/>
                <a:sym typeface="Calibri"/>
              </a:rPr>
              <a:t>instances)</a:t>
            </a:r>
            <a:endParaRPr sz="2000" i="0" u="none" strike="noStrike" cap="none">
              <a:latin typeface="Calibri"/>
              <a:ea typeface="Calibri"/>
              <a:cs typeface="Calibri"/>
              <a:sym typeface="Calibri"/>
            </a:endParaRPr>
          </a:p>
          <a:p>
            <a:pPr marL="330200" marR="0" lvl="1" indent="-165100" algn="l" rtl="0">
              <a:lnSpc>
                <a:spcPct val="108333"/>
              </a:lnSpc>
              <a:spcBef>
                <a:spcPts val="500"/>
              </a:spcBef>
              <a:spcAft>
                <a:spcPts val="0"/>
              </a:spcAft>
              <a:buClr>
                <a:srgbClr val="295A91"/>
              </a:buClr>
              <a:buSzPts val="2000"/>
              <a:buFont typeface="Calibri"/>
              <a:buChar char="○"/>
            </a:pPr>
            <a:r>
              <a:rPr lang="en" sz="2000" i="0" u="none" strike="noStrike" cap="none">
                <a:solidFill>
                  <a:srgbClr val="010202"/>
                </a:solidFill>
                <a:latin typeface="Calibri"/>
                <a:ea typeface="Calibri"/>
                <a:cs typeface="Calibri"/>
                <a:sym typeface="Calibri"/>
              </a:rPr>
              <a:t>Deciding how to weight relative importance of different</a:t>
            </a:r>
            <a:r>
              <a:rPr lang="en" sz="2000">
                <a:solidFill>
                  <a:srgbClr val="010202"/>
                </a:solidFill>
                <a:latin typeface="Calibri"/>
                <a:ea typeface="Calibri"/>
                <a:cs typeface="Calibri"/>
                <a:sym typeface="Calibri"/>
              </a:rPr>
              <a:t> </a:t>
            </a:r>
            <a:r>
              <a:rPr lang="en" sz="2000" i="0" u="none" strike="noStrike" cap="none">
                <a:solidFill>
                  <a:srgbClr val="010202"/>
                </a:solidFill>
                <a:latin typeface="Calibri"/>
                <a:ea typeface="Calibri"/>
                <a:cs typeface="Calibri"/>
                <a:sym typeface="Calibri"/>
              </a:rPr>
              <a:t>dimensions of feature vector, which impacts definition of</a:t>
            </a:r>
            <a:r>
              <a:rPr lang="en" sz="2000">
                <a:solidFill>
                  <a:srgbClr val="010202"/>
                </a:solidFill>
                <a:latin typeface="Calibri"/>
                <a:ea typeface="Calibri"/>
                <a:cs typeface="Calibri"/>
                <a:sym typeface="Calibri"/>
              </a:rPr>
              <a:t> </a:t>
            </a:r>
            <a:r>
              <a:rPr lang="en" sz="2000" i="0" u="none" strike="noStrike" cap="none">
                <a:solidFill>
                  <a:srgbClr val="010202"/>
                </a:solidFill>
                <a:latin typeface="Calibri"/>
                <a:ea typeface="Calibri"/>
                <a:cs typeface="Calibri"/>
                <a:sym typeface="Calibri"/>
              </a:rPr>
              <a:t>distance</a:t>
            </a:r>
            <a:endParaRPr sz="2000" i="0" u="none" strike="noStrike" cap="none">
              <a:latin typeface="Calibri"/>
              <a:ea typeface="Calibri"/>
              <a:cs typeface="Calibri"/>
              <a:sym typeface="Calibri"/>
            </a:endParaRPr>
          </a:p>
        </p:txBody>
      </p:sp>
      <p:sp>
        <p:nvSpPr>
          <p:cNvPr id="453" name="Google Shape;453;p60"/>
          <p:cNvSpPr txBox="1"/>
          <p:nvPr/>
        </p:nvSpPr>
        <p:spPr>
          <a:xfrm>
            <a:off x="7837077" y="4681510"/>
            <a:ext cx="169200" cy="129000"/>
          </a:xfrm>
          <a:prstGeom prst="rect">
            <a:avLst/>
          </a:prstGeom>
          <a:noFill/>
          <a:ln>
            <a:noFill/>
          </a:ln>
        </p:spPr>
        <p:txBody>
          <a:bodyPr spcFirstLastPara="1" wrap="square" lIns="0" tIns="6275" rIns="0" bIns="0" anchor="t" anchorCtr="0">
            <a:noAutofit/>
          </a:bodyPr>
          <a:lstStyle/>
          <a:p>
            <a:pPr marL="25400" marR="0" lvl="0" indent="0" algn="l" rtl="0">
              <a:lnSpc>
                <a:spcPct val="100000"/>
              </a:lnSpc>
              <a:spcBef>
                <a:spcPts val="0"/>
              </a:spcBef>
              <a:spcAft>
                <a:spcPts val="0"/>
              </a:spcAft>
              <a:buNone/>
            </a:pPr>
            <a:fld id="{00000000-1234-1234-1234-123412341234}" type="slidenum">
              <a:rPr lang="en" sz="900">
                <a:solidFill>
                  <a:srgbClr val="FFFFFF"/>
                </a:solidFill>
                <a:latin typeface="Arial"/>
                <a:ea typeface="Arial"/>
                <a:cs typeface="Arial"/>
                <a:sym typeface="Arial"/>
              </a:rPr>
              <a:t>72</a:t>
            </a:fld>
            <a:endParaRPr sz="900">
              <a:latin typeface="Arial"/>
              <a:ea typeface="Arial"/>
              <a:cs typeface="Arial"/>
              <a:sym typeface="Arial"/>
            </a:endParaRPr>
          </a:p>
        </p:txBody>
      </p:sp>
      <p:sp>
        <p:nvSpPr>
          <p:cNvPr id="454" name="Google Shape;454;p60"/>
          <p:cNvSpPr txBox="1"/>
          <p:nvPr/>
        </p:nvSpPr>
        <p:spPr>
          <a:xfrm>
            <a:off x="4156952" y="4688628"/>
            <a:ext cx="839400" cy="113100"/>
          </a:xfrm>
          <a:prstGeom prst="rect">
            <a:avLst/>
          </a:prstGeom>
          <a:noFill/>
          <a:ln>
            <a:noFill/>
          </a:ln>
        </p:spPr>
        <p:txBody>
          <a:bodyPr spcFirstLastPara="1" wrap="square" lIns="0" tIns="6825" rIns="0" bIns="0" anchor="t" anchorCtr="0">
            <a:noAutofit/>
          </a:bodyPr>
          <a:lstStyle/>
          <a:p>
            <a:pPr marL="12700" marR="0" lvl="0" indent="0" algn="l" rtl="0">
              <a:lnSpc>
                <a:spcPct val="100000"/>
              </a:lnSpc>
              <a:spcBef>
                <a:spcPts val="0"/>
              </a:spcBef>
              <a:spcAft>
                <a:spcPts val="0"/>
              </a:spcAft>
              <a:buNone/>
            </a:pPr>
            <a:r>
              <a:rPr lang="en" sz="700">
                <a:solidFill>
                  <a:srgbClr val="FFFFFF"/>
                </a:solidFill>
                <a:latin typeface="Arial"/>
                <a:ea typeface="Arial"/>
                <a:cs typeface="Arial"/>
                <a:sym typeface="Arial"/>
              </a:rPr>
              <a:t>6.0002 LECTURE ff</a:t>
            </a:r>
            <a:endParaRPr sz="700">
              <a:latin typeface="Arial"/>
              <a:ea typeface="Arial"/>
              <a:cs typeface="Arial"/>
              <a:sym typeface="Arial"/>
            </a:endParaRPr>
          </a:p>
        </p:txBody>
      </p:sp>
      <p:sp>
        <p:nvSpPr>
          <p:cNvPr id="455" name="Google Shape;455;p60"/>
          <p:cNvSpPr txBox="1">
            <a:spLocks noGrp="1"/>
          </p:cNvSpPr>
          <p:nvPr>
            <p:ph type="title"/>
          </p:nvPr>
        </p:nvSpPr>
        <p:spPr>
          <a:xfrm>
            <a:off x="759600" y="432525"/>
            <a:ext cx="7515000" cy="3396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2600" b="0" i="0" u="none" strike="noStrike" cap="none">
                <a:solidFill>
                  <a:srgbClr val="1E285C"/>
                </a:solidFill>
                <a:latin typeface="Trebuchet MS"/>
                <a:ea typeface="Trebuchet MS"/>
                <a:cs typeface="Trebuchet MS"/>
                <a:sym typeface="Trebuchet MS"/>
              </a:rPr>
              <a:t>Need to Measure Distances between Features</a:t>
            </a:r>
            <a:endParaRPr sz="2600" b="0" i="0" u="none" strike="noStrike" cap="none">
              <a:solidFill>
                <a:srgbClr val="252626"/>
              </a:solidFill>
              <a:latin typeface="Trebuchet MS"/>
              <a:ea typeface="Trebuchet MS"/>
              <a:cs typeface="Trebuchet MS"/>
              <a:sym typeface="Trebuchet MS"/>
            </a:endParaRPr>
          </a:p>
        </p:txBody>
      </p:sp>
      <p:sp>
        <p:nvSpPr>
          <p:cNvPr id="456" name="Google Shape;456;p60"/>
          <p:cNvSpPr txBox="1">
            <a:spLocks noGrp="1"/>
          </p:cNvSpPr>
          <p:nvPr>
            <p:ph type="sldNum" idx="12"/>
          </p:nvPr>
        </p:nvSpPr>
        <p:spPr>
          <a:xfrm>
            <a:off x="7513539" y="4670062"/>
            <a:ext cx="493200" cy="149700"/>
          </a:xfrm>
          <a:prstGeom prst="rect">
            <a:avLst/>
          </a:prstGeom>
        </p:spPr>
        <p:txBody>
          <a:bodyPr spcFirstLastPara="1" wrap="square" lIns="0" tIns="0" rIns="0" bIns="0" anchor="t" anchorCtr="0">
            <a:noAutofit/>
          </a:bodyPr>
          <a:lstStyle/>
          <a:p>
            <a:pPr marL="368300" lvl="0" indent="0" algn="l" rtl="0">
              <a:spcBef>
                <a:spcPts val="0"/>
              </a:spcBef>
              <a:spcAft>
                <a:spcPts val="0"/>
              </a:spcAft>
              <a:buClr>
                <a:srgbClr val="000000"/>
              </a:buClr>
              <a:buFont typeface="Arial"/>
              <a:buNone/>
            </a:pPr>
            <a:fld id="{00000000-1234-1234-1234-123412341234}" type="slidenum">
              <a:rPr lang="en"/>
              <a:t>72</a:t>
            </a:fld>
            <a:endParaRPr>
              <a:solidFill>
                <a:srgbClr val="010202"/>
              </a:solidFill>
            </a:endParaRPr>
          </a:p>
        </p:txBody>
      </p:sp>
      <p:sp>
        <p:nvSpPr>
          <p:cNvPr id="457" name="Google Shape;457;p60"/>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72</a:t>
            </a:fld>
            <a:endParaRPr>
              <a:solidFill>
                <a:srgbClr val="0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461"/>
        <p:cNvGrpSpPr/>
        <p:nvPr/>
      </p:nvGrpSpPr>
      <p:grpSpPr>
        <a:xfrm>
          <a:off x="0" y="0"/>
          <a:ext cx="0" cy="0"/>
          <a:chOff x="0" y="0"/>
          <a:chExt cx="0" cy="0"/>
        </a:xfrm>
      </p:grpSpPr>
      <p:sp>
        <p:nvSpPr>
          <p:cNvPr id="462" name="Google Shape;462;p61"/>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90919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63" name="Google Shape;463;p61"/>
          <p:cNvSpPr txBox="1"/>
          <p:nvPr/>
        </p:nvSpPr>
        <p:spPr>
          <a:xfrm>
            <a:off x="461600" y="1059825"/>
            <a:ext cx="8393700" cy="2513100"/>
          </a:xfrm>
          <a:prstGeom prst="rect">
            <a:avLst/>
          </a:prstGeom>
          <a:noFill/>
          <a:ln>
            <a:noFill/>
          </a:ln>
        </p:spPr>
        <p:txBody>
          <a:bodyPr spcFirstLastPara="1" wrap="square" lIns="0" tIns="48275" rIns="0" bIns="0" anchor="t" anchorCtr="0">
            <a:noAutofit/>
          </a:bodyPr>
          <a:lstStyle/>
          <a:p>
            <a:pPr marL="88900" marR="0" lvl="0" indent="-114300" algn="l" rtl="0">
              <a:lnSpc>
                <a:spcPct val="107692"/>
              </a:lnSpc>
              <a:spcBef>
                <a:spcPts val="0"/>
              </a:spcBef>
              <a:spcAft>
                <a:spcPts val="0"/>
              </a:spcAft>
              <a:buClr>
                <a:srgbClr val="295A91"/>
              </a:buClr>
              <a:buSzPts val="1800"/>
              <a:buFont typeface="Calibri"/>
              <a:buChar char="▪"/>
            </a:pPr>
            <a:r>
              <a:rPr lang="en" sz="1800">
                <a:solidFill>
                  <a:srgbClr val="010202"/>
                </a:solidFill>
                <a:latin typeface="Calibri"/>
                <a:ea typeface="Calibri"/>
                <a:cs typeface="Calibri"/>
                <a:sym typeface="Calibri"/>
              </a:rPr>
              <a:t>We can think of our animal examples as consisting of four binary features and one integer feature</a:t>
            </a:r>
            <a:endParaRPr sz="1800">
              <a:latin typeface="Calibri"/>
              <a:ea typeface="Calibri"/>
              <a:cs typeface="Calibri"/>
              <a:sym typeface="Calibri"/>
            </a:endParaRPr>
          </a:p>
          <a:p>
            <a:pPr marL="88900" marR="177800" lvl="0" indent="-114300" algn="l" rtl="0">
              <a:lnSpc>
                <a:spcPct val="107692"/>
              </a:lnSpc>
              <a:spcBef>
                <a:spcPts val="1200"/>
              </a:spcBef>
              <a:spcAft>
                <a:spcPts val="0"/>
              </a:spcAft>
              <a:buClr>
                <a:srgbClr val="295A91"/>
              </a:buClr>
              <a:buSzPts val="1800"/>
              <a:buFont typeface="Calibri"/>
              <a:buChar char="▪"/>
            </a:pPr>
            <a:r>
              <a:rPr lang="en" sz="1800">
                <a:solidFill>
                  <a:srgbClr val="010202"/>
                </a:solidFill>
                <a:latin typeface="Calibri"/>
                <a:ea typeface="Calibri"/>
                <a:cs typeface="Calibri"/>
                <a:sym typeface="Calibri"/>
              </a:rPr>
              <a:t>One way to learn to separate reptiles from non− reptiles is to measure the distance between pairs of examples, and use that:</a:t>
            </a:r>
            <a:endParaRPr sz="1800">
              <a:latin typeface="Calibri"/>
              <a:ea typeface="Calibri"/>
              <a:cs typeface="Calibri"/>
              <a:sym typeface="Calibri"/>
            </a:endParaRPr>
          </a:p>
          <a:p>
            <a:pPr marL="330200" marR="736600" lvl="1" indent="-152400" algn="l" rtl="0">
              <a:lnSpc>
                <a:spcPct val="108333"/>
              </a:lnSpc>
              <a:spcBef>
                <a:spcPts val="300"/>
              </a:spcBef>
              <a:spcAft>
                <a:spcPts val="0"/>
              </a:spcAft>
              <a:buClr>
                <a:srgbClr val="295A91"/>
              </a:buClr>
              <a:buSzPts val="1800"/>
              <a:buFont typeface="Calibri"/>
              <a:buChar char="○"/>
            </a:pPr>
            <a:r>
              <a:rPr lang="en" sz="1800" i="0" u="none" strike="noStrike" cap="none">
                <a:solidFill>
                  <a:srgbClr val="010202"/>
                </a:solidFill>
                <a:latin typeface="Calibri"/>
                <a:ea typeface="Calibri"/>
                <a:cs typeface="Calibri"/>
                <a:sym typeface="Calibri"/>
              </a:rPr>
              <a:t>To cluster nearby examples into a common class</a:t>
            </a:r>
            <a:r>
              <a:rPr lang="en" sz="1800">
                <a:solidFill>
                  <a:srgbClr val="010202"/>
                </a:solidFill>
                <a:latin typeface="Calibri"/>
                <a:ea typeface="Calibri"/>
                <a:cs typeface="Calibri"/>
                <a:sym typeface="Calibri"/>
              </a:rPr>
              <a:t> </a:t>
            </a:r>
            <a:r>
              <a:rPr lang="en" sz="1800" i="0" u="none" strike="noStrike" cap="none">
                <a:solidFill>
                  <a:srgbClr val="010202"/>
                </a:solidFill>
                <a:latin typeface="Calibri"/>
                <a:ea typeface="Calibri"/>
                <a:cs typeface="Calibri"/>
                <a:sym typeface="Calibri"/>
              </a:rPr>
              <a:t>(unlabeled data), or</a:t>
            </a:r>
            <a:endParaRPr sz="1800" i="0" u="none" strike="noStrike" cap="none">
              <a:latin typeface="Calibri"/>
              <a:ea typeface="Calibri"/>
              <a:cs typeface="Calibri"/>
              <a:sym typeface="Calibri"/>
            </a:endParaRPr>
          </a:p>
          <a:p>
            <a:pPr marL="330200" marR="342900" lvl="1" indent="-152400" algn="just" rtl="0">
              <a:lnSpc>
                <a:spcPct val="108333"/>
              </a:lnSpc>
              <a:spcBef>
                <a:spcPts val="500"/>
              </a:spcBef>
              <a:spcAft>
                <a:spcPts val="0"/>
              </a:spcAft>
              <a:buClr>
                <a:srgbClr val="295A91"/>
              </a:buClr>
              <a:buSzPts val="1800"/>
              <a:buFont typeface="Calibri"/>
              <a:buChar char="○"/>
            </a:pPr>
            <a:r>
              <a:rPr lang="en" sz="1800" i="0" u="none" strike="noStrike" cap="none">
                <a:solidFill>
                  <a:srgbClr val="010202"/>
                </a:solidFill>
                <a:latin typeface="Calibri"/>
                <a:ea typeface="Calibri"/>
                <a:cs typeface="Calibri"/>
                <a:sym typeface="Calibri"/>
              </a:rPr>
              <a:t>To find a classifier surface in space of examples that</a:t>
            </a:r>
            <a:r>
              <a:rPr lang="en" sz="1800">
                <a:solidFill>
                  <a:srgbClr val="010202"/>
                </a:solidFill>
                <a:latin typeface="Calibri"/>
                <a:ea typeface="Calibri"/>
                <a:cs typeface="Calibri"/>
                <a:sym typeface="Calibri"/>
              </a:rPr>
              <a:t> </a:t>
            </a:r>
            <a:r>
              <a:rPr lang="en" sz="1800" i="0" u="none" strike="noStrike" cap="none">
                <a:solidFill>
                  <a:srgbClr val="010202"/>
                </a:solidFill>
                <a:latin typeface="Calibri"/>
                <a:ea typeface="Calibri"/>
                <a:cs typeface="Calibri"/>
                <a:sym typeface="Calibri"/>
              </a:rPr>
              <a:t>optimally separates different (labeled) collections of</a:t>
            </a:r>
            <a:r>
              <a:rPr lang="en" sz="1800">
                <a:solidFill>
                  <a:srgbClr val="010202"/>
                </a:solidFill>
                <a:latin typeface="Calibri"/>
                <a:ea typeface="Calibri"/>
                <a:cs typeface="Calibri"/>
                <a:sym typeface="Calibri"/>
              </a:rPr>
              <a:t> </a:t>
            </a:r>
            <a:r>
              <a:rPr lang="en" sz="1800" i="0" u="none" strike="noStrike" cap="none">
                <a:solidFill>
                  <a:srgbClr val="010202"/>
                </a:solidFill>
                <a:latin typeface="Calibri"/>
                <a:ea typeface="Calibri"/>
                <a:cs typeface="Calibri"/>
                <a:sym typeface="Calibri"/>
              </a:rPr>
              <a:t>examples from other collections</a:t>
            </a:r>
            <a:endParaRPr sz="1800" i="0" u="none" strike="noStrike" cap="none">
              <a:latin typeface="Calibri"/>
              <a:ea typeface="Calibri"/>
              <a:cs typeface="Calibri"/>
              <a:sym typeface="Calibri"/>
            </a:endParaRPr>
          </a:p>
        </p:txBody>
      </p:sp>
      <p:sp>
        <p:nvSpPr>
          <p:cNvPr id="464" name="Google Shape;464;p61"/>
          <p:cNvSpPr txBox="1">
            <a:spLocks noGrp="1"/>
          </p:cNvSpPr>
          <p:nvPr>
            <p:ph type="title"/>
          </p:nvPr>
        </p:nvSpPr>
        <p:spPr>
          <a:xfrm>
            <a:off x="1215427" y="392200"/>
            <a:ext cx="71874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E285C"/>
                </a:solidFill>
                <a:latin typeface="Trebuchet MS"/>
                <a:ea typeface="Trebuchet MS"/>
                <a:cs typeface="Trebuchet MS"/>
                <a:sym typeface="Trebuchet MS"/>
              </a:rPr>
              <a:t>Measuring Distance Between Animals</a:t>
            </a:r>
            <a:endParaRPr sz="3000" b="0" i="0" u="none" strike="noStrike" cap="none">
              <a:solidFill>
                <a:srgbClr val="252626"/>
              </a:solidFill>
              <a:latin typeface="Trebuchet MS"/>
              <a:ea typeface="Trebuchet MS"/>
              <a:cs typeface="Trebuchet MS"/>
              <a:sym typeface="Trebuchet MS"/>
            </a:endParaRPr>
          </a:p>
        </p:txBody>
      </p:sp>
      <p:sp>
        <p:nvSpPr>
          <p:cNvPr id="465" name="Google Shape;465;p61"/>
          <p:cNvSpPr txBox="1"/>
          <p:nvPr/>
        </p:nvSpPr>
        <p:spPr>
          <a:xfrm>
            <a:off x="872325" y="3555950"/>
            <a:ext cx="5213100" cy="11583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dirty="0">
                <a:solidFill>
                  <a:srgbClr val="010202"/>
                </a:solidFill>
                <a:latin typeface="Verdana"/>
                <a:ea typeface="Verdana"/>
                <a:cs typeface="Verdana"/>
                <a:sym typeface="Verdana"/>
              </a:rPr>
              <a:t>rattLesnake	 =	[1,1,1,1,0]</a:t>
            </a:r>
            <a:endParaRPr sz="1700" dirty="0">
              <a:latin typeface="Verdana"/>
              <a:ea typeface="Verdana"/>
              <a:cs typeface="Verdana"/>
              <a:sym typeface="Verdana"/>
            </a:endParaRPr>
          </a:p>
          <a:p>
            <a:pPr marL="12700" marR="0" lvl="0" indent="0" algn="l" rtl="0">
              <a:lnSpc>
                <a:spcPct val="100000"/>
              </a:lnSpc>
              <a:spcBef>
                <a:spcPts val="0"/>
              </a:spcBef>
              <a:spcAft>
                <a:spcPts val="0"/>
              </a:spcAft>
              <a:buNone/>
            </a:pPr>
            <a:r>
              <a:rPr lang="en" sz="1700" b="1" dirty="0">
                <a:solidFill>
                  <a:srgbClr val="010202"/>
                </a:solidFill>
                <a:latin typeface="Verdana"/>
                <a:ea typeface="Verdana"/>
                <a:cs typeface="Verdana"/>
                <a:sym typeface="Verdana"/>
              </a:rPr>
              <a:t>Boa constrictor =	[0,1,0,1,0] </a:t>
            </a:r>
            <a:endParaRPr sz="1700" b="1" dirty="0">
              <a:solidFill>
                <a:srgbClr val="010202"/>
              </a:solidFill>
              <a:latin typeface="Verdana"/>
              <a:ea typeface="Verdana"/>
              <a:cs typeface="Verdana"/>
              <a:sym typeface="Verdana"/>
            </a:endParaRPr>
          </a:p>
          <a:p>
            <a:pPr marL="12700" marR="0" lvl="0" indent="0" algn="l" rtl="0">
              <a:lnSpc>
                <a:spcPct val="100000"/>
              </a:lnSpc>
              <a:spcBef>
                <a:spcPts val="0"/>
              </a:spcBef>
              <a:spcAft>
                <a:spcPts val="0"/>
              </a:spcAft>
              <a:buNone/>
            </a:pPr>
            <a:r>
              <a:rPr lang="en" sz="1700" b="1" dirty="0">
                <a:solidFill>
                  <a:srgbClr val="010202"/>
                </a:solidFill>
                <a:latin typeface="Verdana"/>
                <a:ea typeface="Verdana"/>
                <a:cs typeface="Verdana"/>
                <a:sym typeface="Verdana"/>
              </a:rPr>
              <a:t>Dart Fro</a:t>
            </a:r>
            <a:r>
              <a:rPr lang="en-US" sz="1700" b="1" dirty="0">
                <a:solidFill>
                  <a:srgbClr val="010202"/>
                </a:solidFill>
                <a:latin typeface="Verdana"/>
                <a:ea typeface="Verdana"/>
                <a:cs typeface="Verdana"/>
                <a:sym typeface="Verdana"/>
              </a:rPr>
              <a:t>g	  </a:t>
            </a:r>
            <a:r>
              <a:rPr lang="en" sz="1700" b="1" dirty="0">
                <a:solidFill>
                  <a:srgbClr val="010202"/>
                </a:solidFill>
                <a:latin typeface="Verdana"/>
                <a:ea typeface="Verdana"/>
                <a:cs typeface="Verdana"/>
                <a:sym typeface="Verdana"/>
              </a:rPr>
              <a:t>=	[1,0,1,0,4]</a:t>
            </a:r>
            <a:endParaRPr sz="1700" dirty="0">
              <a:latin typeface="Verdana"/>
              <a:ea typeface="Verdana"/>
              <a:cs typeface="Verdana"/>
              <a:sym typeface="Verdana"/>
            </a:endParaRPr>
          </a:p>
        </p:txBody>
      </p:sp>
      <p:sp>
        <p:nvSpPr>
          <p:cNvPr id="466" name="Google Shape;466;p61"/>
          <p:cNvSpPr txBox="1"/>
          <p:nvPr/>
        </p:nvSpPr>
        <p:spPr>
          <a:xfrm>
            <a:off x="5985700" y="3555950"/>
            <a:ext cx="2696700" cy="1158300"/>
          </a:xfrm>
          <a:prstGeom prst="rect">
            <a:avLst/>
          </a:prstGeom>
          <a:noFill/>
          <a:ln w="9525" cap="flat" cmpd="sng">
            <a:solidFill>
              <a:srgbClr val="3C57A7"/>
            </a:solidFill>
            <a:prstDash val="solid"/>
            <a:round/>
            <a:headEnd type="none" w="sm" len="sm"/>
            <a:tailEnd type="none" w="sm" len="sm"/>
          </a:ln>
        </p:spPr>
        <p:txBody>
          <a:bodyPr spcFirstLastPara="1" wrap="square" lIns="0" tIns="54575" rIns="0" bIns="0" anchor="t" anchorCtr="0">
            <a:noAutofit/>
          </a:bodyPr>
          <a:lstStyle/>
          <a:p>
            <a:pPr marL="76200" marR="431800" lvl="0" indent="0" algn="l" rtl="0">
              <a:lnSpc>
                <a:spcPct val="116666"/>
              </a:lnSpc>
              <a:spcBef>
                <a:spcPts val="0"/>
              </a:spcBef>
              <a:spcAft>
                <a:spcPts val="0"/>
              </a:spcAft>
              <a:buNone/>
            </a:pPr>
            <a:r>
              <a:rPr lang="en" sz="2000" dirty="0">
                <a:solidFill>
                  <a:srgbClr val="010202"/>
                </a:solidFill>
                <a:latin typeface="Arial"/>
                <a:ea typeface="Arial"/>
                <a:cs typeface="Arial"/>
                <a:sym typeface="Arial"/>
              </a:rPr>
              <a:t>Can convert examples</a:t>
            </a:r>
            <a:r>
              <a:rPr lang="en" sz="2000" dirty="0">
                <a:solidFill>
                  <a:srgbClr val="010202"/>
                </a:solidFill>
              </a:rPr>
              <a:t> </a:t>
            </a:r>
            <a:r>
              <a:rPr lang="en" sz="2000" dirty="0">
                <a:solidFill>
                  <a:srgbClr val="010202"/>
                </a:solidFill>
                <a:latin typeface="Arial"/>
                <a:ea typeface="Arial"/>
                <a:cs typeface="Arial"/>
                <a:sym typeface="Arial"/>
              </a:rPr>
              <a:t>into feature vectors</a:t>
            </a:r>
            <a:endParaRPr sz="2000" dirty="0">
              <a:latin typeface="Arial"/>
              <a:ea typeface="Arial"/>
              <a:cs typeface="Arial"/>
              <a:sym typeface="Arial"/>
            </a:endParaRPr>
          </a:p>
        </p:txBody>
      </p:sp>
      <p:sp>
        <p:nvSpPr>
          <p:cNvPr id="467" name="Google Shape;467;p61"/>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t>73</a:t>
            </a:fld>
            <a:endParaRPr/>
          </a:p>
        </p:txBody>
      </p:sp>
      <p:sp>
        <p:nvSpPr>
          <p:cNvPr id="468" name="Google Shape;468;p61"/>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73</a:t>
            </a:fld>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472"/>
        <p:cNvGrpSpPr/>
        <p:nvPr/>
      </p:nvGrpSpPr>
      <p:grpSpPr>
        <a:xfrm>
          <a:off x="0" y="0"/>
          <a:ext cx="0" cy="0"/>
          <a:chOff x="0" y="0"/>
          <a:chExt cx="0" cy="0"/>
        </a:xfrm>
      </p:grpSpPr>
      <p:sp>
        <p:nvSpPr>
          <p:cNvPr id="473" name="Google Shape;473;p62"/>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74" name="Google Shape;474;p62"/>
          <p:cNvSpPr txBox="1">
            <a:spLocks noGrp="1"/>
          </p:cNvSpPr>
          <p:nvPr>
            <p:ph type="title"/>
          </p:nvPr>
        </p:nvSpPr>
        <p:spPr>
          <a:xfrm>
            <a:off x="1215431" y="392200"/>
            <a:ext cx="43554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Minkowski Metric</a:t>
            </a:r>
            <a:endParaRPr sz="3000" b="0" i="0" u="none" strike="noStrike" cap="none">
              <a:solidFill>
                <a:srgbClr val="252626"/>
              </a:solidFill>
              <a:latin typeface="Trebuchet MS"/>
              <a:ea typeface="Trebuchet MS"/>
              <a:cs typeface="Trebuchet MS"/>
              <a:sym typeface="Trebuchet MS"/>
            </a:endParaRPr>
          </a:p>
        </p:txBody>
      </p:sp>
      <p:pic>
        <p:nvPicPr>
          <p:cNvPr id="475" name="Google Shape;475;p62"/>
          <p:cNvPicPr preferRelativeResize="0"/>
          <p:nvPr/>
        </p:nvPicPr>
        <p:blipFill>
          <a:blip r:embed="rId3">
            <a:alphaModFix/>
          </a:blip>
          <a:stretch>
            <a:fillRect/>
          </a:stretch>
        </p:blipFill>
        <p:spPr>
          <a:xfrm>
            <a:off x="1143000" y="924400"/>
            <a:ext cx="6961234" cy="4066700"/>
          </a:xfrm>
          <a:prstGeom prst="rect">
            <a:avLst/>
          </a:prstGeom>
          <a:noFill/>
          <a:ln>
            <a:noFill/>
          </a:ln>
        </p:spPr>
      </p:pic>
      <p:sp>
        <p:nvSpPr>
          <p:cNvPr id="476" name="Google Shape;476;p62"/>
          <p:cNvSpPr txBox="1">
            <a:spLocks noGrp="1"/>
          </p:cNvSpPr>
          <p:nvPr>
            <p:ph type="sldNum" idx="12"/>
          </p:nvPr>
        </p:nvSpPr>
        <p:spPr>
          <a:xfrm>
            <a:off x="7513539" y="4670062"/>
            <a:ext cx="493200" cy="149700"/>
          </a:xfrm>
          <a:prstGeom prst="rect">
            <a:avLst/>
          </a:prstGeom>
        </p:spPr>
        <p:txBody>
          <a:bodyPr spcFirstLastPara="1" wrap="square" lIns="0" tIns="0" rIns="0" bIns="0" anchor="t" anchorCtr="0">
            <a:noAutofit/>
          </a:bodyPr>
          <a:lstStyle/>
          <a:p>
            <a:pPr marL="368300" lvl="0" indent="0" algn="l" rtl="0">
              <a:spcBef>
                <a:spcPts val="0"/>
              </a:spcBef>
              <a:spcAft>
                <a:spcPts val="0"/>
              </a:spcAft>
              <a:buClr>
                <a:srgbClr val="000000"/>
              </a:buClr>
              <a:buFont typeface="Arial"/>
              <a:buNone/>
            </a:pPr>
            <a:fld id="{00000000-1234-1234-1234-123412341234}" type="slidenum">
              <a:rPr lang="en"/>
              <a:t>74</a:t>
            </a:fld>
            <a:endParaRPr>
              <a:solidFill>
                <a:srgbClr val="010202"/>
              </a:solidFill>
            </a:endParaRPr>
          </a:p>
        </p:txBody>
      </p:sp>
      <p:sp>
        <p:nvSpPr>
          <p:cNvPr id="477" name="Google Shape;477;p62"/>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74</a:t>
            </a:fld>
            <a:endParaRPr>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Google Shape;482;p63"/>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83" name="Google Shape;483;p63"/>
          <p:cNvSpPr txBox="1">
            <a:spLocks noGrp="1"/>
          </p:cNvSpPr>
          <p:nvPr>
            <p:ph type="title"/>
          </p:nvPr>
        </p:nvSpPr>
        <p:spPr>
          <a:xfrm>
            <a:off x="1215427" y="392200"/>
            <a:ext cx="67914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Euclidean Distance Between Animals</a:t>
            </a:r>
            <a:endParaRPr sz="3000" b="0" i="0" u="none" strike="noStrike" cap="none">
              <a:solidFill>
                <a:srgbClr val="252626"/>
              </a:solidFill>
              <a:latin typeface="Trebuchet MS"/>
              <a:ea typeface="Trebuchet MS"/>
              <a:cs typeface="Trebuchet MS"/>
              <a:sym typeface="Trebuchet MS"/>
            </a:endParaRPr>
          </a:p>
        </p:txBody>
      </p:sp>
      <p:sp>
        <p:nvSpPr>
          <p:cNvPr id="484" name="Google Shape;484;p63"/>
          <p:cNvSpPr txBox="1"/>
          <p:nvPr/>
        </p:nvSpPr>
        <p:spPr>
          <a:xfrm>
            <a:off x="1596427" y="1080800"/>
            <a:ext cx="4329000" cy="6219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dirty="0">
                <a:solidFill>
                  <a:srgbClr val="010202"/>
                </a:solidFill>
                <a:latin typeface="Verdana"/>
                <a:ea typeface="Verdana"/>
                <a:cs typeface="Verdana"/>
                <a:sym typeface="Verdana"/>
              </a:rPr>
              <a:t>rattLesnake	 =	[1,1,1,1,0]</a:t>
            </a:r>
            <a:endParaRPr sz="1700" dirty="0">
              <a:latin typeface="Verdana"/>
              <a:ea typeface="Verdana"/>
              <a:cs typeface="Verdana"/>
              <a:sym typeface="Verdana"/>
            </a:endParaRPr>
          </a:p>
          <a:p>
            <a:pPr marL="12700" marR="0" lvl="0" indent="0" algn="l" rtl="0">
              <a:lnSpc>
                <a:spcPct val="100000"/>
              </a:lnSpc>
              <a:spcBef>
                <a:spcPts val="0"/>
              </a:spcBef>
              <a:spcAft>
                <a:spcPts val="0"/>
              </a:spcAft>
              <a:buNone/>
            </a:pPr>
            <a:r>
              <a:rPr lang="en" sz="1700" b="1" dirty="0">
                <a:solidFill>
                  <a:srgbClr val="010202"/>
                </a:solidFill>
                <a:latin typeface="Verdana"/>
                <a:ea typeface="Verdana"/>
                <a:cs typeface="Verdana"/>
                <a:sym typeface="Verdana"/>
              </a:rPr>
              <a:t>Boa constrictor =	[0,1,0,1,0]  dartFrog	 =         [1,0,1,0,4]</a:t>
            </a:r>
            <a:endParaRPr sz="1700" dirty="0">
              <a:latin typeface="Verdana"/>
              <a:ea typeface="Verdana"/>
              <a:cs typeface="Verdana"/>
              <a:sym typeface="Verdana"/>
            </a:endParaRPr>
          </a:p>
        </p:txBody>
      </p:sp>
      <p:sp>
        <p:nvSpPr>
          <p:cNvPr id="485" name="Google Shape;485;p63"/>
          <p:cNvSpPr/>
          <p:nvPr/>
        </p:nvSpPr>
        <p:spPr>
          <a:xfrm>
            <a:off x="5864767" y="1052653"/>
            <a:ext cx="2095500" cy="1166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86" name="Google Shape;486;p63"/>
          <p:cNvSpPr/>
          <p:nvPr/>
        </p:nvSpPr>
        <p:spPr>
          <a:xfrm>
            <a:off x="4815286" y="2736695"/>
            <a:ext cx="3473700" cy="1398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87" name="Google Shape;487;p63"/>
          <p:cNvSpPr/>
          <p:nvPr/>
        </p:nvSpPr>
        <p:spPr>
          <a:xfrm>
            <a:off x="970725" y="2138160"/>
            <a:ext cx="3125700" cy="1584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88" name="Google Shape;488;p63"/>
          <p:cNvSpPr txBox="1"/>
          <p:nvPr/>
        </p:nvSpPr>
        <p:spPr>
          <a:xfrm>
            <a:off x="1671066" y="4254019"/>
            <a:ext cx="6005400" cy="1983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700" dirty="0">
                <a:latin typeface="Verdana"/>
                <a:ea typeface="Verdana"/>
                <a:cs typeface="Verdana"/>
                <a:sym typeface="Verdana"/>
              </a:rPr>
              <a:t>Images of rattlesnake, dart frog, boa constrictor © sources unknown. All rights reserved. This content is excluded  from our Creative Commons license. For more information, see </a:t>
            </a:r>
            <a:r>
              <a:rPr lang="en" sz="700" u="sng" dirty="0">
                <a:solidFill>
                  <a:schemeClr val="hlink"/>
                </a:solidFill>
                <a:latin typeface="Verdana"/>
                <a:ea typeface="Verdana"/>
                <a:cs typeface="Verdana"/>
                <a:sym typeface="Verdana"/>
                <a:hlinkClick r:id="rId6"/>
              </a:rPr>
              <a:t>https://ocw.mit.edu/help/faq-fair-use/</a:t>
            </a:r>
            <a:r>
              <a:rPr lang="en" sz="700" dirty="0">
                <a:latin typeface="Verdana"/>
                <a:ea typeface="Verdana"/>
                <a:cs typeface="Verdana"/>
                <a:sym typeface="Verdana"/>
              </a:rPr>
              <a:t>.</a:t>
            </a:r>
            <a:endParaRPr sz="700" dirty="0">
              <a:latin typeface="Verdana"/>
              <a:ea typeface="Verdana"/>
              <a:cs typeface="Verdana"/>
              <a:sym typeface="Verdana"/>
            </a:endParaRPr>
          </a:p>
        </p:txBody>
      </p:sp>
      <p:sp>
        <p:nvSpPr>
          <p:cNvPr id="489" name="Google Shape;489;p63"/>
          <p:cNvSpPr txBox="1"/>
          <p:nvPr/>
        </p:nvSpPr>
        <p:spPr>
          <a:xfrm>
            <a:off x="3961510" y="4670062"/>
            <a:ext cx="12309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491" name="Google Shape;491;p63"/>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75</a:t>
            </a:fld>
            <a:endParaRPr>
              <a:solidFill>
                <a:srgbClr val="00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495"/>
        <p:cNvGrpSpPr/>
        <p:nvPr/>
      </p:nvGrpSpPr>
      <p:grpSpPr>
        <a:xfrm>
          <a:off x="0" y="0"/>
          <a:ext cx="0" cy="0"/>
          <a:chOff x="0" y="0"/>
          <a:chExt cx="0" cy="0"/>
        </a:xfrm>
      </p:grpSpPr>
      <p:sp>
        <p:nvSpPr>
          <p:cNvPr id="496" name="Google Shape;496;p64"/>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97" name="Google Shape;497;p64"/>
          <p:cNvSpPr txBox="1">
            <a:spLocks noGrp="1"/>
          </p:cNvSpPr>
          <p:nvPr>
            <p:ph type="title"/>
          </p:nvPr>
        </p:nvSpPr>
        <p:spPr>
          <a:xfrm>
            <a:off x="1215428" y="392200"/>
            <a:ext cx="72534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Euclidean Distance Between Animals</a:t>
            </a:r>
            <a:endParaRPr sz="3000" b="0" i="0" u="none" strike="noStrike" cap="none">
              <a:solidFill>
                <a:srgbClr val="252626"/>
              </a:solidFill>
              <a:latin typeface="Trebuchet MS"/>
              <a:ea typeface="Trebuchet MS"/>
              <a:cs typeface="Trebuchet MS"/>
              <a:sym typeface="Trebuchet MS"/>
            </a:endParaRPr>
          </a:p>
        </p:txBody>
      </p:sp>
      <p:sp>
        <p:nvSpPr>
          <p:cNvPr id="498" name="Google Shape;498;p64"/>
          <p:cNvSpPr/>
          <p:nvPr/>
        </p:nvSpPr>
        <p:spPr>
          <a:xfrm>
            <a:off x="1371854" y="1929486"/>
            <a:ext cx="6416400" cy="1649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499" name="Google Shape;499;p64"/>
          <p:cNvSpPr txBox="1"/>
          <p:nvPr/>
        </p:nvSpPr>
        <p:spPr>
          <a:xfrm>
            <a:off x="1204674" y="3647900"/>
            <a:ext cx="6934500" cy="738000"/>
          </a:xfrm>
          <a:prstGeom prst="rect">
            <a:avLst/>
          </a:prstGeom>
          <a:noFill/>
          <a:ln>
            <a:noFill/>
          </a:ln>
        </p:spPr>
        <p:txBody>
          <a:bodyPr spcFirstLastPara="1" wrap="square" lIns="0" tIns="13125" rIns="0" bIns="0" anchor="t" anchorCtr="0">
            <a:noAutofit/>
          </a:bodyPr>
          <a:lstStyle/>
          <a:p>
            <a:pPr marL="12700" marR="0" lvl="0" indent="0" algn="l" rtl="0">
              <a:lnSpc>
                <a:spcPct val="99000"/>
              </a:lnSpc>
              <a:spcBef>
                <a:spcPts val="0"/>
              </a:spcBef>
              <a:spcAft>
                <a:spcPts val="0"/>
              </a:spcAft>
              <a:buNone/>
            </a:pPr>
            <a:r>
              <a:rPr lang="en" sz="2000">
                <a:solidFill>
                  <a:srgbClr val="010202"/>
                </a:solidFill>
                <a:latin typeface="Calibri"/>
                <a:ea typeface="Calibri"/>
                <a:cs typeface="Calibri"/>
                <a:sym typeface="Calibri"/>
              </a:rPr>
              <a:t>Using Euclidean distance, rattlesnake and boa constrictor  are much closer to each other, than they are to the dart frog</a:t>
            </a:r>
            <a:endParaRPr sz="2000">
              <a:latin typeface="Calibri"/>
              <a:ea typeface="Calibri"/>
              <a:cs typeface="Calibri"/>
              <a:sym typeface="Calibri"/>
            </a:endParaRPr>
          </a:p>
        </p:txBody>
      </p:sp>
      <p:sp>
        <p:nvSpPr>
          <p:cNvPr id="500" name="Google Shape;500;p64"/>
          <p:cNvSpPr txBox="1"/>
          <p:nvPr/>
        </p:nvSpPr>
        <p:spPr>
          <a:xfrm>
            <a:off x="3961510" y="4670062"/>
            <a:ext cx="12309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501" name="Google Shape;501;p64"/>
          <p:cNvSpPr txBox="1">
            <a:spLocks noGrp="1"/>
          </p:cNvSpPr>
          <p:nvPr>
            <p:ph type="sldNum" idx="12"/>
          </p:nvPr>
        </p:nvSpPr>
        <p:spPr>
          <a:xfrm>
            <a:off x="7513539" y="4670062"/>
            <a:ext cx="4932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r>
              <a:rPr lang="en" sz="1000" b="0" i="0">
                <a:solidFill>
                  <a:srgbClr val="010202"/>
                </a:solidFill>
                <a:latin typeface="Times New Roman"/>
                <a:ea typeface="Times New Roman"/>
                <a:cs typeface="Times New Roman"/>
                <a:sym typeface="Times New Roman"/>
              </a:rPr>
              <a:t> </a:t>
            </a:r>
            <a:fld id="{00000000-1234-1234-1234-123412341234}" type="slidenum">
              <a:rPr lang="en" sz="1000" b="0" i="0">
                <a:solidFill>
                  <a:srgbClr val="010202"/>
                </a:solidFill>
                <a:latin typeface="Times New Roman"/>
                <a:ea typeface="Times New Roman"/>
                <a:cs typeface="Times New Roman"/>
                <a:sym typeface="Times New Roman"/>
              </a:rPr>
              <a:t>76</a:t>
            </a:fld>
            <a:endParaRPr/>
          </a:p>
        </p:txBody>
      </p:sp>
      <p:sp>
        <p:nvSpPr>
          <p:cNvPr id="502" name="Google Shape;502;p64"/>
          <p:cNvSpPr txBox="1"/>
          <p:nvPr/>
        </p:nvSpPr>
        <p:spPr>
          <a:xfrm>
            <a:off x="1748827" y="1080800"/>
            <a:ext cx="4329000" cy="6219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10202"/>
                </a:solidFill>
                <a:latin typeface="Verdana"/>
                <a:ea typeface="Verdana"/>
                <a:cs typeface="Verdana"/>
                <a:sym typeface="Verdana"/>
              </a:rPr>
              <a:t>rattLesnake	  =	[1,1,1,1,0]</a:t>
            </a:r>
            <a:endParaRPr sz="1700">
              <a:latin typeface="Verdana"/>
              <a:ea typeface="Verdana"/>
              <a:cs typeface="Verdana"/>
              <a:sym typeface="Verdana"/>
            </a:endParaRPr>
          </a:p>
          <a:p>
            <a:pPr marL="12700" marR="0" lvl="0" indent="0" algn="l" rtl="0">
              <a:lnSpc>
                <a:spcPct val="100000"/>
              </a:lnSpc>
              <a:spcBef>
                <a:spcPts val="0"/>
              </a:spcBef>
              <a:spcAft>
                <a:spcPts val="0"/>
              </a:spcAft>
              <a:buNone/>
            </a:pPr>
            <a:r>
              <a:rPr lang="en" sz="1700" b="1">
                <a:solidFill>
                  <a:srgbClr val="010202"/>
                </a:solidFill>
                <a:latin typeface="Verdana"/>
                <a:ea typeface="Verdana"/>
                <a:cs typeface="Verdana"/>
                <a:sym typeface="Verdana"/>
              </a:rPr>
              <a:t>Boa constrictor =	[0,1,0,1,0]  dartFrog	        =  [1,0,1,0,4]</a:t>
            </a:r>
            <a:endParaRPr sz="1700">
              <a:latin typeface="Verdana"/>
              <a:ea typeface="Verdana"/>
              <a:cs typeface="Verdana"/>
              <a:sym typeface="Verdan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506"/>
        <p:cNvGrpSpPr/>
        <p:nvPr/>
      </p:nvGrpSpPr>
      <p:grpSpPr>
        <a:xfrm>
          <a:off x="0" y="0"/>
          <a:ext cx="0" cy="0"/>
          <a:chOff x="0" y="0"/>
          <a:chExt cx="0" cy="0"/>
        </a:xfrm>
      </p:grpSpPr>
      <p:sp>
        <p:nvSpPr>
          <p:cNvPr id="507" name="Google Shape;507;p65"/>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08" name="Google Shape;508;p65"/>
          <p:cNvSpPr txBox="1">
            <a:spLocks noGrp="1"/>
          </p:cNvSpPr>
          <p:nvPr>
            <p:ph type="title"/>
          </p:nvPr>
        </p:nvSpPr>
        <p:spPr>
          <a:xfrm>
            <a:off x="1215436" y="392200"/>
            <a:ext cx="48420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Add an Alligator</a:t>
            </a:r>
            <a:endParaRPr sz="3000" b="0" i="0" u="none" strike="noStrike" cap="none">
              <a:solidFill>
                <a:srgbClr val="252626"/>
              </a:solidFill>
              <a:latin typeface="Trebuchet MS"/>
              <a:ea typeface="Trebuchet MS"/>
              <a:cs typeface="Trebuchet MS"/>
              <a:sym typeface="Trebuchet MS"/>
            </a:endParaRPr>
          </a:p>
        </p:txBody>
      </p:sp>
      <p:sp>
        <p:nvSpPr>
          <p:cNvPr id="509" name="Google Shape;509;p65"/>
          <p:cNvSpPr/>
          <p:nvPr/>
        </p:nvSpPr>
        <p:spPr>
          <a:xfrm>
            <a:off x="1594104" y="1916206"/>
            <a:ext cx="5394600" cy="2051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10" name="Google Shape;510;p65"/>
          <p:cNvSpPr/>
          <p:nvPr/>
        </p:nvSpPr>
        <p:spPr>
          <a:xfrm>
            <a:off x="567990" y="1916206"/>
            <a:ext cx="7953300" cy="2118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11" name="Google Shape;511;p65"/>
          <p:cNvSpPr/>
          <p:nvPr/>
        </p:nvSpPr>
        <p:spPr>
          <a:xfrm>
            <a:off x="706535" y="1764926"/>
            <a:ext cx="7953300" cy="2118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12" name="Google Shape;512;p65"/>
          <p:cNvSpPr txBox="1"/>
          <p:nvPr/>
        </p:nvSpPr>
        <p:spPr>
          <a:xfrm>
            <a:off x="2167058" y="4123944"/>
            <a:ext cx="5310900" cy="1983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700">
                <a:latin typeface="Verdana"/>
                <a:ea typeface="Verdana"/>
                <a:cs typeface="Verdana"/>
                <a:sym typeface="Verdana"/>
              </a:rPr>
              <a:t>Image of alligator © source unknown. All rights reserved. This content is excluded from the Creative  Commons license. For more information, see </a:t>
            </a:r>
            <a:r>
              <a:rPr lang="en" sz="700" u="sng">
                <a:solidFill>
                  <a:schemeClr val="hlink"/>
                </a:solidFill>
                <a:latin typeface="Verdana"/>
                <a:ea typeface="Verdana"/>
                <a:cs typeface="Verdana"/>
                <a:sym typeface="Verdana"/>
                <a:hlinkClick r:id="rId5"/>
              </a:rPr>
              <a:t>https://ocw.mit.edu/help/faq-fair-use/</a:t>
            </a:r>
            <a:r>
              <a:rPr lang="en" sz="700">
                <a:latin typeface="Verdana"/>
                <a:ea typeface="Verdana"/>
                <a:cs typeface="Verdana"/>
                <a:sym typeface="Verdana"/>
              </a:rPr>
              <a:t>.</a:t>
            </a:r>
            <a:endParaRPr sz="700">
              <a:latin typeface="Verdana"/>
              <a:ea typeface="Verdana"/>
              <a:cs typeface="Verdana"/>
              <a:sym typeface="Verdana"/>
            </a:endParaRPr>
          </a:p>
        </p:txBody>
      </p:sp>
      <p:sp>
        <p:nvSpPr>
          <p:cNvPr id="513" name="Google Shape;513;p65"/>
          <p:cNvSpPr txBox="1"/>
          <p:nvPr/>
        </p:nvSpPr>
        <p:spPr>
          <a:xfrm>
            <a:off x="3961510" y="4670062"/>
            <a:ext cx="12309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514" name="Google Shape;514;p65"/>
          <p:cNvSpPr txBox="1">
            <a:spLocks noGrp="1"/>
          </p:cNvSpPr>
          <p:nvPr>
            <p:ph type="sldNum" idx="12"/>
          </p:nvPr>
        </p:nvSpPr>
        <p:spPr>
          <a:xfrm>
            <a:off x="7513539" y="4670062"/>
            <a:ext cx="4932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r>
              <a:rPr lang="en" sz="1000" b="0" i="0">
                <a:solidFill>
                  <a:srgbClr val="010202"/>
                </a:solidFill>
                <a:latin typeface="Times New Roman"/>
                <a:ea typeface="Times New Roman"/>
                <a:cs typeface="Times New Roman"/>
                <a:sym typeface="Times New Roman"/>
              </a:rPr>
              <a:t> </a:t>
            </a:r>
            <a:fld id="{00000000-1234-1234-1234-123412341234}" type="slidenum">
              <a:rPr lang="en" sz="1000" b="0" i="0">
                <a:solidFill>
                  <a:srgbClr val="010202"/>
                </a:solidFill>
                <a:latin typeface="Times New Roman"/>
                <a:ea typeface="Times New Roman"/>
                <a:cs typeface="Times New Roman"/>
                <a:sym typeface="Times New Roman"/>
              </a:rPr>
              <a:t>77</a:t>
            </a:fld>
            <a:endParaRPr/>
          </a:p>
        </p:txBody>
      </p:sp>
      <p:sp>
        <p:nvSpPr>
          <p:cNvPr id="515" name="Google Shape;515;p65"/>
          <p:cNvSpPr txBox="1"/>
          <p:nvPr/>
        </p:nvSpPr>
        <p:spPr>
          <a:xfrm>
            <a:off x="1132275" y="1066550"/>
            <a:ext cx="6969300" cy="1288500"/>
          </a:xfrm>
          <a:prstGeom prst="rect">
            <a:avLst/>
          </a:prstGeom>
          <a:noFill/>
          <a:ln>
            <a:noFill/>
          </a:ln>
        </p:spPr>
        <p:txBody>
          <a:bodyPr spcFirstLastPara="1" wrap="square" lIns="0" tIns="10500" rIns="0" bIns="0" anchor="t" anchorCtr="0">
            <a:noAutofit/>
          </a:bodyPr>
          <a:lstStyle/>
          <a:p>
            <a:pPr marL="101600" marR="0" lvl="0" indent="-88900" algn="l" rtl="0">
              <a:lnSpc>
                <a:spcPct val="118333"/>
              </a:lnSpc>
              <a:spcBef>
                <a:spcPts val="0"/>
              </a:spcBef>
              <a:spcAft>
                <a:spcPts val="0"/>
              </a:spcAft>
              <a:buClr>
                <a:srgbClr val="00538D"/>
              </a:buClr>
              <a:buSzPts val="1400"/>
              <a:buFont typeface="Noto Sans Symbols"/>
              <a:buChar char="▪"/>
            </a:pPr>
            <a:r>
              <a:rPr lang="en" sz="1500" dirty="0">
                <a:solidFill>
                  <a:srgbClr val="010202"/>
                </a:solidFill>
                <a:latin typeface="Verdana"/>
                <a:ea typeface="Verdana"/>
                <a:cs typeface="Verdana"/>
                <a:sym typeface="Verdana"/>
              </a:rPr>
              <a:t>alligator	=Animal('alligator',[1,1,0,1,4])</a:t>
            </a:r>
            <a:endParaRPr sz="1500" dirty="0">
              <a:latin typeface="Verdana"/>
              <a:ea typeface="Verdana"/>
              <a:cs typeface="Verdana"/>
              <a:sym typeface="Verdana"/>
            </a:endParaRPr>
          </a:p>
          <a:p>
            <a:pPr marL="101600" marR="0" lvl="0" indent="-88900" algn="l" rtl="0">
              <a:lnSpc>
                <a:spcPct val="116666"/>
              </a:lnSpc>
              <a:spcBef>
                <a:spcPts val="0"/>
              </a:spcBef>
              <a:spcAft>
                <a:spcPts val="0"/>
              </a:spcAft>
              <a:buClr>
                <a:srgbClr val="00538D"/>
              </a:buClr>
              <a:buSzPts val="1400"/>
              <a:buFont typeface="Noto Sans Symbols"/>
              <a:buChar char="▪"/>
            </a:pPr>
            <a:r>
              <a:rPr lang="en" sz="1500" dirty="0">
                <a:solidFill>
                  <a:srgbClr val="010202"/>
                </a:solidFill>
                <a:latin typeface="Verdana"/>
                <a:ea typeface="Verdana"/>
                <a:cs typeface="Verdana"/>
                <a:sym typeface="Verdana"/>
              </a:rPr>
              <a:t>animals.append(alligator)</a:t>
            </a:r>
            <a:endParaRPr sz="1500" dirty="0">
              <a:latin typeface="Verdana"/>
              <a:ea typeface="Verdana"/>
              <a:cs typeface="Verdana"/>
              <a:sym typeface="Verdana"/>
            </a:endParaRPr>
          </a:p>
          <a:p>
            <a:pPr marL="101600" marR="0" lvl="0" indent="-88900" algn="l" rtl="0">
              <a:lnSpc>
                <a:spcPct val="118333"/>
              </a:lnSpc>
              <a:spcBef>
                <a:spcPts val="0"/>
              </a:spcBef>
              <a:spcAft>
                <a:spcPts val="0"/>
              </a:spcAft>
              <a:buClr>
                <a:srgbClr val="00538D"/>
              </a:buClr>
              <a:buSzPts val="1400"/>
              <a:buFont typeface="Noto Sans Symbols"/>
              <a:buChar char="▪"/>
            </a:pPr>
            <a:r>
              <a:rPr lang="en" sz="1500" dirty="0">
                <a:solidFill>
                  <a:srgbClr val="010202"/>
                </a:solidFill>
                <a:latin typeface="Verdana"/>
                <a:ea typeface="Verdana"/>
                <a:cs typeface="Verdana"/>
                <a:sym typeface="Verdana"/>
              </a:rPr>
              <a:t>compareAnimals(animals,	3)</a:t>
            </a:r>
            <a:endParaRPr sz="1500" dirty="0">
              <a:latin typeface="Verdana"/>
              <a:ea typeface="Verdana"/>
              <a:cs typeface="Verdana"/>
              <a:sym typeface="Verdan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519"/>
        <p:cNvGrpSpPr/>
        <p:nvPr/>
      </p:nvGrpSpPr>
      <p:grpSpPr>
        <a:xfrm>
          <a:off x="0" y="0"/>
          <a:ext cx="0" cy="0"/>
          <a:chOff x="0" y="0"/>
          <a:chExt cx="0" cy="0"/>
        </a:xfrm>
      </p:grpSpPr>
      <p:sp>
        <p:nvSpPr>
          <p:cNvPr id="520" name="Google Shape;520;p66"/>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21" name="Google Shape;521;p66"/>
          <p:cNvSpPr txBox="1">
            <a:spLocks noGrp="1"/>
          </p:cNvSpPr>
          <p:nvPr>
            <p:ph type="title"/>
          </p:nvPr>
        </p:nvSpPr>
        <p:spPr>
          <a:xfrm>
            <a:off x="1215435" y="392200"/>
            <a:ext cx="46629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Add an Alligator</a:t>
            </a:r>
            <a:endParaRPr sz="3000" b="0" i="0" u="none" strike="noStrike" cap="none">
              <a:solidFill>
                <a:srgbClr val="252626"/>
              </a:solidFill>
              <a:latin typeface="Trebuchet MS"/>
              <a:ea typeface="Trebuchet MS"/>
              <a:cs typeface="Trebuchet MS"/>
              <a:sym typeface="Trebuchet MS"/>
            </a:endParaRPr>
          </a:p>
        </p:txBody>
      </p:sp>
      <p:sp>
        <p:nvSpPr>
          <p:cNvPr id="522" name="Google Shape;522;p66"/>
          <p:cNvSpPr/>
          <p:nvPr/>
        </p:nvSpPr>
        <p:spPr>
          <a:xfrm>
            <a:off x="2417111" y="1834719"/>
            <a:ext cx="4616400" cy="1742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23" name="Google Shape;523;p66"/>
          <p:cNvSpPr/>
          <p:nvPr/>
        </p:nvSpPr>
        <p:spPr>
          <a:xfrm>
            <a:off x="3118104" y="1968570"/>
            <a:ext cx="2259600" cy="11415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24" name="Google Shape;524;p66"/>
          <p:cNvSpPr/>
          <p:nvPr/>
        </p:nvSpPr>
        <p:spPr>
          <a:xfrm>
            <a:off x="4988467" y="2642453"/>
            <a:ext cx="2259600" cy="11415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25" name="Google Shape;525;p66"/>
          <p:cNvSpPr/>
          <p:nvPr/>
        </p:nvSpPr>
        <p:spPr>
          <a:xfrm>
            <a:off x="4988467" y="2642453"/>
            <a:ext cx="2052600" cy="9915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26" name="Google Shape;526;p66"/>
          <p:cNvSpPr/>
          <p:nvPr/>
        </p:nvSpPr>
        <p:spPr>
          <a:xfrm>
            <a:off x="4531267" y="3652414"/>
            <a:ext cx="1879500" cy="555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27" name="Google Shape;527;p66"/>
          <p:cNvSpPr/>
          <p:nvPr/>
        </p:nvSpPr>
        <p:spPr>
          <a:xfrm>
            <a:off x="4988467" y="2642453"/>
            <a:ext cx="389100" cy="467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28" name="Google Shape;528;p66"/>
          <p:cNvSpPr txBox="1">
            <a:spLocks noGrp="1"/>
          </p:cNvSpPr>
          <p:nvPr>
            <p:ph type="sldNum" idx="12"/>
          </p:nvPr>
        </p:nvSpPr>
        <p:spPr>
          <a:xfrm>
            <a:off x="7513539" y="4670062"/>
            <a:ext cx="4932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r>
              <a:rPr lang="en" sz="1000" b="0" i="0">
                <a:solidFill>
                  <a:srgbClr val="010202"/>
                </a:solidFill>
                <a:latin typeface="Times New Roman"/>
                <a:ea typeface="Times New Roman"/>
                <a:cs typeface="Times New Roman"/>
                <a:sym typeface="Times New Roman"/>
              </a:rPr>
              <a:t> </a:t>
            </a:r>
            <a:fld id="{00000000-1234-1234-1234-123412341234}" type="slidenum">
              <a:rPr lang="en" sz="1000" b="0" i="0">
                <a:solidFill>
                  <a:srgbClr val="010202"/>
                </a:solidFill>
                <a:latin typeface="Times New Roman"/>
                <a:ea typeface="Times New Roman"/>
                <a:cs typeface="Times New Roman"/>
                <a:sym typeface="Times New Roman"/>
              </a:rPr>
              <a:t>78</a:t>
            </a:fld>
            <a:endParaRPr/>
          </a:p>
        </p:txBody>
      </p:sp>
      <p:sp>
        <p:nvSpPr>
          <p:cNvPr id="529" name="Google Shape;529;p66"/>
          <p:cNvSpPr txBox="1"/>
          <p:nvPr/>
        </p:nvSpPr>
        <p:spPr>
          <a:xfrm>
            <a:off x="1132277" y="1066562"/>
            <a:ext cx="5627700" cy="551700"/>
          </a:xfrm>
          <a:prstGeom prst="rect">
            <a:avLst/>
          </a:prstGeom>
          <a:noFill/>
          <a:ln>
            <a:noFill/>
          </a:ln>
        </p:spPr>
        <p:txBody>
          <a:bodyPr spcFirstLastPara="1" wrap="square" lIns="0" tIns="10500" rIns="0" bIns="0" anchor="t" anchorCtr="0">
            <a:noAutofit/>
          </a:bodyPr>
          <a:lstStyle/>
          <a:p>
            <a:pPr marL="101600" marR="0" lvl="0" indent="-88900" algn="l" rtl="0">
              <a:lnSpc>
                <a:spcPct val="118333"/>
              </a:lnSpc>
              <a:spcBef>
                <a:spcPts val="0"/>
              </a:spcBef>
              <a:spcAft>
                <a:spcPts val="0"/>
              </a:spcAft>
              <a:buClr>
                <a:srgbClr val="00538D"/>
              </a:buClr>
              <a:buSzPts val="1400"/>
              <a:buFont typeface="Noto Sans Symbols"/>
              <a:buChar char="▪"/>
            </a:pPr>
            <a:r>
              <a:rPr lang="en" sz="1500">
                <a:solidFill>
                  <a:srgbClr val="010202"/>
                </a:solidFill>
                <a:latin typeface="Verdana"/>
                <a:ea typeface="Verdana"/>
                <a:cs typeface="Verdana"/>
                <a:sym typeface="Verdana"/>
              </a:rPr>
              <a:t>alligator	=	Animal('alligator',	[1,1,0,1,4])</a:t>
            </a:r>
            <a:endParaRPr sz="1500">
              <a:latin typeface="Verdana"/>
              <a:ea typeface="Verdana"/>
              <a:cs typeface="Verdana"/>
              <a:sym typeface="Verdana"/>
            </a:endParaRPr>
          </a:p>
          <a:p>
            <a:pPr marL="101600" marR="0" lvl="0" indent="-88900" algn="l" rtl="0">
              <a:lnSpc>
                <a:spcPct val="116666"/>
              </a:lnSpc>
              <a:spcBef>
                <a:spcPts val="0"/>
              </a:spcBef>
              <a:spcAft>
                <a:spcPts val="0"/>
              </a:spcAft>
              <a:buClr>
                <a:srgbClr val="00538D"/>
              </a:buClr>
              <a:buSzPts val="1400"/>
              <a:buFont typeface="Noto Sans Symbols"/>
              <a:buChar char="▪"/>
            </a:pPr>
            <a:r>
              <a:rPr lang="en" sz="1500">
                <a:solidFill>
                  <a:srgbClr val="010202"/>
                </a:solidFill>
                <a:latin typeface="Verdana"/>
                <a:ea typeface="Verdana"/>
                <a:cs typeface="Verdana"/>
                <a:sym typeface="Verdana"/>
              </a:rPr>
              <a:t>animals.append(alligator)</a:t>
            </a:r>
            <a:endParaRPr sz="1500">
              <a:latin typeface="Verdana"/>
              <a:ea typeface="Verdana"/>
              <a:cs typeface="Verdana"/>
              <a:sym typeface="Verdana"/>
            </a:endParaRPr>
          </a:p>
          <a:p>
            <a:pPr marL="101600" marR="0" lvl="0" indent="-88900" algn="l" rtl="0">
              <a:lnSpc>
                <a:spcPct val="118333"/>
              </a:lnSpc>
              <a:spcBef>
                <a:spcPts val="0"/>
              </a:spcBef>
              <a:spcAft>
                <a:spcPts val="0"/>
              </a:spcAft>
              <a:buClr>
                <a:srgbClr val="00538D"/>
              </a:buClr>
              <a:buSzPts val="1400"/>
              <a:buFont typeface="Noto Sans Symbols"/>
              <a:buChar char="▪"/>
            </a:pPr>
            <a:r>
              <a:rPr lang="en" sz="1500">
                <a:solidFill>
                  <a:srgbClr val="010202"/>
                </a:solidFill>
                <a:latin typeface="Verdana"/>
                <a:ea typeface="Verdana"/>
                <a:cs typeface="Verdana"/>
                <a:sym typeface="Verdana"/>
              </a:rPr>
              <a:t>compareAnimals(animals,	3)</a:t>
            </a:r>
            <a:endParaRPr sz="1500">
              <a:latin typeface="Verdana"/>
              <a:ea typeface="Verdana"/>
              <a:cs typeface="Verdana"/>
              <a:sym typeface="Verdana"/>
            </a:endParaRPr>
          </a:p>
        </p:txBody>
      </p:sp>
      <p:sp>
        <p:nvSpPr>
          <p:cNvPr id="530" name="Google Shape;530;p66"/>
          <p:cNvSpPr txBox="1"/>
          <p:nvPr/>
        </p:nvSpPr>
        <p:spPr>
          <a:xfrm>
            <a:off x="567671" y="3580271"/>
            <a:ext cx="7851000" cy="9816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2000">
                <a:solidFill>
                  <a:srgbClr val="010202"/>
                </a:solidFill>
                <a:latin typeface="Arial"/>
                <a:ea typeface="Arial"/>
                <a:cs typeface="Arial"/>
                <a:sym typeface="Arial"/>
              </a:rPr>
              <a:t>Alligator is closer to dart frog than to snakes − why?</a:t>
            </a:r>
            <a:endParaRPr sz="2000">
              <a:latin typeface="Arial"/>
              <a:ea typeface="Arial"/>
              <a:cs typeface="Arial"/>
              <a:sym typeface="Arial"/>
            </a:endParaRPr>
          </a:p>
          <a:p>
            <a:pPr marL="292100" marR="0" lvl="0" indent="-279400" algn="l" rtl="0">
              <a:lnSpc>
                <a:spcPct val="118333"/>
              </a:lnSpc>
              <a:spcBef>
                <a:spcPts val="0"/>
              </a:spcBef>
              <a:spcAft>
                <a:spcPts val="0"/>
              </a:spcAft>
              <a:buClr>
                <a:srgbClr val="010202"/>
              </a:buClr>
              <a:buSzPts val="2000"/>
              <a:buFont typeface="Arial"/>
              <a:buChar char="•"/>
            </a:pPr>
            <a:r>
              <a:rPr lang="en" sz="2000">
                <a:solidFill>
                  <a:srgbClr val="010202"/>
                </a:solidFill>
                <a:latin typeface="Arial"/>
                <a:ea typeface="Arial"/>
                <a:cs typeface="Arial"/>
                <a:sym typeface="Arial"/>
              </a:rPr>
              <a:t>Alligator differs from frog in 3 features, from boa in only 2 features</a:t>
            </a:r>
            <a:endParaRPr sz="2000">
              <a:latin typeface="Arial"/>
              <a:ea typeface="Arial"/>
              <a:cs typeface="Arial"/>
              <a:sym typeface="Arial"/>
            </a:endParaRPr>
          </a:p>
          <a:p>
            <a:pPr marL="292100" marR="0" lvl="0" indent="-279400" algn="l" rtl="0">
              <a:lnSpc>
                <a:spcPct val="100000"/>
              </a:lnSpc>
              <a:spcBef>
                <a:spcPts val="0"/>
              </a:spcBef>
              <a:spcAft>
                <a:spcPts val="0"/>
              </a:spcAft>
              <a:buClr>
                <a:srgbClr val="010202"/>
              </a:buClr>
              <a:buSzPts val="2000"/>
              <a:buFont typeface="Arial"/>
              <a:buChar char="•"/>
            </a:pPr>
            <a:r>
              <a:rPr lang="en" sz="2000">
                <a:solidFill>
                  <a:srgbClr val="010202"/>
                </a:solidFill>
                <a:latin typeface="Arial"/>
                <a:ea typeface="Arial"/>
                <a:cs typeface="Arial"/>
                <a:sym typeface="Arial"/>
              </a:rPr>
              <a:t>But scale on </a:t>
            </a:r>
            <a:r>
              <a:rPr lang="en" sz="2000">
                <a:solidFill>
                  <a:srgbClr val="010202"/>
                </a:solidFill>
              </a:rPr>
              <a:t>“</a:t>
            </a:r>
            <a:r>
              <a:rPr lang="en" sz="2000">
                <a:solidFill>
                  <a:srgbClr val="010202"/>
                </a:solidFill>
                <a:latin typeface="Arial"/>
                <a:ea typeface="Arial"/>
                <a:cs typeface="Arial"/>
                <a:sym typeface="Arial"/>
              </a:rPr>
              <a:t>legs” is from 0 to 4, on other features is 0 to </a:t>
            </a:r>
            <a:r>
              <a:rPr lang="en" sz="2000">
                <a:solidFill>
                  <a:srgbClr val="010202"/>
                </a:solidFill>
              </a:rPr>
              <a:t>1</a:t>
            </a:r>
            <a:endParaRPr sz="2000">
              <a:latin typeface="Arial"/>
              <a:ea typeface="Arial"/>
              <a:cs typeface="Arial"/>
              <a:sym typeface="Arial"/>
            </a:endParaRPr>
          </a:p>
          <a:p>
            <a:pPr marL="292100" marR="0" lvl="0" indent="-279400" algn="l" rtl="0">
              <a:lnSpc>
                <a:spcPct val="100000"/>
              </a:lnSpc>
              <a:spcBef>
                <a:spcPts val="0"/>
              </a:spcBef>
              <a:spcAft>
                <a:spcPts val="0"/>
              </a:spcAft>
              <a:buClr>
                <a:srgbClr val="010202"/>
              </a:buClr>
              <a:buSzPts val="2000"/>
              <a:buFont typeface="Arial"/>
              <a:buChar char="•"/>
            </a:pPr>
            <a:r>
              <a:rPr lang="en" sz="2000">
                <a:solidFill>
                  <a:srgbClr val="010202"/>
                </a:solidFill>
              </a:rPr>
              <a:t>“</a:t>
            </a:r>
            <a:r>
              <a:rPr lang="en" sz="2000">
                <a:solidFill>
                  <a:srgbClr val="010202"/>
                </a:solidFill>
                <a:latin typeface="Arial"/>
                <a:ea typeface="Arial"/>
                <a:cs typeface="Arial"/>
                <a:sym typeface="Arial"/>
              </a:rPr>
              <a:t>legs” dimension is disproportionately large</a:t>
            </a:r>
            <a:endParaRPr sz="2000">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534"/>
        <p:cNvGrpSpPr/>
        <p:nvPr/>
      </p:nvGrpSpPr>
      <p:grpSpPr>
        <a:xfrm>
          <a:off x="0" y="0"/>
          <a:ext cx="0" cy="0"/>
          <a:chOff x="0" y="0"/>
          <a:chExt cx="0" cy="0"/>
        </a:xfrm>
      </p:grpSpPr>
      <p:sp>
        <p:nvSpPr>
          <p:cNvPr id="535" name="Google Shape;535;p67"/>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36" name="Google Shape;536;p67"/>
          <p:cNvSpPr txBox="1">
            <a:spLocks noGrp="1"/>
          </p:cNvSpPr>
          <p:nvPr>
            <p:ph type="title"/>
          </p:nvPr>
        </p:nvSpPr>
        <p:spPr>
          <a:xfrm>
            <a:off x="1215433" y="392200"/>
            <a:ext cx="58497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Using Binary Features</a:t>
            </a:r>
            <a:endParaRPr sz="3000" b="0" i="0" u="none" strike="noStrike" cap="none">
              <a:solidFill>
                <a:srgbClr val="252626"/>
              </a:solidFill>
              <a:latin typeface="Trebuchet MS"/>
              <a:ea typeface="Trebuchet MS"/>
              <a:cs typeface="Trebuchet MS"/>
              <a:sym typeface="Trebuchet MS"/>
            </a:endParaRPr>
          </a:p>
        </p:txBody>
      </p:sp>
      <p:sp>
        <p:nvSpPr>
          <p:cNvPr id="537" name="Google Shape;537;p67"/>
          <p:cNvSpPr/>
          <p:nvPr/>
        </p:nvSpPr>
        <p:spPr>
          <a:xfrm>
            <a:off x="1852515" y="1835383"/>
            <a:ext cx="5654100" cy="1760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38" name="Google Shape;538;p67"/>
          <p:cNvSpPr txBox="1"/>
          <p:nvPr/>
        </p:nvSpPr>
        <p:spPr>
          <a:xfrm>
            <a:off x="2771750" y="4413078"/>
            <a:ext cx="3642600" cy="379800"/>
          </a:xfrm>
          <a:prstGeom prst="rect">
            <a:avLst/>
          </a:prstGeom>
          <a:noFill/>
          <a:ln w="25375" cap="flat" cmpd="sng">
            <a:solidFill>
              <a:srgbClr val="2C55A6"/>
            </a:solidFill>
            <a:prstDash val="solid"/>
            <a:round/>
            <a:headEnd type="none" w="sm" len="sm"/>
            <a:tailEnd type="none" w="sm" len="sm"/>
          </a:ln>
        </p:spPr>
        <p:txBody>
          <a:bodyPr spcFirstLastPara="1" wrap="square" lIns="0" tIns="37775" rIns="0" bIns="0" anchor="t" anchorCtr="0">
            <a:noAutofit/>
          </a:bodyPr>
          <a:lstStyle/>
          <a:p>
            <a:pPr marL="76200" marR="0" lvl="0" indent="0" algn="l" rtl="0">
              <a:lnSpc>
                <a:spcPct val="100000"/>
              </a:lnSpc>
              <a:spcBef>
                <a:spcPts val="0"/>
              </a:spcBef>
              <a:spcAft>
                <a:spcPts val="0"/>
              </a:spcAft>
              <a:buNone/>
            </a:pPr>
            <a:r>
              <a:rPr lang="en" sz="2000" b="1">
                <a:solidFill>
                  <a:srgbClr val="ED1C24"/>
                </a:solidFill>
                <a:latin typeface="Times New Roman"/>
                <a:ea typeface="Times New Roman"/>
                <a:cs typeface="Times New Roman"/>
                <a:sym typeface="Times New Roman"/>
              </a:rPr>
              <a:t>Feature Engineering Matters</a:t>
            </a:r>
            <a:endParaRPr sz="2000">
              <a:latin typeface="Times New Roman"/>
              <a:ea typeface="Times New Roman"/>
              <a:cs typeface="Times New Roman"/>
              <a:sym typeface="Times New Roman"/>
            </a:endParaRPr>
          </a:p>
        </p:txBody>
      </p:sp>
      <p:sp>
        <p:nvSpPr>
          <p:cNvPr id="539" name="Google Shape;539;p67"/>
          <p:cNvSpPr txBox="1"/>
          <p:nvPr/>
        </p:nvSpPr>
        <p:spPr>
          <a:xfrm>
            <a:off x="675874" y="3609275"/>
            <a:ext cx="6799500" cy="4944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2000">
                <a:solidFill>
                  <a:srgbClr val="010202"/>
                </a:solidFill>
                <a:latin typeface="Calibri"/>
                <a:ea typeface="Calibri"/>
                <a:cs typeface="Calibri"/>
                <a:sym typeface="Calibri"/>
              </a:rPr>
              <a:t>Now alligator is closer to snakes than it is to dart frog</a:t>
            </a:r>
            <a:endParaRPr sz="2000">
              <a:latin typeface="Calibri"/>
              <a:ea typeface="Calibri"/>
              <a:cs typeface="Calibri"/>
              <a:sym typeface="Calibri"/>
            </a:endParaRPr>
          </a:p>
          <a:p>
            <a:pPr marL="12700" marR="0" lvl="0" indent="0" algn="l" rtl="0">
              <a:lnSpc>
                <a:spcPct val="118333"/>
              </a:lnSpc>
              <a:spcBef>
                <a:spcPts val="0"/>
              </a:spcBef>
              <a:spcAft>
                <a:spcPts val="0"/>
              </a:spcAft>
              <a:buNone/>
            </a:pPr>
            <a:r>
              <a:rPr lang="en" sz="2000">
                <a:solidFill>
                  <a:srgbClr val="010202"/>
                </a:solidFill>
                <a:latin typeface="Calibri"/>
                <a:ea typeface="Calibri"/>
                <a:cs typeface="Calibri"/>
                <a:sym typeface="Calibri"/>
              </a:rPr>
              <a:t>− makes more sense</a:t>
            </a:r>
            <a:endParaRPr sz="2000">
              <a:latin typeface="Calibri"/>
              <a:ea typeface="Calibri"/>
              <a:cs typeface="Calibri"/>
              <a:sym typeface="Calibri"/>
            </a:endParaRPr>
          </a:p>
        </p:txBody>
      </p:sp>
      <p:sp>
        <p:nvSpPr>
          <p:cNvPr id="540" name="Google Shape;540;p67"/>
          <p:cNvSpPr/>
          <p:nvPr/>
        </p:nvSpPr>
        <p:spPr>
          <a:xfrm>
            <a:off x="4164745" y="2241691"/>
            <a:ext cx="1012500" cy="332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41" name="Google Shape;541;p67"/>
          <p:cNvSpPr/>
          <p:nvPr/>
        </p:nvSpPr>
        <p:spPr>
          <a:xfrm>
            <a:off x="4203376" y="2269199"/>
            <a:ext cx="901446" cy="252413"/>
          </a:xfrm>
          <a:custGeom>
            <a:avLst/>
            <a:gdLst/>
            <a:ahLst/>
            <a:cxnLst/>
            <a:rect l="l" t="t" r="r" b="b"/>
            <a:pathLst>
              <a:path w="990600" h="381000" extrusionOk="0">
                <a:moveTo>
                  <a:pt x="0" y="190398"/>
                </a:moveTo>
                <a:lnTo>
                  <a:pt x="17683" y="139782"/>
                </a:lnTo>
                <a:lnTo>
                  <a:pt x="67588" y="94299"/>
                </a:lnTo>
                <a:lnTo>
                  <a:pt x="103149" y="74050"/>
                </a:lnTo>
                <a:lnTo>
                  <a:pt x="144995" y="55765"/>
                </a:lnTo>
                <a:lnTo>
                  <a:pt x="192538" y="39671"/>
                </a:lnTo>
                <a:lnTo>
                  <a:pt x="245187" y="25994"/>
                </a:lnTo>
                <a:lnTo>
                  <a:pt x="302352" y="14962"/>
                </a:lnTo>
                <a:lnTo>
                  <a:pt x="363443" y="6801"/>
                </a:lnTo>
                <a:lnTo>
                  <a:pt x="427871" y="1738"/>
                </a:lnTo>
                <a:lnTo>
                  <a:pt x="495045" y="0"/>
                </a:lnTo>
                <a:lnTo>
                  <a:pt x="562220" y="1738"/>
                </a:lnTo>
                <a:lnTo>
                  <a:pt x="626648" y="6801"/>
                </a:lnTo>
                <a:lnTo>
                  <a:pt x="687739" y="14962"/>
                </a:lnTo>
                <a:lnTo>
                  <a:pt x="744904" y="25994"/>
                </a:lnTo>
                <a:lnTo>
                  <a:pt x="797553" y="39671"/>
                </a:lnTo>
                <a:lnTo>
                  <a:pt x="845096" y="55765"/>
                </a:lnTo>
                <a:lnTo>
                  <a:pt x="886942" y="74050"/>
                </a:lnTo>
                <a:lnTo>
                  <a:pt x="922503" y="94299"/>
                </a:lnTo>
                <a:lnTo>
                  <a:pt x="972408" y="139782"/>
                </a:lnTo>
                <a:lnTo>
                  <a:pt x="990091" y="190398"/>
                </a:lnTo>
                <a:lnTo>
                  <a:pt x="985572" y="216234"/>
                </a:lnTo>
                <a:lnTo>
                  <a:pt x="951188" y="264512"/>
                </a:lnTo>
                <a:lnTo>
                  <a:pt x="886942" y="306750"/>
                </a:lnTo>
                <a:lnTo>
                  <a:pt x="845096" y="325037"/>
                </a:lnTo>
                <a:lnTo>
                  <a:pt x="797553" y="341133"/>
                </a:lnTo>
                <a:lnTo>
                  <a:pt x="744904" y="354811"/>
                </a:lnTo>
                <a:lnTo>
                  <a:pt x="687739" y="365845"/>
                </a:lnTo>
                <a:lnTo>
                  <a:pt x="626648" y="374007"/>
                </a:lnTo>
                <a:lnTo>
                  <a:pt x="562220" y="379071"/>
                </a:lnTo>
                <a:lnTo>
                  <a:pt x="495045" y="380809"/>
                </a:lnTo>
                <a:lnTo>
                  <a:pt x="427871" y="379071"/>
                </a:lnTo>
                <a:lnTo>
                  <a:pt x="363443" y="374007"/>
                </a:lnTo>
                <a:lnTo>
                  <a:pt x="302352" y="365845"/>
                </a:lnTo>
                <a:lnTo>
                  <a:pt x="245187" y="354811"/>
                </a:lnTo>
                <a:lnTo>
                  <a:pt x="192538" y="341133"/>
                </a:lnTo>
                <a:lnTo>
                  <a:pt x="144995" y="325037"/>
                </a:lnTo>
                <a:lnTo>
                  <a:pt x="103149" y="306750"/>
                </a:lnTo>
                <a:lnTo>
                  <a:pt x="67588" y="286500"/>
                </a:lnTo>
                <a:lnTo>
                  <a:pt x="17683" y="241015"/>
                </a:lnTo>
                <a:lnTo>
                  <a:pt x="0" y="190398"/>
                </a:lnTo>
                <a:close/>
              </a:path>
            </a:pathLst>
          </a:custGeom>
          <a:noFill/>
          <a:ln w="31725" cap="flat" cmpd="sng">
            <a:solidFill>
              <a:srgbClr val="1B69A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42" name="Google Shape;542;p67"/>
          <p:cNvSpPr/>
          <p:nvPr/>
        </p:nvSpPr>
        <p:spPr>
          <a:xfrm>
            <a:off x="6564110" y="2104162"/>
            <a:ext cx="680100" cy="902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43" name="Google Shape;543;p67"/>
          <p:cNvSpPr/>
          <p:nvPr/>
        </p:nvSpPr>
        <p:spPr>
          <a:xfrm>
            <a:off x="3042527" y="2569010"/>
            <a:ext cx="1012500" cy="332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44" name="Google Shape;544;p67"/>
          <p:cNvSpPr/>
          <p:nvPr/>
        </p:nvSpPr>
        <p:spPr>
          <a:xfrm>
            <a:off x="3083467" y="2596971"/>
            <a:ext cx="901446" cy="252413"/>
          </a:xfrm>
          <a:custGeom>
            <a:avLst/>
            <a:gdLst/>
            <a:ahLst/>
            <a:cxnLst/>
            <a:rect l="l" t="t" r="r" b="b"/>
            <a:pathLst>
              <a:path w="990600" h="381000" extrusionOk="0">
                <a:moveTo>
                  <a:pt x="0" y="190398"/>
                </a:moveTo>
                <a:lnTo>
                  <a:pt x="17683" y="139782"/>
                </a:lnTo>
                <a:lnTo>
                  <a:pt x="67588" y="94299"/>
                </a:lnTo>
                <a:lnTo>
                  <a:pt x="103149" y="74050"/>
                </a:lnTo>
                <a:lnTo>
                  <a:pt x="144995" y="55765"/>
                </a:lnTo>
                <a:lnTo>
                  <a:pt x="192538" y="39671"/>
                </a:lnTo>
                <a:lnTo>
                  <a:pt x="245187" y="25994"/>
                </a:lnTo>
                <a:lnTo>
                  <a:pt x="302352" y="14962"/>
                </a:lnTo>
                <a:lnTo>
                  <a:pt x="363443" y="6801"/>
                </a:lnTo>
                <a:lnTo>
                  <a:pt x="427871" y="1738"/>
                </a:lnTo>
                <a:lnTo>
                  <a:pt x="495045" y="0"/>
                </a:lnTo>
                <a:lnTo>
                  <a:pt x="562220" y="1738"/>
                </a:lnTo>
                <a:lnTo>
                  <a:pt x="626648" y="6801"/>
                </a:lnTo>
                <a:lnTo>
                  <a:pt x="687739" y="14962"/>
                </a:lnTo>
                <a:lnTo>
                  <a:pt x="744904" y="25994"/>
                </a:lnTo>
                <a:lnTo>
                  <a:pt x="797553" y="39671"/>
                </a:lnTo>
                <a:lnTo>
                  <a:pt x="845096" y="55765"/>
                </a:lnTo>
                <a:lnTo>
                  <a:pt x="886942" y="74050"/>
                </a:lnTo>
                <a:lnTo>
                  <a:pt x="922503" y="94299"/>
                </a:lnTo>
                <a:lnTo>
                  <a:pt x="972408" y="139782"/>
                </a:lnTo>
                <a:lnTo>
                  <a:pt x="990091" y="190398"/>
                </a:lnTo>
                <a:lnTo>
                  <a:pt x="985572" y="216234"/>
                </a:lnTo>
                <a:lnTo>
                  <a:pt x="951188" y="264512"/>
                </a:lnTo>
                <a:lnTo>
                  <a:pt x="886942" y="306750"/>
                </a:lnTo>
                <a:lnTo>
                  <a:pt x="845096" y="325037"/>
                </a:lnTo>
                <a:lnTo>
                  <a:pt x="797553" y="341133"/>
                </a:lnTo>
                <a:lnTo>
                  <a:pt x="744904" y="354811"/>
                </a:lnTo>
                <a:lnTo>
                  <a:pt x="687739" y="365845"/>
                </a:lnTo>
                <a:lnTo>
                  <a:pt x="626648" y="374007"/>
                </a:lnTo>
                <a:lnTo>
                  <a:pt x="562220" y="379071"/>
                </a:lnTo>
                <a:lnTo>
                  <a:pt x="495045" y="380809"/>
                </a:lnTo>
                <a:lnTo>
                  <a:pt x="427871" y="379071"/>
                </a:lnTo>
                <a:lnTo>
                  <a:pt x="363443" y="374007"/>
                </a:lnTo>
                <a:lnTo>
                  <a:pt x="302352" y="365845"/>
                </a:lnTo>
                <a:lnTo>
                  <a:pt x="245187" y="354811"/>
                </a:lnTo>
                <a:lnTo>
                  <a:pt x="192538" y="341133"/>
                </a:lnTo>
                <a:lnTo>
                  <a:pt x="144995" y="325037"/>
                </a:lnTo>
                <a:lnTo>
                  <a:pt x="103149" y="306750"/>
                </a:lnTo>
                <a:lnTo>
                  <a:pt x="67588" y="286500"/>
                </a:lnTo>
                <a:lnTo>
                  <a:pt x="17683" y="241015"/>
                </a:lnTo>
                <a:lnTo>
                  <a:pt x="0" y="190398"/>
                </a:lnTo>
                <a:close/>
              </a:path>
            </a:pathLst>
          </a:custGeom>
          <a:noFill/>
          <a:ln w="31725" cap="flat" cmpd="sng">
            <a:solidFill>
              <a:srgbClr val="1B69A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45" name="Google Shape;545;p67"/>
          <p:cNvSpPr/>
          <p:nvPr/>
        </p:nvSpPr>
        <p:spPr>
          <a:xfrm>
            <a:off x="3121879" y="3146620"/>
            <a:ext cx="2116200" cy="498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46" name="Google Shape;546;p67"/>
          <p:cNvSpPr txBox="1"/>
          <p:nvPr/>
        </p:nvSpPr>
        <p:spPr>
          <a:xfrm>
            <a:off x="3961510" y="4670062"/>
            <a:ext cx="12309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547" name="Google Shape;547;p67"/>
          <p:cNvSpPr txBox="1">
            <a:spLocks noGrp="1"/>
          </p:cNvSpPr>
          <p:nvPr>
            <p:ph type="sldNum" idx="12"/>
          </p:nvPr>
        </p:nvSpPr>
        <p:spPr>
          <a:xfrm>
            <a:off x="7513539" y="4670062"/>
            <a:ext cx="4932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r>
              <a:rPr lang="en" sz="1000" b="0" i="0">
                <a:solidFill>
                  <a:srgbClr val="010202"/>
                </a:solidFill>
                <a:latin typeface="Times New Roman"/>
                <a:ea typeface="Times New Roman"/>
                <a:cs typeface="Times New Roman"/>
                <a:sym typeface="Times New Roman"/>
              </a:rPr>
              <a:t> </a:t>
            </a:r>
            <a:fld id="{00000000-1234-1234-1234-123412341234}" type="slidenum">
              <a:rPr lang="en" sz="1000" b="0" i="0">
                <a:solidFill>
                  <a:srgbClr val="010202"/>
                </a:solidFill>
                <a:latin typeface="Times New Roman"/>
                <a:ea typeface="Times New Roman"/>
                <a:cs typeface="Times New Roman"/>
                <a:sym typeface="Times New Roman"/>
              </a:rPr>
              <a:t>79</a:t>
            </a:fld>
            <a:endParaRPr/>
          </a:p>
        </p:txBody>
      </p:sp>
      <p:sp>
        <p:nvSpPr>
          <p:cNvPr id="548" name="Google Shape;548;p67"/>
          <p:cNvSpPr txBox="1"/>
          <p:nvPr/>
        </p:nvSpPr>
        <p:spPr>
          <a:xfrm>
            <a:off x="1596427" y="852200"/>
            <a:ext cx="4329000" cy="6219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1700" b="1">
                <a:solidFill>
                  <a:srgbClr val="010202"/>
                </a:solidFill>
                <a:latin typeface="Verdana"/>
                <a:ea typeface="Verdana"/>
                <a:cs typeface="Verdana"/>
                <a:sym typeface="Verdana"/>
              </a:rPr>
              <a:t>rattLesnake	  =	[1,1,1,1,0]</a:t>
            </a:r>
            <a:endParaRPr sz="1700">
              <a:latin typeface="Verdana"/>
              <a:ea typeface="Verdana"/>
              <a:cs typeface="Verdana"/>
              <a:sym typeface="Verdana"/>
            </a:endParaRPr>
          </a:p>
          <a:p>
            <a:pPr marL="12700" marR="0" lvl="0" indent="0" algn="l" rtl="0">
              <a:lnSpc>
                <a:spcPct val="100000"/>
              </a:lnSpc>
              <a:spcBef>
                <a:spcPts val="0"/>
              </a:spcBef>
              <a:spcAft>
                <a:spcPts val="0"/>
              </a:spcAft>
              <a:buNone/>
            </a:pPr>
            <a:r>
              <a:rPr lang="en" sz="1700" b="1">
                <a:solidFill>
                  <a:srgbClr val="010202"/>
                </a:solidFill>
                <a:latin typeface="Verdana"/>
                <a:ea typeface="Verdana"/>
                <a:cs typeface="Verdana"/>
                <a:sym typeface="Verdana"/>
              </a:rPr>
              <a:t>Boa constrictor =	[0,1,0,1,0]  dartFrog	        =  [1,0,1,0,4]</a:t>
            </a:r>
            <a:endParaRPr sz="1700" b="1">
              <a:solidFill>
                <a:srgbClr val="010202"/>
              </a:solidFill>
              <a:latin typeface="Verdana"/>
              <a:ea typeface="Verdana"/>
              <a:cs typeface="Verdana"/>
              <a:sym typeface="Verdana"/>
            </a:endParaRPr>
          </a:p>
          <a:p>
            <a:pPr marL="12700" marR="0" lvl="0" indent="0" algn="l" rtl="0">
              <a:lnSpc>
                <a:spcPct val="100000"/>
              </a:lnSpc>
              <a:spcBef>
                <a:spcPts val="0"/>
              </a:spcBef>
              <a:spcAft>
                <a:spcPts val="0"/>
              </a:spcAft>
              <a:buNone/>
            </a:pPr>
            <a:r>
              <a:rPr lang="en" sz="1700" b="1">
                <a:solidFill>
                  <a:srgbClr val="010202"/>
                </a:solidFill>
                <a:latin typeface="Verdana"/>
                <a:ea typeface="Verdana"/>
                <a:cs typeface="Verdana"/>
                <a:sym typeface="Verdana"/>
              </a:rPr>
              <a:t>Alligator            =  [1,1,0,1,1]</a:t>
            </a:r>
            <a:endParaRPr sz="1700" b="1">
              <a:solidFill>
                <a:srgbClr val="010202"/>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8993" y="724206"/>
            <a:ext cx="4664869" cy="1464469"/>
          </a:xfrm>
          <a:prstGeom prst="rect">
            <a:avLst/>
          </a:prstGeom>
        </p:spPr>
      </p:pic>
      <p:pic>
        <p:nvPicPr>
          <p:cNvPr id="3" name="Picture 2"/>
          <p:cNvPicPr>
            <a:picLocks noChangeAspect="1"/>
          </p:cNvPicPr>
          <p:nvPr/>
        </p:nvPicPr>
        <p:blipFill>
          <a:blip r:embed="rId4"/>
          <a:stretch>
            <a:fillRect/>
          </a:stretch>
        </p:blipFill>
        <p:spPr>
          <a:xfrm>
            <a:off x="4429125" y="2006473"/>
            <a:ext cx="4714875" cy="1328738"/>
          </a:xfrm>
          <a:prstGeom prst="rect">
            <a:avLst/>
          </a:prstGeom>
        </p:spPr>
      </p:pic>
      <p:pic>
        <p:nvPicPr>
          <p:cNvPr id="4" name="Picture 3"/>
          <p:cNvPicPr>
            <a:picLocks noChangeAspect="1"/>
          </p:cNvPicPr>
          <p:nvPr/>
        </p:nvPicPr>
        <p:blipFill>
          <a:blip r:embed="rId5"/>
          <a:stretch>
            <a:fillRect/>
          </a:stretch>
        </p:blipFill>
        <p:spPr>
          <a:xfrm>
            <a:off x="262695" y="2522988"/>
            <a:ext cx="4750594" cy="1178719"/>
          </a:xfrm>
          <a:prstGeom prst="rect">
            <a:avLst/>
          </a:prstGeom>
        </p:spPr>
      </p:pic>
      <p:pic>
        <p:nvPicPr>
          <p:cNvPr id="5" name="Picture 4"/>
          <p:cNvPicPr>
            <a:picLocks noChangeAspect="1"/>
          </p:cNvPicPr>
          <p:nvPr/>
        </p:nvPicPr>
        <p:blipFill>
          <a:blip r:embed="rId6"/>
          <a:stretch>
            <a:fillRect/>
          </a:stretch>
        </p:blipFill>
        <p:spPr>
          <a:xfrm>
            <a:off x="4760034" y="3832352"/>
            <a:ext cx="4237159" cy="1221581"/>
          </a:xfrm>
          <a:prstGeom prst="rect">
            <a:avLst/>
          </a:prstGeom>
        </p:spPr>
      </p:pic>
      <p:pic>
        <p:nvPicPr>
          <p:cNvPr id="6" name="Picture 5"/>
          <p:cNvPicPr>
            <a:picLocks noChangeAspect="1"/>
          </p:cNvPicPr>
          <p:nvPr/>
        </p:nvPicPr>
        <p:blipFill>
          <a:blip r:embed="rId7"/>
          <a:stretch>
            <a:fillRect/>
          </a:stretch>
        </p:blipFill>
        <p:spPr>
          <a:xfrm>
            <a:off x="4336257" y="752258"/>
            <a:ext cx="4807744" cy="1285875"/>
          </a:xfrm>
          <a:prstGeom prst="rect">
            <a:avLst/>
          </a:prstGeom>
        </p:spPr>
      </p:pic>
      <p:pic>
        <p:nvPicPr>
          <p:cNvPr id="7" name="Picture 6"/>
          <p:cNvPicPr>
            <a:picLocks noChangeAspect="1"/>
          </p:cNvPicPr>
          <p:nvPr/>
        </p:nvPicPr>
        <p:blipFill>
          <a:blip r:embed="rId8"/>
          <a:stretch>
            <a:fillRect/>
          </a:stretch>
        </p:blipFill>
        <p:spPr>
          <a:xfrm>
            <a:off x="1776954" y="2757487"/>
            <a:ext cx="4736306" cy="1300163"/>
          </a:xfrm>
          <a:prstGeom prst="rect">
            <a:avLst/>
          </a:prstGeom>
        </p:spPr>
      </p:pic>
      <p:pic>
        <p:nvPicPr>
          <p:cNvPr id="8" name="Picture 7"/>
          <p:cNvPicPr>
            <a:picLocks noChangeAspect="1"/>
          </p:cNvPicPr>
          <p:nvPr/>
        </p:nvPicPr>
        <p:blipFill>
          <a:blip r:embed="rId9"/>
          <a:stretch>
            <a:fillRect/>
          </a:stretch>
        </p:blipFill>
        <p:spPr>
          <a:xfrm>
            <a:off x="42863" y="1509333"/>
            <a:ext cx="4772025" cy="1328738"/>
          </a:xfrm>
          <a:prstGeom prst="rect">
            <a:avLst/>
          </a:prstGeom>
        </p:spPr>
      </p:pic>
      <p:pic>
        <p:nvPicPr>
          <p:cNvPr id="9" name="Picture 8"/>
          <p:cNvPicPr>
            <a:picLocks noChangeAspect="1"/>
          </p:cNvPicPr>
          <p:nvPr/>
        </p:nvPicPr>
        <p:blipFill>
          <a:blip r:embed="rId10"/>
          <a:stretch>
            <a:fillRect/>
          </a:stretch>
        </p:blipFill>
        <p:spPr>
          <a:xfrm>
            <a:off x="42863" y="3684497"/>
            <a:ext cx="4857750" cy="1328738"/>
          </a:xfrm>
          <a:prstGeom prst="rect">
            <a:avLst/>
          </a:prstGeom>
        </p:spPr>
      </p:pic>
      <p:sp>
        <p:nvSpPr>
          <p:cNvPr id="10" name="TextBox 9"/>
          <p:cNvSpPr txBox="1"/>
          <p:nvPr/>
        </p:nvSpPr>
        <p:spPr>
          <a:xfrm>
            <a:off x="209874" y="110352"/>
            <a:ext cx="4551246" cy="461665"/>
          </a:xfrm>
          <a:prstGeom prst="rect">
            <a:avLst/>
          </a:prstGeom>
          <a:noFill/>
        </p:spPr>
        <p:txBody>
          <a:bodyPr wrap="none" rtlCol="0">
            <a:spAutoFit/>
          </a:bodyPr>
          <a:lstStyle/>
          <a:p>
            <a:r>
              <a:rPr lang="en-US" sz="2400" dirty="0">
                <a:solidFill>
                  <a:srgbClr val="0070C0"/>
                </a:solidFill>
                <a:effectLst>
                  <a:outerShdw blurRad="38100" dist="38100" dir="2700000" algn="tl">
                    <a:srgbClr val="000000">
                      <a:alpha val="43137"/>
                    </a:srgbClr>
                  </a:outerShdw>
                </a:effectLst>
              </a:rPr>
              <a:t>Machine Learning: The Promise</a:t>
            </a:r>
          </a:p>
        </p:txBody>
      </p:sp>
      <p:sp>
        <p:nvSpPr>
          <p:cNvPr id="11" name="Slide Number Placeholder 10">
            <a:extLst>
              <a:ext uri="{FF2B5EF4-FFF2-40B4-BE49-F238E27FC236}">
                <a16:creationId xmlns:a16="http://schemas.microsoft.com/office/drawing/2014/main" id="{348DC97F-54E0-473F-8925-F7C9D854911F}"/>
              </a:ext>
            </a:extLst>
          </p:cNvPr>
          <p:cNvSpPr>
            <a:spLocks noGrp="1"/>
          </p:cNvSpPr>
          <p:nvPr>
            <p:ph type="sldNum" sz="quarter" idx="12"/>
          </p:nvPr>
        </p:nvSpPr>
        <p:spPr/>
        <p:txBody>
          <a:bodyPr/>
          <a:lstStyle/>
          <a:p>
            <a:fld id="{E2FE33F3-3183-49B3-BFFD-12931E10A3ED}" type="slidenum">
              <a:rPr lang="en-US" smtClean="0"/>
              <a:t>8</a:t>
            </a:fld>
            <a:endParaRPr lang="en-US"/>
          </a:p>
        </p:txBody>
      </p:sp>
    </p:spTree>
    <p:extLst>
      <p:ext uri="{BB962C8B-B14F-4D97-AF65-F5344CB8AC3E}">
        <p14:creationId xmlns:p14="http://schemas.microsoft.com/office/powerpoint/2010/main" val="8045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561"/>
        <p:cNvGrpSpPr/>
        <p:nvPr/>
      </p:nvGrpSpPr>
      <p:grpSpPr>
        <a:xfrm>
          <a:off x="0" y="0"/>
          <a:ext cx="0" cy="0"/>
          <a:chOff x="0" y="0"/>
          <a:chExt cx="0" cy="0"/>
        </a:xfrm>
      </p:grpSpPr>
      <p:sp>
        <p:nvSpPr>
          <p:cNvPr id="562" name="Google Shape;562;p69"/>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90919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64" name="Google Shape;564;p69"/>
          <p:cNvSpPr txBox="1"/>
          <p:nvPr/>
        </p:nvSpPr>
        <p:spPr>
          <a:xfrm>
            <a:off x="7837077" y="4681510"/>
            <a:ext cx="169200" cy="129000"/>
          </a:xfrm>
          <a:prstGeom prst="rect">
            <a:avLst/>
          </a:prstGeom>
          <a:noFill/>
          <a:ln>
            <a:noFill/>
          </a:ln>
        </p:spPr>
        <p:txBody>
          <a:bodyPr spcFirstLastPara="1" wrap="square" lIns="0" tIns="6275" rIns="0" bIns="0" anchor="t" anchorCtr="0">
            <a:noAutofit/>
          </a:bodyPr>
          <a:lstStyle/>
          <a:p>
            <a:pPr marL="25400" marR="0" lvl="0" indent="0" algn="l" rtl="0">
              <a:lnSpc>
                <a:spcPct val="100000"/>
              </a:lnSpc>
              <a:spcBef>
                <a:spcPts val="0"/>
              </a:spcBef>
              <a:spcAft>
                <a:spcPts val="0"/>
              </a:spcAft>
              <a:buNone/>
            </a:pPr>
            <a:fld id="{00000000-1234-1234-1234-123412341234}" type="slidenum">
              <a:rPr lang="en" sz="900">
                <a:solidFill>
                  <a:srgbClr val="FFFFFF"/>
                </a:solidFill>
                <a:latin typeface="Arial"/>
                <a:ea typeface="Arial"/>
                <a:cs typeface="Arial"/>
                <a:sym typeface="Arial"/>
              </a:rPr>
              <a:t>80</a:t>
            </a:fld>
            <a:endParaRPr sz="900">
              <a:latin typeface="Arial"/>
              <a:ea typeface="Arial"/>
              <a:cs typeface="Arial"/>
              <a:sym typeface="Arial"/>
            </a:endParaRPr>
          </a:p>
        </p:txBody>
      </p:sp>
      <p:sp>
        <p:nvSpPr>
          <p:cNvPr id="565" name="Google Shape;565;p69"/>
          <p:cNvSpPr txBox="1">
            <a:spLocks noGrp="1"/>
          </p:cNvSpPr>
          <p:nvPr>
            <p:ph type="title"/>
          </p:nvPr>
        </p:nvSpPr>
        <p:spPr>
          <a:xfrm>
            <a:off x="1215427" y="392200"/>
            <a:ext cx="75171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E285C"/>
                </a:solidFill>
                <a:latin typeface="Trebuchet MS"/>
                <a:ea typeface="Trebuchet MS"/>
                <a:cs typeface="Trebuchet MS"/>
                <a:sym typeface="Trebuchet MS"/>
              </a:rPr>
              <a:t>Issues of Concern When Learning Models</a:t>
            </a:r>
            <a:endParaRPr sz="3000" b="0" i="0" u="none" strike="noStrike" cap="none">
              <a:solidFill>
                <a:srgbClr val="252626"/>
              </a:solidFill>
              <a:latin typeface="Trebuchet MS"/>
              <a:ea typeface="Trebuchet MS"/>
              <a:cs typeface="Trebuchet MS"/>
              <a:sym typeface="Trebuchet MS"/>
            </a:endParaRPr>
          </a:p>
        </p:txBody>
      </p:sp>
      <p:sp>
        <p:nvSpPr>
          <p:cNvPr id="566" name="Google Shape;566;p69"/>
          <p:cNvSpPr txBox="1">
            <a:spLocks noGrp="1"/>
          </p:cNvSpPr>
          <p:nvPr>
            <p:ph type="sldNum" idx="12"/>
          </p:nvPr>
        </p:nvSpPr>
        <p:spPr>
          <a:xfrm>
            <a:off x="7513539" y="4670062"/>
            <a:ext cx="493200" cy="149700"/>
          </a:xfrm>
          <a:prstGeom prst="rect">
            <a:avLst/>
          </a:prstGeom>
        </p:spPr>
        <p:txBody>
          <a:bodyPr spcFirstLastPara="1" wrap="square" lIns="0" tIns="0" rIns="0" bIns="0" anchor="t" anchorCtr="0">
            <a:noAutofit/>
          </a:bodyPr>
          <a:lstStyle/>
          <a:p>
            <a:pPr marL="368300" lvl="0" indent="0" algn="l" rtl="0">
              <a:spcBef>
                <a:spcPts val="0"/>
              </a:spcBef>
              <a:spcAft>
                <a:spcPts val="0"/>
              </a:spcAft>
              <a:buClr>
                <a:srgbClr val="000000"/>
              </a:buClr>
              <a:buFont typeface="Arial"/>
              <a:buNone/>
            </a:pPr>
            <a:fld id="{00000000-1234-1234-1234-123412341234}" type="slidenum">
              <a:rPr lang="en"/>
              <a:t>80</a:t>
            </a:fld>
            <a:endParaRPr>
              <a:solidFill>
                <a:srgbClr val="010202"/>
              </a:solidFill>
            </a:endParaRPr>
          </a:p>
        </p:txBody>
      </p:sp>
      <p:sp>
        <p:nvSpPr>
          <p:cNvPr id="567" name="Google Shape;567;p69"/>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80</a:t>
            </a:fld>
            <a:endParaRPr>
              <a:solidFill>
                <a:srgbClr val="000000"/>
              </a:solidFill>
            </a:endParaRPr>
          </a:p>
        </p:txBody>
      </p:sp>
      <p:graphicFrame>
        <p:nvGraphicFramePr>
          <p:cNvPr id="569" name="Google Shape;563;p69">
            <a:extLst>
              <a:ext uri="{FF2B5EF4-FFF2-40B4-BE49-F238E27FC236}">
                <a16:creationId xmlns:a16="http://schemas.microsoft.com/office/drawing/2014/main" id="{DBB9C568-58F1-4AAF-82D7-5BADAEA3412C}"/>
              </a:ext>
            </a:extLst>
          </p:cNvPr>
          <p:cNvGraphicFramePr/>
          <p:nvPr>
            <p:extLst>
              <p:ext uri="{D42A27DB-BD31-4B8C-83A1-F6EECF244321}">
                <p14:modId xmlns:p14="http://schemas.microsoft.com/office/powerpoint/2010/main" val="3268843705"/>
              </p:ext>
            </p:extLst>
          </p:nvPr>
        </p:nvGraphicFramePr>
        <p:xfrm>
          <a:off x="213592" y="1006963"/>
          <a:ext cx="8423966" cy="3646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571"/>
        <p:cNvGrpSpPr/>
        <p:nvPr/>
      </p:nvGrpSpPr>
      <p:grpSpPr>
        <a:xfrm>
          <a:off x="0" y="0"/>
          <a:ext cx="0" cy="0"/>
          <a:chOff x="0" y="0"/>
          <a:chExt cx="0" cy="0"/>
        </a:xfrm>
      </p:grpSpPr>
      <p:sp>
        <p:nvSpPr>
          <p:cNvPr id="572" name="Google Shape;572;p70"/>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90919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73" name="Google Shape;573;p70"/>
          <p:cNvSpPr txBox="1"/>
          <p:nvPr/>
        </p:nvSpPr>
        <p:spPr>
          <a:xfrm>
            <a:off x="1132275" y="907425"/>
            <a:ext cx="7468500" cy="3109500"/>
          </a:xfrm>
          <a:prstGeom prst="rect">
            <a:avLst/>
          </a:prstGeom>
          <a:noFill/>
          <a:ln>
            <a:noFill/>
          </a:ln>
        </p:spPr>
        <p:txBody>
          <a:bodyPr spcFirstLastPara="1" wrap="square" lIns="0" tIns="48275" rIns="0" bIns="0" anchor="t" anchorCtr="0">
            <a:noAutofit/>
          </a:bodyPr>
          <a:lstStyle/>
          <a:p>
            <a:pPr marL="88900" marR="0" lvl="0" indent="-133350" algn="l" rtl="0">
              <a:lnSpc>
                <a:spcPct val="107692"/>
              </a:lnSpc>
              <a:spcBef>
                <a:spcPts val="0"/>
              </a:spcBef>
              <a:spcAft>
                <a:spcPts val="0"/>
              </a:spcAft>
              <a:buClr>
                <a:srgbClr val="295A91"/>
              </a:buClr>
              <a:buSzPts val="2100"/>
              <a:buFont typeface="Calibri"/>
              <a:buChar char="▪"/>
            </a:pPr>
            <a:r>
              <a:rPr lang="en" sz="2100">
                <a:solidFill>
                  <a:srgbClr val="010202"/>
                </a:solidFill>
                <a:latin typeface="Calibri"/>
                <a:ea typeface="Calibri"/>
                <a:cs typeface="Calibri"/>
                <a:sym typeface="Calibri"/>
              </a:rPr>
              <a:t>Suppose we know that there are k different groups in our training data, but don't know labels</a:t>
            </a:r>
            <a:endParaRPr sz="2100">
              <a:latin typeface="Calibri"/>
              <a:ea typeface="Calibri"/>
              <a:cs typeface="Calibri"/>
              <a:sym typeface="Calibri"/>
            </a:endParaRPr>
          </a:p>
          <a:p>
            <a:pPr marL="330200" marR="0" lvl="1" indent="-165100" algn="l" rtl="0">
              <a:lnSpc>
                <a:spcPct val="100000"/>
              </a:lnSpc>
              <a:spcBef>
                <a:spcPts val="0"/>
              </a:spcBef>
              <a:spcAft>
                <a:spcPts val="0"/>
              </a:spcAft>
              <a:buClr>
                <a:srgbClr val="295A91"/>
              </a:buClr>
              <a:buSzPts val="2000"/>
              <a:buFont typeface="Calibri"/>
              <a:buChar char="○"/>
            </a:pPr>
            <a:r>
              <a:rPr lang="en" sz="2000" i="0" u="none" strike="noStrike" cap="none">
                <a:solidFill>
                  <a:srgbClr val="010202"/>
                </a:solidFill>
                <a:latin typeface="Calibri"/>
                <a:ea typeface="Calibri"/>
                <a:cs typeface="Calibri"/>
                <a:sym typeface="Calibri"/>
              </a:rPr>
              <a:t>Pick k samples (at random?) as exemplars</a:t>
            </a:r>
            <a:endParaRPr sz="2000" i="0" u="none" strike="noStrike" cap="none">
              <a:latin typeface="Calibri"/>
              <a:ea typeface="Calibri"/>
              <a:cs typeface="Calibri"/>
              <a:sym typeface="Calibri"/>
            </a:endParaRPr>
          </a:p>
          <a:p>
            <a:pPr marL="330200" marR="88900" lvl="1" indent="-165100" algn="l" rtl="0">
              <a:lnSpc>
                <a:spcPct val="88500"/>
              </a:lnSpc>
              <a:spcBef>
                <a:spcPts val="500"/>
              </a:spcBef>
              <a:spcAft>
                <a:spcPts val="0"/>
              </a:spcAft>
              <a:buClr>
                <a:srgbClr val="295A91"/>
              </a:buClr>
              <a:buSzPts val="2000"/>
              <a:buFont typeface="Calibri"/>
              <a:buChar char="○"/>
            </a:pPr>
            <a:r>
              <a:rPr lang="en" sz="2000" i="0" u="none" strike="noStrike" cap="none">
                <a:solidFill>
                  <a:srgbClr val="010202"/>
                </a:solidFill>
                <a:latin typeface="Calibri"/>
                <a:ea typeface="Calibri"/>
                <a:cs typeface="Calibri"/>
                <a:sym typeface="Calibri"/>
              </a:rPr>
              <a:t>Cluster remaining samples by minimizing distance</a:t>
            </a:r>
            <a:r>
              <a:rPr lang="en" sz="2000">
                <a:solidFill>
                  <a:srgbClr val="010202"/>
                </a:solidFill>
                <a:latin typeface="Calibri"/>
                <a:ea typeface="Calibri"/>
                <a:cs typeface="Calibri"/>
                <a:sym typeface="Calibri"/>
              </a:rPr>
              <a:t> </a:t>
            </a:r>
            <a:r>
              <a:rPr lang="en" sz="2000" i="0" u="none" strike="noStrike" cap="none">
                <a:solidFill>
                  <a:srgbClr val="010202"/>
                </a:solidFill>
                <a:latin typeface="Calibri"/>
                <a:ea typeface="Calibri"/>
                <a:cs typeface="Calibri"/>
                <a:sym typeface="Calibri"/>
              </a:rPr>
              <a:t>between samples in same cluster (</a:t>
            </a:r>
            <a:r>
              <a:rPr lang="en" sz="2000" i="0" u="none" strike="noStrike" cap="none">
                <a:solidFill>
                  <a:srgbClr val="ED2024"/>
                </a:solidFill>
                <a:latin typeface="Calibri"/>
                <a:ea typeface="Calibri"/>
                <a:cs typeface="Calibri"/>
                <a:sym typeface="Calibri"/>
              </a:rPr>
              <a:t>objective function</a:t>
            </a:r>
            <a:r>
              <a:rPr lang="en" sz="2000" i="0" u="none" strike="noStrike" cap="none">
                <a:solidFill>
                  <a:srgbClr val="010202"/>
                </a:solidFill>
                <a:latin typeface="Calibri"/>
                <a:ea typeface="Calibri"/>
                <a:cs typeface="Calibri"/>
                <a:sym typeface="Calibri"/>
              </a:rPr>
              <a:t>) −</a:t>
            </a:r>
            <a:r>
              <a:rPr lang="en" sz="2000">
                <a:solidFill>
                  <a:srgbClr val="010202"/>
                </a:solidFill>
                <a:latin typeface="Calibri"/>
                <a:ea typeface="Calibri"/>
                <a:cs typeface="Calibri"/>
                <a:sym typeface="Calibri"/>
              </a:rPr>
              <a:t> </a:t>
            </a:r>
            <a:r>
              <a:rPr lang="en" sz="2000" i="0" u="none" strike="noStrike" cap="none">
                <a:solidFill>
                  <a:srgbClr val="010202"/>
                </a:solidFill>
                <a:latin typeface="Calibri"/>
                <a:ea typeface="Calibri"/>
                <a:cs typeface="Calibri"/>
                <a:sym typeface="Calibri"/>
              </a:rPr>
              <a:t>put sample in group with closest exemplar</a:t>
            </a:r>
            <a:endParaRPr sz="2000" i="0" u="none" strike="noStrike" cap="none">
              <a:latin typeface="Calibri"/>
              <a:ea typeface="Calibri"/>
              <a:cs typeface="Calibri"/>
              <a:sym typeface="Calibri"/>
            </a:endParaRPr>
          </a:p>
          <a:p>
            <a:pPr marL="317500" marR="0" lvl="1" indent="-152400" algn="l" rtl="0">
              <a:lnSpc>
                <a:spcPct val="100000"/>
              </a:lnSpc>
              <a:spcBef>
                <a:spcPts val="300"/>
              </a:spcBef>
              <a:spcAft>
                <a:spcPts val="0"/>
              </a:spcAft>
              <a:buClr>
                <a:srgbClr val="295A91"/>
              </a:buClr>
              <a:buSzPts val="2000"/>
              <a:buFont typeface="Calibri"/>
              <a:buChar char="○"/>
            </a:pPr>
            <a:r>
              <a:rPr lang="en" sz="2000" i="0" u="none" strike="noStrike" cap="none">
                <a:solidFill>
                  <a:srgbClr val="010202"/>
                </a:solidFill>
                <a:latin typeface="Calibri"/>
                <a:ea typeface="Calibri"/>
                <a:cs typeface="Calibri"/>
                <a:sym typeface="Calibri"/>
              </a:rPr>
              <a:t>Find median example in each cluster as new exemplar</a:t>
            </a:r>
            <a:endParaRPr sz="2000" i="0" u="none" strike="noStrike" cap="none">
              <a:latin typeface="Calibri"/>
              <a:ea typeface="Calibri"/>
              <a:cs typeface="Calibri"/>
              <a:sym typeface="Calibri"/>
            </a:endParaRPr>
          </a:p>
          <a:p>
            <a:pPr marL="317500" marR="0" lvl="1" indent="-152400" algn="l" rtl="0">
              <a:lnSpc>
                <a:spcPct val="100000"/>
              </a:lnSpc>
              <a:spcBef>
                <a:spcPts val="300"/>
              </a:spcBef>
              <a:spcAft>
                <a:spcPts val="0"/>
              </a:spcAft>
              <a:buClr>
                <a:srgbClr val="295A91"/>
              </a:buClr>
              <a:buSzPts val="2000"/>
              <a:buFont typeface="Calibri"/>
              <a:buChar char="○"/>
            </a:pPr>
            <a:r>
              <a:rPr lang="en" sz="2000" i="0" u="none" strike="noStrike" cap="none">
                <a:solidFill>
                  <a:srgbClr val="010202"/>
                </a:solidFill>
                <a:latin typeface="Calibri"/>
                <a:ea typeface="Calibri"/>
                <a:cs typeface="Calibri"/>
                <a:sym typeface="Calibri"/>
              </a:rPr>
              <a:t>Repeat until no change</a:t>
            </a:r>
            <a:endParaRPr sz="2000" i="0" u="none" strike="noStrike" cap="none">
              <a:latin typeface="Calibri"/>
              <a:ea typeface="Calibri"/>
              <a:cs typeface="Calibri"/>
              <a:sym typeface="Calibri"/>
            </a:endParaRPr>
          </a:p>
          <a:p>
            <a:pPr marL="88900" marR="0" lvl="0" indent="-133350" algn="l" rtl="0">
              <a:lnSpc>
                <a:spcPct val="100000"/>
              </a:lnSpc>
              <a:spcBef>
                <a:spcPts val="1100"/>
              </a:spcBef>
              <a:spcAft>
                <a:spcPts val="0"/>
              </a:spcAft>
              <a:buClr>
                <a:srgbClr val="295A91"/>
              </a:buClr>
              <a:buSzPts val="2100"/>
              <a:buFont typeface="Calibri"/>
              <a:buChar char="▪"/>
            </a:pPr>
            <a:r>
              <a:rPr lang="en" sz="2100">
                <a:solidFill>
                  <a:srgbClr val="010202"/>
                </a:solidFill>
                <a:latin typeface="Calibri"/>
                <a:ea typeface="Calibri"/>
                <a:cs typeface="Calibri"/>
                <a:sym typeface="Calibri"/>
              </a:rPr>
              <a:t>lssues:</a:t>
            </a:r>
            <a:endParaRPr sz="2100">
              <a:latin typeface="Calibri"/>
              <a:ea typeface="Calibri"/>
              <a:cs typeface="Calibri"/>
              <a:sym typeface="Calibri"/>
            </a:endParaRPr>
          </a:p>
          <a:p>
            <a:pPr marL="330200" marR="0" lvl="1" indent="-165100" algn="l" rtl="0">
              <a:lnSpc>
                <a:spcPct val="100000"/>
              </a:lnSpc>
              <a:spcBef>
                <a:spcPts val="100"/>
              </a:spcBef>
              <a:spcAft>
                <a:spcPts val="0"/>
              </a:spcAft>
              <a:buClr>
                <a:srgbClr val="295A91"/>
              </a:buClr>
              <a:buSzPts val="2000"/>
              <a:buFont typeface="Calibri"/>
              <a:buChar char="○"/>
            </a:pPr>
            <a:r>
              <a:rPr lang="en" sz="2000" i="0" u="none" strike="noStrike" cap="none">
                <a:solidFill>
                  <a:srgbClr val="010202"/>
                </a:solidFill>
                <a:latin typeface="Calibri"/>
                <a:ea typeface="Calibri"/>
                <a:cs typeface="Calibri"/>
                <a:sym typeface="Calibri"/>
              </a:rPr>
              <a:t>How do we decide on the best number of clusters?</a:t>
            </a:r>
            <a:endParaRPr sz="2000" i="0" u="none" strike="noStrike" cap="none">
              <a:latin typeface="Calibri"/>
              <a:ea typeface="Calibri"/>
              <a:cs typeface="Calibri"/>
              <a:sym typeface="Calibri"/>
            </a:endParaRPr>
          </a:p>
          <a:p>
            <a:pPr marL="330200" marR="241300" lvl="1" indent="-165100" algn="l" rtl="0">
              <a:lnSpc>
                <a:spcPct val="108333"/>
              </a:lnSpc>
              <a:spcBef>
                <a:spcPts val="500"/>
              </a:spcBef>
              <a:spcAft>
                <a:spcPts val="0"/>
              </a:spcAft>
              <a:buClr>
                <a:srgbClr val="295A91"/>
              </a:buClr>
              <a:buSzPts val="2000"/>
              <a:buFont typeface="Calibri"/>
              <a:buChar char="○"/>
            </a:pPr>
            <a:r>
              <a:rPr lang="en" sz="2000" i="0" u="none" strike="noStrike" cap="none">
                <a:solidFill>
                  <a:srgbClr val="010202"/>
                </a:solidFill>
                <a:latin typeface="Calibri"/>
                <a:ea typeface="Calibri"/>
                <a:cs typeface="Calibri"/>
                <a:sym typeface="Calibri"/>
              </a:rPr>
              <a:t>How do we select the best features, the best distance  metric?</a:t>
            </a:r>
            <a:endParaRPr sz="2000" i="0" u="none" strike="noStrike" cap="none">
              <a:latin typeface="Calibri"/>
              <a:ea typeface="Calibri"/>
              <a:cs typeface="Calibri"/>
              <a:sym typeface="Calibri"/>
            </a:endParaRPr>
          </a:p>
        </p:txBody>
      </p:sp>
      <p:sp>
        <p:nvSpPr>
          <p:cNvPr id="574" name="Google Shape;574;p70"/>
          <p:cNvSpPr txBox="1"/>
          <p:nvPr/>
        </p:nvSpPr>
        <p:spPr>
          <a:xfrm>
            <a:off x="7837077" y="4681510"/>
            <a:ext cx="169200" cy="129000"/>
          </a:xfrm>
          <a:prstGeom prst="rect">
            <a:avLst/>
          </a:prstGeom>
          <a:noFill/>
          <a:ln>
            <a:noFill/>
          </a:ln>
        </p:spPr>
        <p:txBody>
          <a:bodyPr spcFirstLastPara="1" wrap="square" lIns="0" tIns="6275" rIns="0" bIns="0" anchor="t" anchorCtr="0">
            <a:noAutofit/>
          </a:bodyPr>
          <a:lstStyle/>
          <a:p>
            <a:pPr marL="25400" marR="0" lvl="0" indent="0" algn="l" rtl="0">
              <a:lnSpc>
                <a:spcPct val="100000"/>
              </a:lnSpc>
              <a:spcBef>
                <a:spcPts val="0"/>
              </a:spcBef>
              <a:spcAft>
                <a:spcPts val="0"/>
              </a:spcAft>
              <a:buNone/>
            </a:pPr>
            <a:fld id="{00000000-1234-1234-1234-123412341234}" type="slidenum">
              <a:rPr lang="en" sz="900">
                <a:solidFill>
                  <a:srgbClr val="FFFFFF"/>
                </a:solidFill>
                <a:latin typeface="Arial"/>
                <a:ea typeface="Arial"/>
                <a:cs typeface="Arial"/>
                <a:sym typeface="Arial"/>
              </a:rPr>
              <a:t>81</a:t>
            </a:fld>
            <a:endParaRPr sz="900">
              <a:latin typeface="Arial"/>
              <a:ea typeface="Arial"/>
              <a:cs typeface="Arial"/>
              <a:sym typeface="Arial"/>
            </a:endParaRPr>
          </a:p>
        </p:txBody>
      </p:sp>
      <p:sp>
        <p:nvSpPr>
          <p:cNvPr id="575" name="Google Shape;575;p70"/>
          <p:cNvSpPr txBox="1"/>
          <p:nvPr/>
        </p:nvSpPr>
        <p:spPr>
          <a:xfrm>
            <a:off x="4156964" y="4688619"/>
            <a:ext cx="839400" cy="113100"/>
          </a:xfrm>
          <a:prstGeom prst="rect">
            <a:avLst/>
          </a:prstGeom>
          <a:noFill/>
          <a:ln>
            <a:noFill/>
          </a:ln>
        </p:spPr>
        <p:txBody>
          <a:bodyPr spcFirstLastPara="1" wrap="square" lIns="0" tIns="6825" rIns="0" bIns="0" anchor="t" anchorCtr="0">
            <a:noAutofit/>
          </a:bodyPr>
          <a:lstStyle/>
          <a:p>
            <a:pPr marL="12700" marR="0" lvl="0" indent="0" algn="l" rtl="0">
              <a:lnSpc>
                <a:spcPct val="100000"/>
              </a:lnSpc>
              <a:spcBef>
                <a:spcPts val="0"/>
              </a:spcBef>
              <a:spcAft>
                <a:spcPts val="0"/>
              </a:spcAft>
              <a:buNone/>
            </a:pPr>
            <a:endParaRPr sz="700">
              <a:latin typeface="Arial"/>
              <a:ea typeface="Arial"/>
              <a:cs typeface="Arial"/>
              <a:sym typeface="Arial"/>
            </a:endParaRPr>
          </a:p>
        </p:txBody>
      </p:sp>
      <p:sp>
        <p:nvSpPr>
          <p:cNvPr id="576" name="Google Shape;576;p70"/>
          <p:cNvSpPr txBox="1">
            <a:spLocks noGrp="1"/>
          </p:cNvSpPr>
          <p:nvPr>
            <p:ph type="title"/>
          </p:nvPr>
        </p:nvSpPr>
        <p:spPr>
          <a:xfrm>
            <a:off x="1215432" y="392200"/>
            <a:ext cx="56802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E285C"/>
                </a:solidFill>
                <a:latin typeface="Trebuchet MS"/>
                <a:ea typeface="Trebuchet MS"/>
                <a:cs typeface="Trebuchet MS"/>
                <a:sym typeface="Trebuchet MS"/>
              </a:rPr>
              <a:t>Clustering approaches</a:t>
            </a:r>
            <a:endParaRPr sz="3000" b="0" i="0" u="none" strike="noStrike" cap="none">
              <a:solidFill>
                <a:srgbClr val="252626"/>
              </a:solidFill>
              <a:latin typeface="Trebuchet MS"/>
              <a:ea typeface="Trebuchet MS"/>
              <a:cs typeface="Trebuchet MS"/>
              <a:sym typeface="Trebuchet MS"/>
            </a:endParaRPr>
          </a:p>
        </p:txBody>
      </p:sp>
      <p:sp>
        <p:nvSpPr>
          <p:cNvPr id="577" name="Google Shape;577;p70"/>
          <p:cNvSpPr txBox="1">
            <a:spLocks noGrp="1"/>
          </p:cNvSpPr>
          <p:nvPr>
            <p:ph type="sldNum" idx="12"/>
          </p:nvPr>
        </p:nvSpPr>
        <p:spPr>
          <a:xfrm>
            <a:off x="7513539" y="4670062"/>
            <a:ext cx="493200" cy="149700"/>
          </a:xfrm>
          <a:prstGeom prst="rect">
            <a:avLst/>
          </a:prstGeom>
        </p:spPr>
        <p:txBody>
          <a:bodyPr spcFirstLastPara="1" wrap="square" lIns="0" tIns="0" rIns="0" bIns="0" anchor="t" anchorCtr="0">
            <a:noAutofit/>
          </a:bodyPr>
          <a:lstStyle/>
          <a:p>
            <a:pPr marL="368300" lvl="0" indent="0" algn="l" rtl="0">
              <a:spcBef>
                <a:spcPts val="0"/>
              </a:spcBef>
              <a:spcAft>
                <a:spcPts val="0"/>
              </a:spcAft>
              <a:buClr>
                <a:srgbClr val="000000"/>
              </a:buClr>
              <a:buFont typeface="Arial"/>
              <a:buNone/>
            </a:pPr>
            <a:fld id="{00000000-1234-1234-1234-123412341234}" type="slidenum">
              <a:rPr lang="en"/>
              <a:t>81</a:t>
            </a:fld>
            <a:endParaRPr>
              <a:solidFill>
                <a:srgbClr val="010202"/>
              </a:solidFill>
            </a:endParaRPr>
          </a:p>
        </p:txBody>
      </p:sp>
      <p:sp>
        <p:nvSpPr>
          <p:cNvPr id="578" name="Google Shape;578;p70"/>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81</a:t>
            </a:fld>
            <a:endParaRPr>
              <a:solidFill>
                <a:srgbClr val="00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5" name="Google Shape;585;p71"/>
          <p:cNvSpPr txBox="1">
            <a:spLocks noGrp="1"/>
          </p:cNvSpPr>
          <p:nvPr>
            <p:ph type="title"/>
          </p:nvPr>
        </p:nvSpPr>
        <p:spPr>
          <a:xfrm>
            <a:off x="1215429" y="392200"/>
            <a:ext cx="68580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4"/>
                </a:solidFill>
                <a:latin typeface="Trebuchet MS"/>
                <a:ea typeface="Trebuchet MS"/>
                <a:cs typeface="Trebuchet MS"/>
                <a:sym typeface="Trebuchet MS"/>
              </a:rPr>
              <a:t>Clustering using Unlabeled Data</a:t>
            </a:r>
            <a:endParaRPr sz="3000" b="0" i="0" u="none" strike="noStrike" cap="none">
              <a:solidFill>
                <a:srgbClr val="252626"/>
              </a:solidFill>
              <a:latin typeface="Trebuchet MS"/>
              <a:ea typeface="Trebuchet MS"/>
              <a:cs typeface="Trebuchet MS"/>
              <a:sym typeface="Trebuchet MS"/>
            </a:endParaRPr>
          </a:p>
        </p:txBody>
      </p:sp>
      <p:sp>
        <p:nvSpPr>
          <p:cNvPr id="583" name="Google Shape;583;p7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sp>
        <p:nvSpPr>
          <p:cNvPr id="584" name="Google Shape;584;p71"/>
          <p:cNvSpPr/>
          <p:nvPr/>
        </p:nvSpPr>
        <p:spPr>
          <a:xfrm>
            <a:off x="1230237" y="889481"/>
            <a:ext cx="6802450" cy="0"/>
          </a:xfrm>
          <a:custGeom>
            <a:avLst/>
            <a:gdLst/>
            <a:ahLst/>
            <a:cxnLst/>
            <a:rect l="l" t="t" r="r" b="b"/>
            <a:pathLst>
              <a:path w="7475220" h="120000" extrusionOk="0">
                <a:moveTo>
                  <a:pt x="0" y="0"/>
                </a:moveTo>
                <a:lnTo>
                  <a:pt x="7475220"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86" name="Google Shape;586;p71"/>
          <p:cNvSpPr/>
          <p:nvPr/>
        </p:nvSpPr>
        <p:spPr>
          <a:xfrm>
            <a:off x="5173610" y="3187474"/>
            <a:ext cx="790500" cy="452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87" name="Google Shape;587;p71"/>
          <p:cNvSpPr/>
          <p:nvPr/>
        </p:nvSpPr>
        <p:spPr>
          <a:xfrm>
            <a:off x="4421262" y="2824806"/>
            <a:ext cx="752400" cy="40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588" name="Google Shape;588;p71"/>
          <p:cNvSpPr/>
          <p:nvPr/>
        </p:nvSpPr>
        <p:spPr>
          <a:xfrm>
            <a:off x="4568166" y="2751974"/>
            <a:ext cx="156600" cy="72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pic>
        <p:nvPicPr>
          <p:cNvPr id="589" name="Google Shape;589;p71"/>
          <p:cNvPicPr preferRelativeResize="0"/>
          <p:nvPr/>
        </p:nvPicPr>
        <p:blipFill>
          <a:blip r:embed="rId6">
            <a:alphaModFix/>
          </a:blip>
          <a:stretch>
            <a:fillRect/>
          </a:stretch>
        </p:blipFill>
        <p:spPr>
          <a:xfrm>
            <a:off x="1455238" y="990125"/>
            <a:ext cx="6123972" cy="40667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72"/>
          <p:cNvSpPr txBox="1">
            <a:spLocks noGrp="1"/>
          </p:cNvSpPr>
          <p:nvPr>
            <p:ph type="title"/>
          </p:nvPr>
        </p:nvSpPr>
        <p:spPr>
          <a:xfrm>
            <a:off x="1215429" y="392200"/>
            <a:ext cx="74043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4"/>
                </a:solidFill>
                <a:latin typeface="Trebuchet MS"/>
                <a:ea typeface="Trebuchet MS"/>
                <a:cs typeface="Trebuchet MS"/>
                <a:sym typeface="Trebuchet MS"/>
              </a:rPr>
              <a:t>Fitting Three Clusters Unsupervised</a:t>
            </a:r>
            <a:endParaRPr sz="3000" b="0" i="0" u="none" strike="noStrike" cap="none">
              <a:solidFill>
                <a:srgbClr val="252626"/>
              </a:solidFill>
              <a:latin typeface="Trebuchet MS"/>
              <a:ea typeface="Trebuchet MS"/>
              <a:cs typeface="Trebuchet MS"/>
              <a:sym typeface="Trebuchet MS"/>
            </a:endParaRPr>
          </a:p>
        </p:txBody>
      </p:sp>
      <p:sp>
        <p:nvSpPr>
          <p:cNvPr id="594" name="Google Shape;594;p7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83</a:t>
            </a:fld>
            <a:endParaRPr/>
          </a:p>
        </p:txBody>
      </p:sp>
      <p:sp>
        <p:nvSpPr>
          <p:cNvPr id="595" name="Google Shape;595;p72"/>
          <p:cNvSpPr/>
          <p:nvPr/>
        </p:nvSpPr>
        <p:spPr>
          <a:xfrm>
            <a:off x="1230237" y="889481"/>
            <a:ext cx="6802450" cy="0"/>
          </a:xfrm>
          <a:custGeom>
            <a:avLst/>
            <a:gdLst/>
            <a:ahLst/>
            <a:cxnLst/>
            <a:rect l="l" t="t" r="r" b="b"/>
            <a:pathLst>
              <a:path w="7475220" h="120000" extrusionOk="0">
                <a:moveTo>
                  <a:pt x="0" y="0"/>
                </a:moveTo>
                <a:lnTo>
                  <a:pt x="7475220"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pic>
        <p:nvPicPr>
          <p:cNvPr id="597" name="Google Shape;597;p72"/>
          <p:cNvPicPr preferRelativeResize="0"/>
          <p:nvPr/>
        </p:nvPicPr>
        <p:blipFill>
          <a:blip r:embed="rId3">
            <a:alphaModFix/>
          </a:blip>
          <a:stretch>
            <a:fillRect/>
          </a:stretch>
        </p:blipFill>
        <p:spPr>
          <a:xfrm>
            <a:off x="1676400" y="924400"/>
            <a:ext cx="5737389" cy="4066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601"/>
        <p:cNvGrpSpPr/>
        <p:nvPr/>
      </p:nvGrpSpPr>
      <p:grpSpPr>
        <a:xfrm>
          <a:off x="0" y="0"/>
          <a:ext cx="0" cy="0"/>
          <a:chOff x="0" y="0"/>
          <a:chExt cx="0" cy="0"/>
        </a:xfrm>
      </p:grpSpPr>
      <p:sp>
        <p:nvSpPr>
          <p:cNvPr id="602" name="Google Shape;602;p73"/>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90919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03" name="Google Shape;603;p73"/>
          <p:cNvSpPr txBox="1"/>
          <p:nvPr/>
        </p:nvSpPr>
        <p:spPr>
          <a:xfrm>
            <a:off x="1132275" y="1037975"/>
            <a:ext cx="7873500" cy="3019200"/>
          </a:xfrm>
          <a:prstGeom prst="rect">
            <a:avLst/>
          </a:prstGeom>
          <a:noFill/>
          <a:ln>
            <a:noFill/>
          </a:ln>
        </p:spPr>
        <p:txBody>
          <a:bodyPr spcFirstLastPara="1" wrap="square" lIns="0" tIns="86075" rIns="0" bIns="0" anchor="t" anchorCtr="0">
            <a:noAutofit/>
          </a:bodyPr>
          <a:lstStyle/>
          <a:p>
            <a:pPr marL="88900" marR="0" lvl="0" indent="-114300" algn="l" rtl="0">
              <a:lnSpc>
                <a:spcPct val="76900"/>
              </a:lnSpc>
              <a:spcBef>
                <a:spcPts val="0"/>
              </a:spcBef>
              <a:spcAft>
                <a:spcPts val="0"/>
              </a:spcAft>
              <a:buClr>
                <a:srgbClr val="295A91"/>
              </a:buClr>
              <a:buSzPts val="1800"/>
              <a:buFont typeface="Calibri"/>
              <a:buChar char="▪"/>
            </a:pPr>
            <a:r>
              <a:rPr lang="en" sz="1800">
                <a:solidFill>
                  <a:srgbClr val="010202"/>
                </a:solidFill>
                <a:latin typeface="Calibri"/>
                <a:ea typeface="Calibri"/>
                <a:cs typeface="Calibri"/>
                <a:sym typeface="Calibri"/>
              </a:rPr>
              <a:t>Want to find boundaries in feature space that separate different classes of labeled examples</a:t>
            </a:r>
            <a:endParaRPr sz="1800">
              <a:latin typeface="Calibri"/>
              <a:ea typeface="Calibri"/>
              <a:cs typeface="Calibri"/>
              <a:sym typeface="Calibri"/>
            </a:endParaRPr>
          </a:p>
          <a:p>
            <a:pPr marL="330200" marR="647700" lvl="1" indent="-152400" algn="l" rtl="0">
              <a:lnSpc>
                <a:spcPct val="79800"/>
              </a:lnSpc>
              <a:spcBef>
                <a:spcPts val="300"/>
              </a:spcBef>
              <a:spcAft>
                <a:spcPts val="0"/>
              </a:spcAft>
              <a:buClr>
                <a:srgbClr val="295A91"/>
              </a:buClr>
              <a:buSzPts val="1800"/>
              <a:buFont typeface="Calibri"/>
              <a:buChar char="○"/>
            </a:pPr>
            <a:r>
              <a:rPr lang="en" sz="1800" i="0" u="none" strike="noStrike" cap="none">
                <a:solidFill>
                  <a:srgbClr val="010202"/>
                </a:solidFill>
                <a:latin typeface="Calibri"/>
                <a:ea typeface="Calibri"/>
                <a:cs typeface="Calibri"/>
                <a:sym typeface="Calibri"/>
              </a:rPr>
              <a:t>Look for simple surface (e.g. best line or plane) that</a:t>
            </a:r>
            <a:r>
              <a:rPr lang="en" sz="1800">
                <a:solidFill>
                  <a:srgbClr val="010202"/>
                </a:solidFill>
                <a:latin typeface="Calibri"/>
                <a:ea typeface="Calibri"/>
                <a:cs typeface="Calibri"/>
                <a:sym typeface="Calibri"/>
              </a:rPr>
              <a:t> </a:t>
            </a:r>
            <a:r>
              <a:rPr lang="en" sz="1800" i="0" u="none" strike="noStrike" cap="none">
                <a:solidFill>
                  <a:srgbClr val="010202"/>
                </a:solidFill>
                <a:latin typeface="Calibri"/>
                <a:ea typeface="Calibri"/>
                <a:cs typeface="Calibri"/>
                <a:sym typeface="Calibri"/>
              </a:rPr>
              <a:t>separates classes</a:t>
            </a:r>
            <a:endParaRPr sz="1800" i="0" u="none" strike="noStrike" cap="none">
              <a:latin typeface="Calibri"/>
              <a:ea typeface="Calibri"/>
              <a:cs typeface="Calibri"/>
              <a:sym typeface="Calibri"/>
            </a:endParaRPr>
          </a:p>
          <a:p>
            <a:pPr marL="330200" marR="228600" lvl="1" indent="-152400" algn="l" rtl="0">
              <a:lnSpc>
                <a:spcPct val="100000"/>
              </a:lnSpc>
              <a:spcBef>
                <a:spcPts val="400"/>
              </a:spcBef>
              <a:spcAft>
                <a:spcPts val="0"/>
              </a:spcAft>
              <a:buClr>
                <a:srgbClr val="295A91"/>
              </a:buClr>
              <a:buSzPts val="1800"/>
              <a:buFont typeface="Calibri"/>
              <a:buChar char="○"/>
            </a:pPr>
            <a:r>
              <a:rPr lang="en" sz="1800" i="0" u="none" strike="noStrike" cap="none">
                <a:solidFill>
                  <a:srgbClr val="010202"/>
                </a:solidFill>
                <a:latin typeface="Calibri"/>
                <a:ea typeface="Calibri"/>
                <a:cs typeface="Calibri"/>
                <a:sym typeface="Calibri"/>
              </a:rPr>
              <a:t>Look for more complex surfaces (subject to constraints)  that separate classes</a:t>
            </a:r>
            <a:endParaRPr sz="1800" i="0" u="none" strike="noStrike" cap="none">
              <a:latin typeface="Calibri"/>
              <a:ea typeface="Calibri"/>
              <a:cs typeface="Calibri"/>
              <a:sym typeface="Calibri"/>
            </a:endParaRPr>
          </a:p>
          <a:p>
            <a:pPr marL="330200" marR="0" lvl="1" indent="-152400" algn="l" rtl="0">
              <a:lnSpc>
                <a:spcPct val="100000"/>
              </a:lnSpc>
              <a:spcBef>
                <a:spcPts val="0"/>
              </a:spcBef>
              <a:spcAft>
                <a:spcPts val="0"/>
              </a:spcAft>
              <a:buClr>
                <a:srgbClr val="295A91"/>
              </a:buClr>
              <a:buSzPts val="1800"/>
              <a:buFont typeface="Calibri"/>
              <a:buChar char="○"/>
            </a:pPr>
            <a:r>
              <a:rPr lang="en" sz="1800" i="0" u="none" strike="noStrike" cap="none">
                <a:solidFill>
                  <a:srgbClr val="010202"/>
                </a:solidFill>
                <a:latin typeface="Calibri"/>
                <a:ea typeface="Calibri"/>
                <a:cs typeface="Calibri"/>
                <a:sym typeface="Calibri"/>
              </a:rPr>
              <a:t>Use voting schemes</a:t>
            </a:r>
            <a:endParaRPr sz="1800" i="0" u="none" strike="noStrike" cap="none">
              <a:latin typeface="Calibri"/>
              <a:ea typeface="Calibri"/>
              <a:cs typeface="Calibri"/>
              <a:sym typeface="Calibri"/>
            </a:endParaRPr>
          </a:p>
          <a:p>
            <a:pPr marL="482600" marR="0" lvl="2" indent="-165100" algn="l" rtl="0">
              <a:lnSpc>
                <a:spcPct val="100000"/>
              </a:lnSpc>
              <a:spcBef>
                <a:spcPts val="100"/>
              </a:spcBef>
              <a:spcAft>
                <a:spcPts val="0"/>
              </a:spcAft>
              <a:buClr>
                <a:srgbClr val="295A91"/>
              </a:buClr>
              <a:buSzPts val="1800"/>
              <a:buFont typeface="Calibri"/>
              <a:buChar char="○"/>
            </a:pPr>
            <a:r>
              <a:rPr lang="en" sz="1800" i="0" u="none" strike="noStrike" cap="none">
                <a:solidFill>
                  <a:srgbClr val="010202"/>
                </a:solidFill>
                <a:latin typeface="Calibri"/>
                <a:ea typeface="Calibri"/>
                <a:cs typeface="Calibri"/>
                <a:sym typeface="Calibri"/>
              </a:rPr>
              <a:t>Find k</a:t>
            </a:r>
            <a:r>
              <a:rPr lang="en" sz="1800">
                <a:solidFill>
                  <a:srgbClr val="010202"/>
                </a:solidFill>
                <a:latin typeface="Calibri"/>
                <a:ea typeface="Calibri"/>
                <a:cs typeface="Calibri"/>
                <a:sym typeface="Calibri"/>
              </a:rPr>
              <a:t>-</a:t>
            </a:r>
            <a:r>
              <a:rPr lang="en" sz="1800" i="0" u="none" strike="noStrike" cap="none">
                <a:solidFill>
                  <a:srgbClr val="010202"/>
                </a:solidFill>
                <a:latin typeface="Calibri"/>
                <a:ea typeface="Calibri"/>
                <a:cs typeface="Calibri"/>
                <a:sym typeface="Calibri"/>
              </a:rPr>
              <a:t>nearest training examples, use majority vote to select label</a:t>
            </a:r>
            <a:endParaRPr sz="1800" i="0" u="none" strike="noStrike" cap="none">
              <a:latin typeface="Calibri"/>
              <a:ea typeface="Calibri"/>
              <a:cs typeface="Calibri"/>
              <a:sym typeface="Calibri"/>
            </a:endParaRPr>
          </a:p>
          <a:p>
            <a:pPr marL="0" marR="0" lvl="2" indent="0" algn="l" rtl="0">
              <a:lnSpc>
                <a:spcPct val="100000"/>
              </a:lnSpc>
              <a:spcBef>
                <a:spcPts val="0"/>
              </a:spcBef>
              <a:spcAft>
                <a:spcPts val="0"/>
              </a:spcAft>
              <a:buClr>
                <a:srgbClr val="295A91"/>
              </a:buClr>
              <a:buSzPts val="2100"/>
              <a:buFont typeface="Arial"/>
              <a:buNone/>
            </a:pPr>
            <a:endParaRPr sz="1800" i="0" u="none" strike="noStrike" cap="none">
              <a:latin typeface="Calibri"/>
              <a:ea typeface="Calibri"/>
              <a:cs typeface="Calibri"/>
              <a:sym typeface="Calibri"/>
            </a:endParaRPr>
          </a:p>
          <a:p>
            <a:pPr marL="88900" marR="0" lvl="0" indent="-114300" algn="l" rtl="0">
              <a:lnSpc>
                <a:spcPct val="116538"/>
              </a:lnSpc>
              <a:spcBef>
                <a:spcPts val="0"/>
              </a:spcBef>
              <a:spcAft>
                <a:spcPts val="0"/>
              </a:spcAft>
              <a:buClr>
                <a:srgbClr val="295A91"/>
              </a:buClr>
              <a:buSzPts val="1800"/>
              <a:buFont typeface="Calibri"/>
              <a:buChar char="▪"/>
            </a:pPr>
            <a:r>
              <a:rPr lang="en" sz="1800">
                <a:solidFill>
                  <a:srgbClr val="010202"/>
                </a:solidFill>
                <a:latin typeface="Calibri"/>
                <a:ea typeface="Calibri"/>
                <a:cs typeface="Calibri"/>
                <a:sym typeface="Calibri"/>
              </a:rPr>
              <a:t>lssues:</a:t>
            </a:r>
            <a:endParaRPr sz="1800">
              <a:latin typeface="Calibri"/>
              <a:ea typeface="Calibri"/>
              <a:cs typeface="Calibri"/>
              <a:sym typeface="Calibri"/>
            </a:endParaRPr>
          </a:p>
          <a:p>
            <a:pPr marL="317500" marR="0" lvl="1" indent="-139700" algn="l" rtl="0">
              <a:lnSpc>
                <a:spcPct val="116250"/>
              </a:lnSpc>
              <a:spcBef>
                <a:spcPts val="0"/>
              </a:spcBef>
              <a:spcAft>
                <a:spcPts val="0"/>
              </a:spcAft>
              <a:buClr>
                <a:srgbClr val="295A91"/>
              </a:buClr>
              <a:buSzPts val="1800"/>
              <a:buFont typeface="Calibri"/>
              <a:buChar char="○"/>
            </a:pPr>
            <a:r>
              <a:rPr lang="en" sz="1800" i="0" u="none" strike="noStrike" cap="none">
                <a:solidFill>
                  <a:srgbClr val="010202"/>
                </a:solidFill>
                <a:latin typeface="Calibri"/>
                <a:ea typeface="Calibri"/>
                <a:cs typeface="Calibri"/>
                <a:sym typeface="Calibri"/>
              </a:rPr>
              <a:t>How do we avoid over−fitting to data?</a:t>
            </a:r>
            <a:endParaRPr sz="1800" i="0" u="none" strike="noStrike" cap="none">
              <a:latin typeface="Calibri"/>
              <a:ea typeface="Calibri"/>
              <a:cs typeface="Calibri"/>
              <a:sym typeface="Calibri"/>
            </a:endParaRPr>
          </a:p>
          <a:p>
            <a:pPr marL="317500" marR="0" lvl="1" indent="-139700" algn="l" rtl="0">
              <a:lnSpc>
                <a:spcPct val="100000"/>
              </a:lnSpc>
              <a:spcBef>
                <a:spcPts val="0"/>
              </a:spcBef>
              <a:spcAft>
                <a:spcPts val="0"/>
              </a:spcAft>
              <a:buClr>
                <a:srgbClr val="295A91"/>
              </a:buClr>
              <a:buSzPts val="1800"/>
              <a:buFont typeface="Calibri"/>
              <a:buChar char="○"/>
            </a:pPr>
            <a:r>
              <a:rPr lang="en" sz="1800" i="0" u="none" strike="noStrike" cap="none">
                <a:solidFill>
                  <a:srgbClr val="010202"/>
                </a:solidFill>
                <a:latin typeface="Calibri"/>
                <a:ea typeface="Calibri"/>
                <a:cs typeface="Calibri"/>
                <a:sym typeface="Calibri"/>
              </a:rPr>
              <a:t>How do we measure performance?</a:t>
            </a:r>
            <a:endParaRPr sz="1800" i="0" u="none" strike="noStrike" cap="none">
              <a:latin typeface="Calibri"/>
              <a:ea typeface="Calibri"/>
              <a:cs typeface="Calibri"/>
              <a:sym typeface="Calibri"/>
            </a:endParaRPr>
          </a:p>
          <a:p>
            <a:pPr marL="317500" marR="0" lvl="1" indent="-139700" algn="l" rtl="0">
              <a:lnSpc>
                <a:spcPct val="100000"/>
              </a:lnSpc>
              <a:spcBef>
                <a:spcPts val="0"/>
              </a:spcBef>
              <a:spcAft>
                <a:spcPts val="0"/>
              </a:spcAft>
              <a:buClr>
                <a:srgbClr val="295A91"/>
              </a:buClr>
              <a:buSzPts val="1800"/>
              <a:buFont typeface="Calibri"/>
              <a:buChar char="○"/>
            </a:pPr>
            <a:r>
              <a:rPr lang="en" sz="1800" i="0" u="none" strike="noStrike" cap="none">
                <a:solidFill>
                  <a:srgbClr val="010202"/>
                </a:solidFill>
                <a:latin typeface="Calibri"/>
                <a:ea typeface="Calibri"/>
                <a:cs typeface="Calibri"/>
                <a:sym typeface="Calibri"/>
              </a:rPr>
              <a:t>How do we select best features?</a:t>
            </a:r>
            <a:endParaRPr sz="1800" i="0" u="none" strike="noStrike" cap="none">
              <a:latin typeface="Calibri"/>
              <a:ea typeface="Calibri"/>
              <a:cs typeface="Calibri"/>
              <a:sym typeface="Calibri"/>
            </a:endParaRPr>
          </a:p>
        </p:txBody>
      </p:sp>
      <p:sp>
        <p:nvSpPr>
          <p:cNvPr id="604" name="Google Shape;604;p73"/>
          <p:cNvSpPr txBox="1"/>
          <p:nvPr/>
        </p:nvSpPr>
        <p:spPr>
          <a:xfrm>
            <a:off x="7848623" y="4681510"/>
            <a:ext cx="146100" cy="129000"/>
          </a:xfrm>
          <a:prstGeom prst="rect">
            <a:avLst/>
          </a:prstGeom>
          <a:noFill/>
          <a:ln>
            <a:noFill/>
          </a:ln>
        </p:spPr>
        <p:txBody>
          <a:bodyPr spcFirstLastPara="1" wrap="square" lIns="0" tIns="6275" rIns="0" bIns="0" anchor="t" anchorCtr="0">
            <a:noAutofit/>
          </a:bodyPr>
          <a:lstStyle/>
          <a:p>
            <a:pPr marL="12700" marR="0" lvl="0" indent="0" algn="l" rtl="0">
              <a:lnSpc>
                <a:spcPct val="100000"/>
              </a:lnSpc>
              <a:spcBef>
                <a:spcPts val="0"/>
              </a:spcBef>
              <a:spcAft>
                <a:spcPts val="0"/>
              </a:spcAft>
              <a:buNone/>
            </a:pPr>
            <a:r>
              <a:rPr lang="en" sz="900">
                <a:solidFill>
                  <a:srgbClr val="FFFFFF"/>
                </a:solidFill>
                <a:latin typeface="Arial"/>
                <a:ea typeface="Arial"/>
                <a:cs typeface="Arial"/>
                <a:sym typeface="Arial"/>
              </a:rPr>
              <a:t>46</a:t>
            </a:r>
            <a:endParaRPr sz="900">
              <a:latin typeface="Arial"/>
              <a:ea typeface="Arial"/>
              <a:cs typeface="Arial"/>
              <a:sym typeface="Arial"/>
            </a:endParaRPr>
          </a:p>
        </p:txBody>
      </p:sp>
      <p:sp>
        <p:nvSpPr>
          <p:cNvPr id="605" name="Google Shape;605;p73"/>
          <p:cNvSpPr txBox="1"/>
          <p:nvPr/>
        </p:nvSpPr>
        <p:spPr>
          <a:xfrm>
            <a:off x="4156964" y="4688619"/>
            <a:ext cx="839400" cy="113100"/>
          </a:xfrm>
          <a:prstGeom prst="rect">
            <a:avLst/>
          </a:prstGeom>
          <a:noFill/>
          <a:ln>
            <a:noFill/>
          </a:ln>
        </p:spPr>
        <p:txBody>
          <a:bodyPr spcFirstLastPara="1" wrap="square" lIns="0" tIns="6825" rIns="0" bIns="0" anchor="t" anchorCtr="0">
            <a:noAutofit/>
          </a:bodyPr>
          <a:lstStyle/>
          <a:p>
            <a:pPr marL="12700" marR="0" lvl="0" indent="0" algn="l" rtl="0">
              <a:lnSpc>
                <a:spcPct val="100000"/>
              </a:lnSpc>
              <a:spcBef>
                <a:spcPts val="0"/>
              </a:spcBef>
              <a:spcAft>
                <a:spcPts val="0"/>
              </a:spcAft>
              <a:buNone/>
            </a:pPr>
            <a:r>
              <a:rPr lang="en" sz="700">
                <a:solidFill>
                  <a:srgbClr val="FFFFFF"/>
                </a:solidFill>
                <a:latin typeface="Arial"/>
                <a:ea typeface="Arial"/>
                <a:cs typeface="Arial"/>
                <a:sym typeface="Arial"/>
              </a:rPr>
              <a:t>6.0002 LECTURE ff</a:t>
            </a:r>
            <a:endParaRPr sz="700">
              <a:latin typeface="Arial"/>
              <a:ea typeface="Arial"/>
              <a:cs typeface="Arial"/>
              <a:sym typeface="Arial"/>
            </a:endParaRPr>
          </a:p>
        </p:txBody>
      </p:sp>
      <p:sp>
        <p:nvSpPr>
          <p:cNvPr id="606" name="Google Shape;606;p73"/>
          <p:cNvSpPr txBox="1">
            <a:spLocks noGrp="1"/>
          </p:cNvSpPr>
          <p:nvPr>
            <p:ph type="title"/>
          </p:nvPr>
        </p:nvSpPr>
        <p:spPr>
          <a:xfrm>
            <a:off x="1215431" y="392200"/>
            <a:ext cx="60948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E285C"/>
                </a:solidFill>
                <a:latin typeface="Trebuchet MS"/>
                <a:ea typeface="Trebuchet MS"/>
                <a:cs typeface="Trebuchet MS"/>
                <a:sym typeface="Trebuchet MS"/>
              </a:rPr>
              <a:t>Classification approaches</a:t>
            </a:r>
            <a:endParaRPr sz="3000" b="0" i="0" u="none" strike="noStrike" cap="none">
              <a:solidFill>
                <a:srgbClr val="252626"/>
              </a:solidFill>
              <a:latin typeface="Trebuchet MS"/>
              <a:ea typeface="Trebuchet MS"/>
              <a:cs typeface="Trebuchet MS"/>
              <a:sym typeface="Trebuchet MS"/>
            </a:endParaRPr>
          </a:p>
        </p:txBody>
      </p:sp>
      <p:sp>
        <p:nvSpPr>
          <p:cNvPr id="607" name="Google Shape;607;p73"/>
          <p:cNvSpPr txBox="1">
            <a:spLocks noGrp="1"/>
          </p:cNvSpPr>
          <p:nvPr>
            <p:ph type="sldNum" idx="12"/>
          </p:nvPr>
        </p:nvSpPr>
        <p:spPr>
          <a:xfrm>
            <a:off x="7513539" y="4670062"/>
            <a:ext cx="493200" cy="149700"/>
          </a:xfrm>
          <a:prstGeom prst="rect">
            <a:avLst/>
          </a:prstGeom>
        </p:spPr>
        <p:txBody>
          <a:bodyPr spcFirstLastPara="1" wrap="square" lIns="0" tIns="0" rIns="0" bIns="0" anchor="t" anchorCtr="0">
            <a:noAutofit/>
          </a:bodyPr>
          <a:lstStyle/>
          <a:p>
            <a:pPr marL="368300" lvl="0" indent="0" algn="l" rtl="0">
              <a:spcBef>
                <a:spcPts val="0"/>
              </a:spcBef>
              <a:spcAft>
                <a:spcPts val="0"/>
              </a:spcAft>
              <a:buClr>
                <a:srgbClr val="000000"/>
              </a:buClr>
              <a:buFont typeface="Arial"/>
              <a:buNone/>
            </a:pPr>
            <a:fld id="{00000000-1234-1234-1234-123412341234}" type="slidenum">
              <a:rPr lang="en"/>
              <a:t>84</a:t>
            </a:fld>
            <a:endParaRPr>
              <a:solidFill>
                <a:srgbClr val="010202"/>
              </a:solidFill>
            </a:endParaRPr>
          </a:p>
        </p:txBody>
      </p:sp>
      <p:sp>
        <p:nvSpPr>
          <p:cNvPr id="608" name="Google Shape;608;p73"/>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84</a:t>
            </a:fld>
            <a:endParaRPr>
              <a:solidFill>
                <a:srgbClr val="0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612"/>
        <p:cNvGrpSpPr/>
        <p:nvPr/>
      </p:nvGrpSpPr>
      <p:grpSpPr>
        <a:xfrm>
          <a:off x="0" y="0"/>
          <a:ext cx="0" cy="0"/>
          <a:chOff x="0" y="0"/>
          <a:chExt cx="0" cy="0"/>
        </a:xfrm>
      </p:grpSpPr>
      <p:sp>
        <p:nvSpPr>
          <p:cNvPr id="613" name="Google Shape;613;p74"/>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14" name="Google Shape;614;p74"/>
          <p:cNvSpPr/>
          <p:nvPr/>
        </p:nvSpPr>
        <p:spPr>
          <a:xfrm>
            <a:off x="3211910" y="2065407"/>
            <a:ext cx="5157900" cy="2921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15" name="Google Shape;615;p74"/>
          <p:cNvSpPr txBox="1"/>
          <p:nvPr/>
        </p:nvSpPr>
        <p:spPr>
          <a:xfrm>
            <a:off x="1132277" y="1059837"/>
            <a:ext cx="5376900" cy="900900"/>
          </a:xfrm>
          <a:prstGeom prst="rect">
            <a:avLst/>
          </a:prstGeom>
          <a:noFill/>
          <a:ln>
            <a:noFill/>
          </a:ln>
        </p:spPr>
        <p:txBody>
          <a:bodyPr spcFirstLastPara="1" wrap="square" lIns="0" tIns="10500" rIns="0" bIns="0" anchor="t" anchorCtr="0">
            <a:noAutofit/>
          </a:bodyPr>
          <a:lstStyle/>
          <a:p>
            <a:pPr marL="139700" marR="0" lvl="0" indent="-133350" algn="l" rtl="0">
              <a:lnSpc>
                <a:spcPct val="100000"/>
              </a:lnSpc>
              <a:spcBef>
                <a:spcPts val="0"/>
              </a:spcBef>
              <a:spcAft>
                <a:spcPts val="0"/>
              </a:spcAft>
              <a:buClr>
                <a:srgbClr val="00538D"/>
              </a:buClr>
              <a:buSzPts val="2100"/>
              <a:buFont typeface="Calibri"/>
              <a:buChar char="▪"/>
            </a:pPr>
            <a:r>
              <a:rPr lang="en" sz="2100">
                <a:solidFill>
                  <a:srgbClr val="010202"/>
                </a:solidFill>
                <a:latin typeface="Calibri"/>
                <a:ea typeface="Calibri"/>
                <a:cs typeface="Calibri"/>
                <a:sym typeface="Calibri"/>
              </a:rPr>
              <a:t>Attempt to minimize error on training data</a:t>
            </a:r>
            <a:endParaRPr sz="2100">
              <a:latin typeface="Calibri"/>
              <a:ea typeface="Calibri"/>
              <a:cs typeface="Calibri"/>
              <a:sym typeface="Calibri"/>
            </a:endParaRPr>
          </a:p>
          <a:p>
            <a:pPr marL="317500" marR="0" lvl="1" indent="-152400" algn="l" rtl="0">
              <a:lnSpc>
                <a:spcPct val="100000"/>
              </a:lnSpc>
              <a:spcBef>
                <a:spcPts val="100"/>
              </a:spcBef>
              <a:spcAft>
                <a:spcPts val="0"/>
              </a:spcAft>
              <a:buClr>
                <a:srgbClr val="00538D"/>
              </a:buClr>
              <a:buSzPts val="2000"/>
              <a:buFont typeface="Calibri"/>
              <a:buChar char="○"/>
            </a:pPr>
            <a:r>
              <a:rPr lang="en" sz="2000" i="0" u="none" strike="noStrike" cap="none">
                <a:solidFill>
                  <a:srgbClr val="010202"/>
                </a:solidFill>
                <a:latin typeface="Calibri"/>
                <a:ea typeface="Calibri"/>
                <a:cs typeface="Calibri"/>
                <a:sym typeface="Calibri"/>
              </a:rPr>
              <a:t>Similar to fitting a curve to data</a:t>
            </a:r>
            <a:endParaRPr sz="2000" i="0" u="none" strike="noStrike" cap="none">
              <a:latin typeface="Calibri"/>
              <a:ea typeface="Calibri"/>
              <a:cs typeface="Calibri"/>
              <a:sym typeface="Calibri"/>
            </a:endParaRPr>
          </a:p>
          <a:p>
            <a:pPr marL="139700" marR="0" lvl="0" indent="-133350" algn="l" rtl="0">
              <a:lnSpc>
                <a:spcPct val="100000"/>
              </a:lnSpc>
              <a:spcBef>
                <a:spcPts val="1100"/>
              </a:spcBef>
              <a:spcAft>
                <a:spcPts val="0"/>
              </a:spcAft>
              <a:buClr>
                <a:srgbClr val="00538D"/>
              </a:buClr>
              <a:buSzPts val="2100"/>
              <a:buFont typeface="Calibri"/>
              <a:buChar char="▪"/>
            </a:pPr>
            <a:r>
              <a:rPr lang="en" sz="2100">
                <a:solidFill>
                  <a:srgbClr val="010202"/>
                </a:solidFill>
                <a:latin typeface="Calibri"/>
                <a:ea typeface="Calibri"/>
                <a:cs typeface="Calibri"/>
                <a:sym typeface="Calibri"/>
              </a:rPr>
              <a:t>Evaluate on training data</a:t>
            </a:r>
            <a:endParaRPr sz="2100">
              <a:latin typeface="Calibri"/>
              <a:ea typeface="Calibri"/>
              <a:cs typeface="Calibri"/>
              <a:sym typeface="Calibri"/>
            </a:endParaRPr>
          </a:p>
        </p:txBody>
      </p:sp>
      <p:sp>
        <p:nvSpPr>
          <p:cNvPr id="616" name="Google Shape;616;p74"/>
          <p:cNvSpPr txBox="1"/>
          <p:nvPr/>
        </p:nvSpPr>
        <p:spPr>
          <a:xfrm>
            <a:off x="3961510" y="4670062"/>
            <a:ext cx="12309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617" name="Google Shape;617;p74"/>
          <p:cNvSpPr txBox="1">
            <a:spLocks noGrp="1"/>
          </p:cNvSpPr>
          <p:nvPr>
            <p:ph type="sldNum" idx="12"/>
          </p:nvPr>
        </p:nvSpPr>
        <p:spPr>
          <a:xfrm>
            <a:off x="7513539" y="4670062"/>
            <a:ext cx="4932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r>
              <a:rPr lang="en" sz="1000" b="0" i="0">
                <a:solidFill>
                  <a:srgbClr val="010202"/>
                </a:solidFill>
                <a:latin typeface="Times New Roman"/>
                <a:ea typeface="Times New Roman"/>
                <a:cs typeface="Times New Roman"/>
                <a:sym typeface="Times New Roman"/>
              </a:rPr>
              <a:t> </a:t>
            </a:r>
            <a:endParaRPr/>
          </a:p>
        </p:txBody>
      </p:sp>
      <p:sp>
        <p:nvSpPr>
          <p:cNvPr id="618" name="Google Shape;618;p74"/>
          <p:cNvSpPr txBox="1">
            <a:spLocks noGrp="1"/>
          </p:cNvSpPr>
          <p:nvPr>
            <p:ph type="title"/>
          </p:nvPr>
        </p:nvSpPr>
        <p:spPr>
          <a:xfrm>
            <a:off x="1215436" y="392200"/>
            <a:ext cx="39771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Classification</a:t>
            </a:r>
            <a:endParaRPr sz="3000" b="0" i="0" u="none" strike="noStrike" cap="none">
              <a:solidFill>
                <a:srgbClr val="252626"/>
              </a:solidFill>
              <a:latin typeface="Trebuchet MS"/>
              <a:ea typeface="Trebuchet MS"/>
              <a:cs typeface="Trebuchet MS"/>
              <a:sym typeface="Trebuchet MS"/>
            </a:endParaRPr>
          </a:p>
        </p:txBody>
      </p:sp>
      <p:sp>
        <p:nvSpPr>
          <p:cNvPr id="619" name="Google Shape;619;p74"/>
          <p:cNvSpPr txBox="1"/>
          <p:nvPr/>
        </p:nvSpPr>
        <p:spPr>
          <a:xfrm>
            <a:off x="1045050" y="2730500"/>
            <a:ext cx="2166900" cy="1367400"/>
          </a:xfrm>
          <a:prstGeom prst="rect">
            <a:avLst/>
          </a:prstGeom>
          <a:noFill/>
          <a:ln w="25375" cap="flat" cmpd="sng">
            <a:solidFill>
              <a:srgbClr val="2C55A6"/>
            </a:solidFill>
            <a:prstDash val="solid"/>
            <a:round/>
            <a:headEnd type="none" w="sm" len="sm"/>
            <a:tailEnd type="none" w="sm" len="sm"/>
          </a:ln>
        </p:spPr>
        <p:txBody>
          <a:bodyPr spcFirstLastPara="1" wrap="square" lIns="0" tIns="39375" rIns="0" bIns="0" anchor="t" anchorCtr="0">
            <a:noAutofit/>
          </a:bodyPr>
          <a:lstStyle/>
          <a:p>
            <a:pPr marL="76200" marR="101600" lvl="0" indent="0" algn="l" rtl="0">
              <a:lnSpc>
                <a:spcPct val="99500"/>
              </a:lnSpc>
              <a:spcBef>
                <a:spcPts val="0"/>
              </a:spcBef>
              <a:spcAft>
                <a:spcPts val="0"/>
              </a:spcAft>
              <a:buNone/>
            </a:pPr>
            <a:r>
              <a:rPr lang="en" sz="2000">
                <a:solidFill>
                  <a:srgbClr val="010202"/>
                </a:solidFill>
                <a:latin typeface="Arial"/>
                <a:ea typeface="Arial"/>
                <a:cs typeface="Arial"/>
                <a:sym typeface="Arial"/>
              </a:rPr>
              <a:t>Voter preference,</a:t>
            </a:r>
            <a:r>
              <a:rPr lang="en" sz="2000">
                <a:solidFill>
                  <a:srgbClr val="010202"/>
                </a:solidFill>
              </a:rPr>
              <a:t> </a:t>
            </a:r>
            <a:r>
              <a:rPr lang="en" sz="2000">
                <a:solidFill>
                  <a:srgbClr val="010202"/>
                </a:solidFill>
                <a:latin typeface="Arial"/>
                <a:ea typeface="Arial"/>
                <a:cs typeface="Arial"/>
                <a:sym typeface="Arial"/>
              </a:rPr>
              <a:t>by age and</a:t>
            </a:r>
            <a:r>
              <a:rPr lang="en" sz="2000">
                <a:solidFill>
                  <a:srgbClr val="010202"/>
                </a:solidFill>
              </a:rPr>
              <a:t> </a:t>
            </a:r>
            <a:r>
              <a:rPr lang="en" sz="2000">
                <a:solidFill>
                  <a:srgbClr val="010202"/>
                </a:solidFill>
                <a:latin typeface="Arial"/>
                <a:ea typeface="Arial"/>
                <a:cs typeface="Arial"/>
                <a:sym typeface="Arial"/>
              </a:rPr>
              <a:t>distance from  Boston</a:t>
            </a:r>
            <a:endParaRPr sz="2000">
              <a:latin typeface="Arial"/>
              <a:ea typeface="Arial"/>
              <a:cs typeface="Arial"/>
              <a:sym typeface="Arial"/>
            </a:endParaRPr>
          </a:p>
        </p:txBody>
      </p:sp>
      <p:sp>
        <p:nvSpPr>
          <p:cNvPr id="620" name="Google Shape;620;p74"/>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85</a:t>
            </a:fld>
            <a:endParaRPr>
              <a:solidFill>
                <a:srgbClr val="0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624"/>
        <p:cNvGrpSpPr/>
        <p:nvPr/>
      </p:nvGrpSpPr>
      <p:grpSpPr>
        <a:xfrm>
          <a:off x="0" y="0"/>
          <a:ext cx="0" cy="0"/>
          <a:chOff x="0" y="0"/>
          <a:chExt cx="0" cy="0"/>
        </a:xfrm>
      </p:grpSpPr>
      <p:sp>
        <p:nvSpPr>
          <p:cNvPr id="625" name="Google Shape;625;p75"/>
          <p:cNvSpPr/>
          <p:nvPr/>
        </p:nvSpPr>
        <p:spPr>
          <a:xfrm>
            <a:off x="1230225" y="889481"/>
            <a:ext cx="6803028" cy="0"/>
          </a:xfrm>
          <a:custGeom>
            <a:avLst/>
            <a:gdLst/>
            <a:ahLst/>
            <a:cxnLst/>
            <a:rect l="l" t="t" r="r" b="b"/>
            <a:pathLst>
              <a:path w="7475855" h="120000" extrusionOk="0">
                <a:moveTo>
                  <a:pt x="0" y="0"/>
                </a:moveTo>
                <a:lnTo>
                  <a:pt x="7475245" y="0"/>
                </a:lnTo>
              </a:path>
            </a:pathLst>
          </a:custGeom>
          <a:noFill/>
          <a:ln w="9525" cap="flat" cmpd="sng">
            <a:solidFill>
              <a:srgbClr val="9190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26" name="Google Shape;626;p75"/>
          <p:cNvSpPr txBox="1">
            <a:spLocks noGrp="1"/>
          </p:cNvSpPr>
          <p:nvPr>
            <p:ph type="title"/>
          </p:nvPr>
        </p:nvSpPr>
        <p:spPr>
          <a:xfrm>
            <a:off x="770250" y="392200"/>
            <a:ext cx="83016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F2B5B"/>
                </a:solidFill>
                <a:latin typeface="Trebuchet MS"/>
                <a:ea typeface="Trebuchet MS"/>
                <a:cs typeface="Trebuchet MS"/>
                <a:sym typeface="Trebuchet MS"/>
              </a:rPr>
              <a:t>Randomly Divide Data into Training and Test Set</a:t>
            </a:r>
            <a:endParaRPr sz="3000" b="0" i="0" u="none" strike="noStrike" cap="none">
              <a:solidFill>
                <a:srgbClr val="252626"/>
              </a:solidFill>
              <a:latin typeface="Trebuchet MS"/>
              <a:ea typeface="Trebuchet MS"/>
              <a:cs typeface="Trebuchet MS"/>
              <a:sym typeface="Trebuchet MS"/>
            </a:endParaRPr>
          </a:p>
        </p:txBody>
      </p:sp>
      <p:sp>
        <p:nvSpPr>
          <p:cNvPr id="627" name="Google Shape;627;p75"/>
          <p:cNvSpPr/>
          <p:nvPr/>
        </p:nvSpPr>
        <p:spPr>
          <a:xfrm>
            <a:off x="1808064" y="1132777"/>
            <a:ext cx="5260200" cy="3209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28" name="Google Shape;628;p75"/>
          <p:cNvSpPr/>
          <p:nvPr/>
        </p:nvSpPr>
        <p:spPr>
          <a:xfrm>
            <a:off x="3464456" y="1512794"/>
            <a:ext cx="3259651" cy="1615440"/>
          </a:xfrm>
          <a:custGeom>
            <a:avLst/>
            <a:gdLst/>
            <a:ahLst/>
            <a:cxnLst/>
            <a:rect l="l" t="t" r="r" b="b"/>
            <a:pathLst>
              <a:path w="3582034" h="2438400" extrusionOk="0">
                <a:moveTo>
                  <a:pt x="0" y="0"/>
                </a:moveTo>
                <a:lnTo>
                  <a:pt x="3581425" y="2438399"/>
                </a:lnTo>
              </a:path>
            </a:pathLst>
          </a:custGeom>
          <a:noFill/>
          <a:ln w="1016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29" name="Google Shape;629;p75"/>
          <p:cNvSpPr/>
          <p:nvPr/>
        </p:nvSpPr>
        <p:spPr>
          <a:xfrm>
            <a:off x="5490683" y="1664074"/>
            <a:ext cx="104013" cy="2171168"/>
          </a:xfrm>
          <a:custGeom>
            <a:avLst/>
            <a:gdLst/>
            <a:ahLst/>
            <a:cxnLst/>
            <a:rect l="l" t="t" r="r" b="b"/>
            <a:pathLst>
              <a:path w="114300" h="3277235" extrusionOk="0">
                <a:moveTo>
                  <a:pt x="0" y="3276625"/>
                </a:moveTo>
                <a:lnTo>
                  <a:pt x="114300" y="3276625"/>
                </a:lnTo>
                <a:lnTo>
                  <a:pt x="114300" y="0"/>
                </a:lnTo>
                <a:lnTo>
                  <a:pt x="0" y="0"/>
                </a:lnTo>
                <a:lnTo>
                  <a:pt x="0" y="327662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30" name="Google Shape;630;p75"/>
          <p:cNvSpPr/>
          <p:nvPr/>
        </p:nvSpPr>
        <p:spPr>
          <a:xfrm>
            <a:off x="5404092" y="1462368"/>
            <a:ext cx="485394" cy="201930"/>
          </a:xfrm>
          <a:custGeom>
            <a:avLst/>
            <a:gdLst/>
            <a:ahLst/>
            <a:cxnLst/>
            <a:rect l="l" t="t" r="r" b="b"/>
            <a:pathLst>
              <a:path w="533400" h="304800" extrusionOk="0">
                <a:moveTo>
                  <a:pt x="0" y="0"/>
                </a:moveTo>
                <a:lnTo>
                  <a:pt x="0" y="304799"/>
                </a:lnTo>
                <a:lnTo>
                  <a:pt x="533400" y="304799"/>
                </a:lnTo>
                <a:lnTo>
                  <a:pt x="53340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31" name="Google Shape;631;p75"/>
          <p:cNvSpPr txBox="1"/>
          <p:nvPr/>
        </p:nvSpPr>
        <p:spPr>
          <a:xfrm>
            <a:off x="3961510" y="4670062"/>
            <a:ext cx="12309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632" name="Google Shape;632;p75"/>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86</a:t>
            </a:fld>
            <a:endParaRPr>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9" name="Google Shape;639;p76"/>
          <p:cNvSpPr txBox="1">
            <a:spLocks noGrp="1"/>
          </p:cNvSpPr>
          <p:nvPr>
            <p:ph type="title"/>
          </p:nvPr>
        </p:nvSpPr>
        <p:spPr>
          <a:xfrm>
            <a:off x="1215427" y="392200"/>
            <a:ext cx="71781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Two Possible Models for a Training Set</a:t>
            </a:r>
            <a:endParaRPr sz="3000" b="0" i="0" u="none" strike="noStrike" cap="none">
              <a:solidFill>
                <a:srgbClr val="252626"/>
              </a:solidFill>
              <a:latin typeface="Trebuchet MS"/>
              <a:ea typeface="Trebuchet MS"/>
              <a:cs typeface="Trebuchet MS"/>
              <a:sym typeface="Trebuchet MS"/>
            </a:endParaRPr>
          </a:p>
        </p:txBody>
      </p:sp>
      <p:sp>
        <p:nvSpPr>
          <p:cNvPr id="637" name="Google Shape;637;p7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87</a:t>
            </a:fld>
            <a:endParaRPr/>
          </a:p>
        </p:txBody>
      </p:sp>
      <p:sp>
        <p:nvSpPr>
          <p:cNvPr id="638" name="Google Shape;638;p76"/>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40" name="Google Shape;640;p76"/>
          <p:cNvSpPr/>
          <p:nvPr/>
        </p:nvSpPr>
        <p:spPr>
          <a:xfrm>
            <a:off x="1808075" y="1151451"/>
            <a:ext cx="5313300" cy="3248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7" name="Google Shape;647;p77"/>
          <p:cNvSpPr txBox="1">
            <a:spLocks noGrp="1"/>
          </p:cNvSpPr>
          <p:nvPr>
            <p:ph type="title"/>
          </p:nvPr>
        </p:nvSpPr>
        <p:spPr>
          <a:xfrm>
            <a:off x="1215429" y="392200"/>
            <a:ext cx="73476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Confusion Matrices (Training Error)</a:t>
            </a:r>
            <a:endParaRPr sz="3000" b="0" i="0" u="none" strike="noStrike" cap="none">
              <a:solidFill>
                <a:srgbClr val="252626"/>
              </a:solidFill>
              <a:latin typeface="Trebuchet MS"/>
              <a:ea typeface="Trebuchet MS"/>
              <a:cs typeface="Trebuchet MS"/>
              <a:sym typeface="Trebuchet MS"/>
            </a:endParaRPr>
          </a:p>
        </p:txBody>
      </p:sp>
      <p:sp>
        <p:nvSpPr>
          <p:cNvPr id="645" name="Google Shape;645;p7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88</a:t>
            </a:fld>
            <a:endParaRPr/>
          </a:p>
        </p:txBody>
      </p:sp>
      <p:sp>
        <p:nvSpPr>
          <p:cNvPr id="646" name="Google Shape;646;p77"/>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48" name="Google Shape;648;p77"/>
          <p:cNvSpPr/>
          <p:nvPr/>
        </p:nvSpPr>
        <p:spPr>
          <a:xfrm>
            <a:off x="1573301" y="931200"/>
            <a:ext cx="6095700" cy="2319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49" name="Google Shape;649;p77"/>
          <p:cNvSpPr/>
          <p:nvPr/>
        </p:nvSpPr>
        <p:spPr>
          <a:xfrm>
            <a:off x="2729980" y="1363951"/>
            <a:ext cx="2097600" cy="16365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50" name="Google Shape;650;p77"/>
          <p:cNvSpPr/>
          <p:nvPr/>
        </p:nvSpPr>
        <p:spPr>
          <a:xfrm>
            <a:off x="5680016" y="1358447"/>
            <a:ext cx="2097600" cy="16368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51" name="Google Shape;651;p77"/>
          <p:cNvSpPr/>
          <p:nvPr/>
        </p:nvSpPr>
        <p:spPr>
          <a:xfrm>
            <a:off x="3926886" y="3263400"/>
            <a:ext cx="2675400" cy="18801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9" name="Google Shape;659;p78"/>
          <p:cNvSpPr txBox="1">
            <a:spLocks noGrp="1"/>
          </p:cNvSpPr>
          <p:nvPr>
            <p:ph type="title"/>
          </p:nvPr>
        </p:nvSpPr>
        <p:spPr>
          <a:xfrm>
            <a:off x="1215430" y="392200"/>
            <a:ext cx="65847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E285C"/>
                </a:solidFill>
                <a:latin typeface="Trebuchet MS"/>
                <a:ea typeface="Trebuchet MS"/>
                <a:cs typeface="Trebuchet MS"/>
                <a:sym typeface="Trebuchet MS"/>
              </a:rPr>
              <a:t>Training Accuracy of Models</a:t>
            </a:r>
            <a:endParaRPr sz="3000" b="0" i="0" u="none" strike="noStrike" cap="none">
              <a:solidFill>
                <a:srgbClr val="252626"/>
              </a:solidFill>
              <a:latin typeface="Trebuchet MS"/>
              <a:ea typeface="Trebuchet MS"/>
              <a:cs typeface="Trebuchet MS"/>
              <a:sym typeface="Trebuchet MS"/>
            </a:endParaRPr>
          </a:p>
        </p:txBody>
      </p:sp>
      <p:sp>
        <p:nvSpPr>
          <p:cNvPr id="656" name="Google Shape;656;p7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89</a:t>
            </a:fld>
            <a:endParaRPr/>
          </a:p>
        </p:txBody>
      </p:sp>
      <p:sp>
        <p:nvSpPr>
          <p:cNvPr id="657" name="Google Shape;657;p78"/>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90919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58" name="Google Shape;658;p78"/>
          <p:cNvSpPr txBox="1"/>
          <p:nvPr/>
        </p:nvSpPr>
        <p:spPr>
          <a:xfrm>
            <a:off x="1132277" y="1765808"/>
            <a:ext cx="5619300" cy="901200"/>
          </a:xfrm>
          <a:prstGeom prst="rect">
            <a:avLst/>
          </a:prstGeom>
          <a:noFill/>
          <a:ln>
            <a:noFill/>
          </a:ln>
        </p:spPr>
        <p:txBody>
          <a:bodyPr spcFirstLastPara="1" wrap="square" lIns="0" tIns="10500" rIns="0" bIns="0" anchor="t" anchorCtr="0">
            <a:noAutofit/>
          </a:bodyPr>
          <a:lstStyle/>
          <a:p>
            <a:pPr marL="139700" marR="0" lvl="0" indent="-133350" algn="l" rtl="0">
              <a:lnSpc>
                <a:spcPct val="100000"/>
              </a:lnSpc>
              <a:spcBef>
                <a:spcPts val="0"/>
              </a:spcBef>
              <a:spcAft>
                <a:spcPts val="0"/>
              </a:spcAft>
              <a:buClr>
                <a:srgbClr val="295A91"/>
              </a:buClr>
              <a:buSzPts val="2100"/>
              <a:buFont typeface="Noto Sans Symbols"/>
              <a:buChar char="▪"/>
            </a:pPr>
            <a:r>
              <a:rPr lang="en" sz="2100">
                <a:solidFill>
                  <a:srgbClr val="010202"/>
                </a:solidFill>
                <a:latin typeface="Arial"/>
                <a:ea typeface="Arial"/>
                <a:cs typeface="Arial"/>
                <a:sym typeface="Arial"/>
              </a:rPr>
              <a:t>0.7 for both models</a:t>
            </a:r>
            <a:endParaRPr sz="2100">
              <a:latin typeface="Arial"/>
              <a:ea typeface="Arial"/>
              <a:cs typeface="Arial"/>
              <a:sym typeface="Arial"/>
            </a:endParaRPr>
          </a:p>
          <a:p>
            <a:pPr marL="317500" marR="0" lvl="1" indent="-152400" algn="l" rtl="0">
              <a:lnSpc>
                <a:spcPct val="100000"/>
              </a:lnSpc>
              <a:spcBef>
                <a:spcPts val="100"/>
              </a:spcBef>
              <a:spcAft>
                <a:spcPts val="0"/>
              </a:spcAft>
              <a:buClr>
                <a:srgbClr val="295A91"/>
              </a:buClr>
              <a:buSzPts val="2000"/>
              <a:buFont typeface="Arial"/>
              <a:buChar char="○"/>
            </a:pPr>
            <a:r>
              <a:rPr lang="en" sz="2000" b="0" i="0" u="none" strike="noStrike" cap="none">
                <a:solidFill>
                  <a:srgbClr val="010202"/>
                </a:solidFill>
                <a:latin typeface="Arial"/>
                <a:ea typeface="Arial"/>
                <a:cs typeface="Arial"/>
                <a:sym typeface="Arial"/>
              </a:rPr>
              <a:t>Which is better?</a:t>
            </a:r>
            <a:endParaRPr sz="2000" b="0" i="0" u="none" strike="noStrike" cap="none">
              <a:latin typeface="Arial"/>
              <a:ea typeface="Arial"/>
              <a:cs typeface="Arial"/>
              <a:sym typeface="Arial"/>
            </a:endParaRPr>
          </a:p>
          <a:p>
            <a:pPr marL="139700" marR="0" lvl="0" indent="-133350" algn="l" rtl="0">
              <a:lnSpc>
                <a:spcPct val="100000"/>
              </a:lnSpc>
              <a:spcBef>
                <a:spcPts val="1100"/>
              </a:spcBef>
              <a:spcAft>
                <a:spcPts val="0"/>
              </a:spcAft>
              <a:buClr>
                <a:srgbClr val="295A91"/>
              </a:buClr>
              <a:buSzPts val="2100"/>
              <a:buFont typeface="Noto Sans Symbols"/>
              <a:buChar char="▪"/>
            </a:pPr>
            <a:r>
              <a:rPr lang="en" sz="2100">
                <a:solidFill>
                  <a:srgbClr val="010202"/>
                </a:solidFill>
                <a:latin typeface="Arial"/>
                <a:ea typeface="Arial"/>
                <a:cs typeface="Arial"/>
                <a:sym typeface="Arial"/>
              </a:rPr>
              <a:t>Can we find a model with less training error?</a:t>
            </a:r>
            <a:endParaRPr sz="2100">
              <a:latin typeface="Arial"/>
              <a:ea typeface="Arial"/>
              <a:cs typeface="Arial"/>
              <a:sym typeface="Arial"/>
            </a:endParaRPr>
          </a:p>
        </p:txBody>
      </p:sp>
      <p:sp>
        <p:nvSpPr>
          <p:cNvPr id="660" name="Google Shape;660;p78"/>
          <p:cNvSpPr/>
          <p:nvPr/>
        </p:nvSpPr>
        <p:spPr>
          <a:xfrm>
            <a:off x="707401" y="1237129"/>
            <a:ext cx="8018400" cy="519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
        <p:cNvGrpSpPr/>
        <p:nvPr/>
      </p:nvGrpSpPr>
      <p:grpSpPr>
        <a:xfrm>
          <a:off x="0" y="0"/>
          <a:ext cx="0" cy="0"/>
          <a:chOff x="0" y="0"/>
          <a:chExt cx="0" cy="0"/>
        </a:xfrm>
      </p:grpSpPr>
      <p:sp>
        <p:nvSpPr>
          <p:cNvPr id="103" name="Rectangle 10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4448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5" name="Google Shape;155;p28" descr="Graphical user interface, text, application&#10;&#10;Description automatically generated"/>
          <p:cNvPicPr preferRelativeResize="0"/>
          <p:nvPr/>
        </p:nvPicPr>
        <p:blipFill>
          <a:blip r:embed="rId3"/>
          <a:stretch>
            <a:fillRect/>
          </a:stretch>
        </p:blipFill>
        <p:spPr>
          <a:xfrm>
            <a:off x="3022600" y="1143000"/>
            <a:ext cx="3416300" cy="1054100"/>
          </a:xfrm>
          <a:prstGeom prst="rect">
            <a:avLst/>
          </a:prstGeom>
        </p:spPr>
      </p:pic>
      <p:pic>
        <p:nvPicPr>
          <p:cNvPr id="157" name="Google Shape;157;p28" descr="Background pattern&#10;&#10;Description automatically generated with medium confidence"/>
          <p:cNvPicPr preferRelativeResize="0"/>
          <p:nvPr/>
        </p:nvPicPr>
        <p:blipFill rotWithShape="1">
          <a:blip r:embed="rId4"/>
          <a:srcRect r="1048" b="14037"/>
          <a:stretch/>
        </p:blipFill>
        <p:spPr>
          <a:xfrm>
            <a:off x="6489700" y="1143000"/>
            <a:ext cx="2006600" cy="1054100"/>
          </a:xfrm>
          <a:prstGeom prst="rect">
            <a:avLst/>
          </a:prstGeom>
        </p:spPr>
      </p:pic>
      <p:sp>
        <p:nvSpPr>
          <p:cNvPr id="154" name="Google Shape;154;p28"/>
          <p:cNvSpPr txBox="1">
            <a:spLocks noGrp="1"/>
          </p:cNvSpPr>
          <p:nvPr>
            <p:ph type="title"/>
          </p:nvPr>
        </p:nvSpPr>
        <p:spPr>
          <a:xfrm>
            <a:off x="628650" y="1543050"/>
            <a:ext cx="2057400" cy="2057400"/>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000" kern="1200">
                <a:solidFill>
                  <a:srgbClr val="FFFFFF"/>
                </a:solidFill>
                <a:latin typeface="+mj-lt"/>
                <a:ea typeface="+mj-ea"/>
                <a:cs typeface="+mj-cs"/>
              </a:rPr>
              <a:t>Machine learning applications - examples</a:t>
            </a:r>
          </a:p>
        </p:txBody>
      </p:sp>
      <p:sp>
        <p:nvSpPr>
          <p:cNvPr id="153" name="Google Shape;153;p28"/>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alpha val="80000"/>
                  </a:schemeClr>
                </a:solidFill>
                <a:latin typeface="+mn-lt"/>
                <a:ea typeface="+mn-ea"/>
                <a:cs typeface="+mn-cs"/>
              </a:rPr>
              <a:pPr lvl="0" indent="0">
                <a:lnSpc>
                  <a:spcPct val="90000"/>
                </a:lnSpc>
                <a:spcBef>
                  <a:spcPts val="0"/>
                </a:spcBef>
                <a:spcAft>
                  <a:spcPts val="600"/>
                </a:spcAft>
                <a:buNone/>
              </a:pPr>
              <a:t>9</a:t>
            </a:fld>
            <a:endParaRPr lang="en-US" sz="700" kern="1200">
              <a:solidFill>
                <a:schemeClr val="tx1">
                  <a:alpha val="80000"/>
                </a:schemeClr>
              </a:solidFill>
              <a:latin typeface="+mn-lt"/>
              <a:ea typeface="+mn-ea"/>
              <a:cs typeface="+mn-cs"/>
            </a:endParaRPr>
          </a:p>
        </p:txBody>
      </p:sp>
      <p:pic>
        <p:nvPicPr>
          <p:cNvPr id="4" name="Picture 3" descr="A screenshot of a computer&#10;&#10;Description automatically generated with medium confidence">
            <a:extLst>
              <a:ext uri="{FF2B5EF4-FFF2-40B4-BE49-F238E27FC236}">
                <a16:creationId xmlns:a16="http://schemas.microsoft.com/office/drawing/2014/main" id="{DAE0E764-33B7-4FFC-8AF1-CEE45CBF3AC7}"/>
              </a:ext>
            </a:extLst>
          </p:cNvPr>
          <p:cNvPicPr>
            <a:picLocks noChangeAspect="1"/>
          </p:cNvPicPr>
          <p:nvPr/>
        </p:nvPicPr>
        <p:blipFill>
          <a:blip r:embed="rId5"/>
          <a:stretch>
            <a:fillRect/>
          </a:stretch>
        </p:blipFill>
        <p:spPr>
          <a:xfrm>
            <a:off x="3136900" y="2568757"/>
            <a:ext cx="5473700" cy="1826847"/>
          </a:xfrm>
          <a:prstGeom prst="rect">
            <a:avLst/>
          </a:prstGeom>
        </p:spPr>
      </p:pic>
      <p:sp>
        <p:nvSpPr>
          <p:cNvPr id="5" name="TextBox 4">
            <a:extLst>
              <a:ext uri="{FF2B5EF4-FFF2-40B4-BE49-F238E27FC236}">
                <a16:creationId xmlns:a16="http://schemas.microsoft.com/office/drawing/2014/main" id="{BF078DB2-7883-418A-B401-84D242E5E80F}"/>
              </a:ext>
            </a:extLst>
          </p:cNvPr>
          <p:cNvSpPr txBox="1"/>
          <p:nvPr/>
        </p:nvSpPr>
        <p:spPr>
          <a:xfrm>
            <a:off x="2292350" y="3740150"/>
            <a:ext cx="1018227" cy="307777"/>
          </a:xfrm>
          <a:prstGeom prst="rect">
            <a:avLst/>
          </a:prstGeom>
          <a:noFill/>
        </p:spPr>
        <p:txBody>
          <a:bodyPr wrap="none" rtlCol="0">
            <a:spAutoFit/>
          </a:bodyPr>
          <a:lstStyle/>
          <a:p>
            <a:r>
              <a:rPr lang="en-US" dirty="0">
                <a:latin typeface="Bookman Old Style" panose="02050604050505020204" pitchFamily="18" charset="0"/>
              </a:rPr>
              <a:t>Alphafold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664"/>
        <p:cNvGrpSpPr/>
        <p:nvPr/>
      </p:nvGrpSpPr>
      <p:grpSpPr>
        <a:xfrm>
          <a:off x="0" y="0"/>
          <a:ext cx="0" cy="0"/>
          <a:chOff x="0" y="0"/>
          <a:chExt cx="0" cy="0"/>
        </a:xfrm>
      </p:grpSpPr>
      <p:sp>
        <p:nvSpPr>
          <p:cNvPr id="665" name="Google Shape;665;p79"/>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66" name="Google Shape;666;p79"/>
          <p:cNvSpPr txBox="1">
            <a:spLocks noGrp="1"/>
          </p:cNvSpPr>
          <p:nvPr>
            <p:ph type="title"/>
          </p:nvPr>
        </p:nvSpPr>
        <p:spPr>
          <a:xfrm>
            <a:off x="1215430" y="392200"/>
            <a:ext cx="54918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A More Complex Model</a:t>
            </a:r>
            <a:endParaRPr sz="3000" b="0" i="0" u="none" strike="noStrike" cap="none">
              <a:solidFill>
                <a:srgbClr val="252626"/>
              </a:solidFill>
              <a:latin typeface="Trebuchet MS"/>
              <a:ea typeface="Trebuchet MS"/>
              <a:cs typeface="Trebuchet MS"/>
              <a:sym typeface="Trebuchet MS"/>
            </a:endParaRPr>
          </a:p>
        </p:txBody>
      </p:sp>
      <p:sp>
        <p:nvSpPr>
          <p:cNvPr id="667" name="Google Shape;667;p79"/>
          <p:cNvSpPr/>
          <p:nvPr/>
        </p:nvSpPr>
        <p:spPr>
          <a:xfrm>
            <a:off x="1793263" y="1027509"/>
            <a:ext cx="4866600" cy="2755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68" name="Google Shape;668;p79"/>
          <p:cNvSpPr txBox="1"/>
          <p:nvPr/>
        </p:nvSpPr>
        <p:spPr>
          <a:xfrm>
            <a:off x="2274700" y="3855400"/>
            <a:ext cx="4554900" cy="10071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2000" b="1">
                <a:solidFill>
                  <a:srgbClr val="010202"/>
                </a:solidFill>
                <a:latin typeface="Arial"/>
                <a:ea typeface="Arial"/>
                <a:cs typeface="Arial"/>
                <a:sym typeface="Arial"/>
              </a:rPr>
              <a:t>TP = 12</a:t>
            </a:r>
            <a:r>
              <a:rPr lang="en" sz="2000" b="1">
                <a:solidFill>
                  <a:srgbClr val="010202"/>
                </a:solidFill>
              </a:rPr>
              <a:t>,</a:t>
            </a:r>
            <a:r>
              <a:rPr lang="en" sz="2000" b="1">
                <a:solidFill>
                  <a:srgbClr val="010202"/>
                </a:solidFill>
                <a:latin typeface="Arial"/>
                <a:ea typeface="Arial"/>
                <a:cs typeface="Arial"/>
                <a:sym typeface="Arial"/>
              </a:rPr>
              <a:t> </a:t>
            </a:r>
            <a:r>
              <a:rPr lang="en" sz="2000" b="1">
                <a:solidFill>
                  <a:srgbClr val="010202"/>
                </a:solidFill>
              </a:rPr>
              <a:t>F</a:t>
            </a:r>
            <a:r>
              <a:rPr lang="en" sz="2000" b="1">
                <a:solidFill>
                  <a:srgbClr val="010202"/>
                </a:solidFill>
                <a:latin typeface="Arial"/>
                <a:ea typeface="Arial"/>
                <a:cs typeface="Arial"/>
                <a:sym typeface="Arial"/>
              </a:rPr>
              <a:t>P = 5, TN = 13, </a:t>
            </a:r>
            <a:r>
              <a:rPr lang="en" sz="2000" b="1">
                <a:solidFill>
                  <a:srgbClr val="010202"/>
                </a:solidFill>
              </a:rPr>
              <a:t>F</a:t>
            </a:r>
            <a:r>
              <a:rPr lang="en" sz="2000" b="1">
                <a:solidFill>
                  <a:srgbClr val="010202"/>
                </a:solidFill>
                <a:latin typeface="Arial"/>
                <a:ea typeface="Arial"/>
                <a:cs typeface="Arial"/>
                <a:sym typeface="Arial"/>
              </a:rPr>
              <a:t>N = 0</a:t>
            </a:r>
            <a:endParaRPr sz="2000">
              <a:latin typeface="Arial"/>
              <a:ea typeface="Arial"/>
              <a:cs typeface="Arial"/>
              <a:sym typeface="Arial"/>
            </a:endParaRPr>
          </a:p>
          <a:p>
            <a:pPr marL="12700" marR="0" lvl="0" indent="0" algn="l" rtl="0">
              <a:lnSpc>
                <a:spcPct val="118333"/>
              </a:lnSpc>
              <a:spcBef>
                <a:spcPts val="0"/>
              </a:spcBef>
              <a:spcAft>
                <a:spcPts val="0"/>
              </a:spcAft>
              <a:buNone/>
            </a:pPr>
            <a:r>
              <a:rPr lang="en" sz="2000" b="1">
                <a:solidFill>
                  <a:srgbClr val="010202"/>
                </a:solidFill>
                <a:latin typeface="Arial"/>
                <a:ea typeface="Arial"/>
                <a:cs typeface="Arial"/>
                <a:sym typeface="Arial"/>
              </a:rPr>
              <a:t>Accuracy = </a:t>
            </a:r>
            <a:r>
              <a:rPr lang="en" sz="2000" b="1">
                <a:solidFill>
                  <a:srgbClr val="010202"/>
                </a:solidFill>
              </a:rPr>
              <a:t>2</a:t>
            </a:r>
            <a:r>
              <a:rPr lang="en" sz="2000" b="1">
                <a:solidFill>
                  <a:srgbClr val="010202"/>
                </a:solidFill>
                <a:latin typeface="Arial"/>
                <a:ea typeface="Arial"/>
                <a:cs typeface="Arial"/>
                <a:sym typeface="Arial"/>
              </a:rPr>
              <a:t>5/30 = 0.833</a:t>
            </a:r>
            <a:endParaRPr sz="2000">
              <a:latin typeface="Arial"/>
              <a:ea typeface="Arial"/>
              <a:cs typeface="Arial"/>
              <a:sym typeface="Arial"/>
            </a:endParaRPr>
          </a:p>
        </p:txBody>
      </p:sp>
      <p:sp>
        <p:nvSpPr>
          <p:cNvPr id="669" name="Google Shape;669;p79"/>
          <p:cNvSpPr txBox="1"/>
          <p:nvPr/>
        </p:nvSpPr>
        <p:spPr>
          <a:xfrm>
            <a:off x="3961510" y="4670062"/>
            <a:ext cx="12309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670" name="Google Shape;670;p79"/>
          <p:cNvSpPr txBox="1"/>
          <p:nvPr/>
        </p:nvSpPr>
        <p:spPr>
          <a:xfrm>
            <a:off x="7513539" y="4670062"/>
            <a:ext cx="5028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671" name="Google Shape;671;p79"/>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90</a:t>
            </a:fld>
            <a:endParaRPr>
              <a:solidFill>
                <a:srgbClr val="00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Google Shape;676;p80"/>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8D8D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77" name="Google Shape;677;p80"/>
          <p:cNvSpPr txBox="1">
            <a:spLocks noGrp="1"/>
          </p:cNvSpPr>
          <p:nvPr>
            <p:ph type="title"/>
          </p:nvPr>
        </p:nvSpPr>
        <p:spPr>
          <a:xfrm>
            <a:off x="1215430" y="392200"/>
            <a:ext cx="65469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001B43"/>
                </a:solidFill>
                <a:latin typeface="Trebuchet MS"/>
                <a:ea typeface="Trebuchet MS"/>
                <a:cs typeface="Trebuchet MS"/>
                <a:sym typeface="Trebuchet MS"/>
              </a:rPr>
              <a:t>Applying Model to Test Data</a:t>
            </a:r>
            <a:endParaRPr sz="3000" b="0" i="0" u="none" strike="noStrike" cap="none">
              <a:solidFill>
                <a:srgbClr val="252626"/>
              </a:solidFill>
              <a:latin typeface="Trebuchet MS"/>
              <a:ea typeface="Trebuchet MS"/>
              <a:cs typeface="Trebuchet MS"/>
              <a:sym typeface="Trebuchet MS"/>
            </a:endParaRPr>
          </a:p>
        </p:txBody>
      </p:sp>
      <p:sp>
        <p:nvSpPr>
          <p:cNvPr id="678" name="Google Shape;678;p80"/>
          <p:cNvSpPr/>
          <p:nvPr/>
        </p:nvSpPr>
        <p:spPr>
          <a:xfrm>
            <a:off x="1807695" y="959224"/>
            <a:ext cx="5103000" cy="2895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79" name="Google Shape;679;p80"/>
          <p:cNvSpPr txBox="1"/>
          <p:nvPr/>
        </p:nvSpPr>
        <p:spPr>
          <a:xfrm>
            <a:off x="2522923" y="3893200"/>
            <a:ext cx="4156200" cy="494400"/>
          </a:xfrm>
          <a:prstGeom prst="rect">
            <a:avLst/>
          </a:prstGeom>
          <a:noFill/>
          <a:ln>
            <a:noFill/>
          </a:ln>
        </p:spPr>
        <p:txBody>
          <a:bodyPr spcFirstLastPara="1" wrap="square" lIns="0" tIns="10500" rIns="0" bIns="0" anchor="t" anchorCtr="0">
            <a:noAutofit/>
          </a:bodyPr>
          <a:lstStyle/>
          <a:p>
            <a:pPr marL="12700" marR="0" lvl="0" indent="0" algn="l" rtl="0">
              <a:lnSpc>
                <a:spcPct val="118333"/>
              </a:lnSpc>
              <a:spcBef>
                <a:spcPts val="0"/>
              </a:spcBef>
              <a:spcAft>
                <a:spcPts val="0"/>
              </a:spcAft>
              <a:buNone/>
            </a:pPr>
            <a:r>
              <a:rPr lang="en" sz="2000" b="1" dirty="0">
                <a:solidFill>
                  <a:srgbClr val="010202"/>
                </a:solidFill>
                <a:latin typeface="Arial"/>
                <a:ea typeface="Arial"/>
                <a:cs typeface="Arial"/>
                <a:sym typeface="Arial"/>
              </a:rPr>
              <a:t>TP = 14, FP = 4, TN = 4, FN = 8</a:t>
            </a:r>
            <a:endParaRPr sz="2000" dirty="0">
              <a:latin typeface="Arial"/>
              <a:ea typeface="Arial"/>
              <a:cs typeface="Arial"/>
              <a:sym typeface="Arial"/>
            </a:endParaRPr>
          </a:p>
          <a:p>
            <a:pPr marL="12700" marR="0" lvl="0" indent="0" algn="l" rtl="0">
              <a:lnSpc>
                <a:spcPct val="118333"/>
              </a:lnSpc>
              <a:spcBef>
                <a:spcPts val="0"/>
              </a:spcBef>
              <a:spcAft>
                <a:spcPts val="0"/>
              </a:spcAft>
              <a:buNone/>
            </a:pPr>
            <a:r>
              <a:rPr lang="en" sz="2000" b="1" dirty="0">
                <a:solidFill>
                  <a:srgbClr val="010202"/>
                </a:solidFill>
                <a:latin typeface="Arial"/>
                <a:ea typeface="Arial"/>
                <a:cs typeface="Arial"/>
                <a:sym typeface="Arial"/>
              </a:rPr>
              <a:t>Accuracy = 18/30 = 0.6</a:t>
            </a:r>
            <a:endParaRPr sz="2000" dirty="0">
              <a:latin typeface="Arial"/>
              <a:ea typeface="Arial"/>
              <a:cs typeface="Arial"/>
              <a:sym typeface="Arial"/>
            </a:endParaRPr>
          </a:p>
        </p:txBody>
      </p:sp>
      <p:sp>
        <p:nvSpPr>
          <p:cNvPr id="680" name="Google Shape;680;p80"/>
          <p:cNvSpPr txBox="1"/>
          <p:nvPr/>
        </p:nvSpPr>
        <p:spPr>
          <a:xfrm>
            <a:off x="3961510" y="4670062"/>
            <a:ext cx="12309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681" name="Google Shape;681;p80"/>
          <p:cNvSpPr txBox="1"/>
          <p:nvPr/>
        </p:nvSpPr>
        <p:spPr>
          <a:xfrm>
            <a:off x="7513539" y="4670062"/>
            <a:ext cx="502800" cy="149700"/>
          </a:xfrm>
          <a:prstGeom prst="rect">
            <a:avLst/>
          </a:prstGeom>
          <a:noFill/>
          <a:ln>
            <a:noFill/>
          </a:ln>
        </p:spPr>
        <p:txBody>
          <a:bodyPr spcFirstLastPara="1" wrap="square" lIns="0" tIns="11025" rIns="0" bIns="0" anchor="t" anchorCtr="0">
            <a:noAutofit/>
          </a:bodyPr>
          <a:lstStyle/>
          <a:p>
            <a:pPr marL="12700" marR="0" lvl="0" indent="0" algn="l" rtl="0">
              <a:lnSpc>
                <a:spcPct val="100000"/>
              </a:lnSpc>
              <a:spcBef>
                <a:spcPts val="0"/>
              </a:spcBef>
              <a:spcAft>
                <a:spcPts val="0"/>
              </a:spcAft>
              <a:buNone/>
            </a:pPr>
            <a:endParaRPr sz="1000">
              <a:latin typeface="Times New Roman"/>
              <a:ea typeface="Times New Roman"/>
              <a:cs typeface="Times New Roman"/>
              <a:sym typeface="Times New Roman"/>
            </a:endParaRPr>
          </a:p>
        </p:txBody>
      </p:sp>
      <p:sp>
        <p:nvSpPr>
          <p:cNvPr id="682" name="Google Shape;682;p80"/>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91</a:t>
            </a:fld>
            <a:endParaRPr>
              <a:solidFill>
                <a:srgbClr val="00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81"/>
          <p:cNvPicPr preferRelativeResize="0"/>
          <p:nvPr/>
        </p:nvPicPr>
        <p:blipFill>
          <a:blip r:embed="rId3">
            <a:alphaModFix/>
          </a:blip>
          <a:stretch>
            <a:fillRect/>
          </a:stretch>
        </p:blipFill>
        <p:spPr>
          <a:xfrm>
            <a:off x="1263175" y="847850"/>
            <a:ext cx="6594225" cy="4271525"/>
          </a:xfrm>
          <a:prstGeom prst="rect">
            <a:avLst/>
          </a:prstGeom>
          <a:noFill/>
          <a:ln>
            <a:noFill/>
          </a:ln>
        </p:spPr>
      </p:pic>
      <p:sp>
        <p:nvSpPr>
          <p:cNvPr id="688" name="Google Shape;688;p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statistical measures:</a:t>
            </a:r>
            <a:endParaRPr/>
          </a:p>
        </p:txBody>
      </p:sp>
      <p:sp>
        <p:nvSpPr>
          <p:cNvPr id="690" name="Google Shape;690;p81"/>
          <p:cNvSpPr txBox="1">
            <a:spLocks noGrp="1"/>
          </p:cNvSpPr>
          <p:nvPr>
            <p:ph type="sldNum" idx="12"/>
          </p:nvPr>
        </p:nvSpPr>
        <p:spPr>
          <a:xfrm>
            <a:off x="8396258" y="4587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000000"/>
                </a:solidFill>
              </a:rPr>
              <a:t>92</a:t>
            </a:fld>
            <a:endParaRPr>
              <a:solidFill>
                <a:srgbClr val="000000"/>
              </a:solidFill>
            </a:endParaRPr>
          </a:p>
        </p:txBody>
      </p:sp>
      <p:sp>
        <p:nvSpPr>
          <p:cNvPr id="689" name="Google Shape;689;p81"/>
          <p:cNvSpPr txBox="1"/>
          <p:nvPr/>
        </p:nvSpPr>
        <p:spPr>
          <a:xfrm>
            <a:off x="1403625" y="3843475"/>
            <a:ext cx="12339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precision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694"/>
        <p:cNvGrpSpPr/>
        <p:nvPr/>
      </p:nvGrpSpPr>
      <p:grpSpPr>
        <a:xfrm>
          <a:off x="0" y="0"/>
          <a:ext cx="0" cy="0"/>
          <a:chOff x="0" y="0"/>
          <a:chExt cx="0" cy="0"/>
        </a:xfrm>
      </p:grpSpPr>
      <p:sp>
        <p:nvSpPr>
          <p:cNvPr id="695" name="Google Shape;695;p82"/>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90919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97" name="Google Shape;697;p82"/>
          <p:cNvSpPr txBox="1"/>
          <p:nvPr/>
        </p:nvSpPr>
        <p:spPr>
          <a:xfrm>
            <a:off x="7837077" y="4681510"/>
            <a:ext cx="169200" cy="129000"/>
          </a:xfrm>
          <a:prstGeom prst="rect">
            <a:avLst/>
          </a:prstGeom>
          <a:noFill/>
          <a:ln>
            <a:noFill/>
          </a:ln>
        </p:spPr>
        <p:txBody>
          <a:bodyPr spcFirstLastPara="1" wrap="square" lIns="0" tIns="6275" rIns="0" bIns="0" anchor="t" anchorCtr="0">
            <a:noAutofit/>
          </a:bodyPr>
          <a:lstStyle/>
          <a:p>
            <a:pPr marL="25400" marR="0" lvl="0" indent="0" algn="l" rtl="0">
              <a:lnSpc>
                <a:spcPct val="100000"/>
              </a:lnSpc>
              <a:spcBef>
                <a:spcPts val="0"/>
              </a:spcBef>
              <a:spcAft>
                <a:spcPts val="0"/>
              </a:spcAft>
              <a:buNone/>
            </a:pPr>
            <a:fld id="{00000000-1234-1234-1234-123412341234}" type="slidenum">
              <a:rPr lang="en" sz="900">
                <a:solidFill>
                  <a:srgbClr val="FFFFFF"/>
                </a:solidFill>
                <a:latin typeface="Arial"/>
                <a:ea typeface="Arial"/>
                <a:cs typeface="Arial"/>
                <a:sym typeface="Arial"/>
              </a:rPr>
              <a:t>93</a:t>
            </a:fld>
            <a:endParaRPr sz="900">
              <a:latin typeface="Arial"/>
              <a:ea typeface="Arial"/>
              <a:cs typeface="Arial"/>
              <a:sym typeface="Arial"/>
            </a:endParaRPr>
          </a:p>
        </p:txBody>
      </p:sp>
      <p:sp>
        <p:nvSpPr>
          <p:cNvPr id="698" name="Google Shape;698;p82"/>
          <p:cNvSpPr txBox="1">
            <a:spLocks noGrp="1"/>
          </p:cNvSpPr>
          <p:nvPr>
            <p:ph type="title"/>
          </p:nvPr>
        </p:nvSpPr>
        <p:spPr>
          <a:xfrm>
            <a:off x="1215413" y="392193"/>
            <a:ext cx="15747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E285C"/>
                </a:solidFill>
                <a:latin typeface="Trebuchet MS"/>
                <a:ea typeface="Trebuchet MS"/>
                <a:cs typeface="Trebuchet MS"/>
                <a:sym typeface="Trebuchet MS"/>
              </a:rPr>
              <a:t>Summary</a:t>
            </a:r>
            <a:endParaRPr sz="3000" b="0" i="0" u="none" strike="noStrike" cap="none">
              <a:solidFill>
                <a:srgbClr val="252626"/>
              </a:solidFill>
              <a:latin typeface="Trebuchet MS"/>
              <a:ea typeface="Trebuchet MS"/>
              <a:cs typeface="Trebuchet MS"/>
              <a:sym typeface="Trebuchet MS"/>
            </a:endParaRPr>
          </a:p>
        </p:txBody>
      </p:sp>
      <p:sp>
        <p:nvSpPr>
          <p:cNvPr id="699" name="Google Shape;699;p82"/>
          <p:cNvSpPr txBox="1">
            <a:spLocks noGrp="1"/>
          </p:cNvSpPr>
          <p:nvPr>
            <p:ph type="sldNum" idx="12"/>
          </p:nvPr>
        </p:nvSpPr>
        <p:spPr>
          <a:xfrm>
            <a:off x="7513539" y="4670062"/>
            <a:ext cx="493200" cy="149700"/>
          </a:xfrm>
          <a:prstGeom prst="rect">
            <a:avLst/>
          </a:prstGeom>
        </p:spPr>
        <p:txBody>
          <a:bodyPr spcFirstLastPara="1" wrap="square" lIns="0" tIns="0" rIns="0" bIns="0" anchor="t" anchorCtr="0">
            <a:noAutofit/>
          </a:bodyPr>
          <a:lstStyle/>
          <a:p>
            <a:pPr marL="368300" lvl="0" indent="0" algn="l" rtl="0">
              <a:spcBef>
                <a:spcPts val="0"/>
              </a:spcBef>
              <a:spcAft>
                <a:spcPts val="0"/>
              </a:spcAft>
              <a:buClr>
                <a:srgbClr val="000000"/>
              </a:buClr>
              <a:buFont typeface="Arial"/>
              <a:buNone/>
            </a:pPr>
            <a:fld id="{00000000-1234-1234-1234-123412341234}" type="slidenum">
              <a:rPr lang="en"/>
              <a:t>93</a:t>
            </a:fld>
            <a:endParaRPr>
              <a:solidFill>
                <a:srgbClr val="010202"/>
              </a:solidFill>
            </a:endParaRPr>
          </a:p>
        </p:txBody>
      </p:sp>
      <p:sp>
        <p:nvSpPr>
          <p:cNvPr id="700" name="Google Shape;700;p82"/>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93</a:t>
            </a:fld>
            <a:endParaRPr>
              <a:solidFill>
                <a:srgbClr val="000000"/>
              </a:solidFill>
            </a:endParaRPr>
          </a:p>
        </p:txBody>
      </p:sp>
      <p:graphicFrame>
        <p:nvGraphicFramePr>
          <p:cNvPr id="702" name="Google Shape;696;p82">
            <a:extLst>
              <a:ext uri="{FF2B5EF4-FFF2-40B4-BE49-F238E27FC236}">
                <a16:creationId xmlns:a16="http://schemas.microsoft.com/office/drawing/2014/main" id="{E23CE3A2-FB0E-420B-A1DE-1223D784A8CF}"/>
              </a:ext>
            </a:extLst>
          </p:cNvPr>
          <p:cNvGraphicFramePr/>
          <p:nvPr>
            <p:extLst>
              <p:ext uri="{D42A27DB-BD31-4B8C-83A1-F6EECF244321}">
                <p14:modId xmlns:p14="http://schemas.microsoft.com/office/powerpoint/2010/main" val="2611904618"/>
              </p:ext>
            </p:extLst>
          </p:nvPr>
        </p:nvGraphicFramePr>
        <p:xfrm>
          <a:off x="687008" y="1448212"/>
          <a:ext cx="8059800" cy="3296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694"/>
        <p:cNvGrpSpPr/>
        <p:nvPr/>
      </p:nvGrpSpPr>
      <p:grpSpPr>
        <a:xfrm>
          <a:off x="0" y="0"/>
          <a:ext cx="0" cy="0"/>
          <a:chOff x="0" y="0"/>
          <a:chExt cx="0" cy="0"/>
        </a:xfrm>
      </p:grpSpPr>
      <p:sp>
        <p:nvSpPr>
          <p:cNvPr id="695" name="Google Shape;695;p82"/>
          <p:cNvSpPr/>
          <p:nvPr/>
        </p:nvSpPr>
        <p:spPr>
          <a:xfrm>
            <a:off x="1230237" y="889481"/>
            <a:ext cx="6799561" cy="0"/>
          </a:xfrm>
          <a:custGeom>
            <a:avLst/>
            <a:gdLst/>
            <a:ahLst/>
            <a:cxnLst/>
            <a:rect l="l" t="t" r="r" b="b"/>
            <a:pathLst>
              <a:path w="7472045" h="120000" extrusionOk="0">
                <a:moveTo>
                  <a:pt x="0" y="0"/>
                </a:moveTo>
                <a:lnTo>
                  <a:pt x="7471422" y="0"/>
                </a:lnTo>
              </a:path>
            </a:pathLst>
          </a:custGeom>
          <a:noFill/>
          <a:ln w="9525" cap="flat" cmpd="sng">
            <a:solidFill>
              <a:srgbClr val="90919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00"/>
          </a:p>
        </p:txBody>
      </p:sp>
      <p:sp>
        <p:nvSpPr>
          <p:cNvPr id="697" name="Google Shape;697;p82"/>
          <p:cNvSpPr txBox="1"/>
          <p:nvPr/>
        </p:nvSpPr>
        <p:spPr>
          <a:xfrm>
            <a:off x="7837077" y="4681510"/>
            <a:ext cx="169200" cy="129000"/>
          </a:xfrm>
          <a:prstGeom prst="rect">
            <a:avLst/>
          </a:prstGeom>
          <a:noFill/>
          <a:ln>
            <a:noFill/>
          </a:ln>
        </p:spPr>
        <p:txBody>
          <a:bodyPr spcFirstLastPara="1" wrap="square" lIns="0" tIns="6275" rIns="0" bIns="0" anchor="t" anchorCtr="0">
            <a:noAutofit/>
          </a:bodyPr>
          <a:lstStyle/>
          <a:p>
            <a:pPr marL="25400" marR="0" lvl="0" indent="0" algn="l" rtl="0">
              <a:lnSpc>
                <a:spcPct val="100000"/>
              </a:lnSpc>
              <a:spcBef>
                <a:spcPts val="0"/>
              </a:spcBef>
              <a:spcAft>
                <a:spcPts val="0"/>
              </a:spcAft>
              <a:buNone/>
            </a:pPr>
            <a:fld id="{00000000-1234-1234-1234-123412341234}" type="slidenum">
              <a:rPr lang="en" sz="900">
                <a:solidFill>
                  <a:srgbClr val="FFFFFF"/>
                </a:solidFill>
                <a:latin typeface="Arial"/>
                <a:ea typeface="Arial"/>
                <a:cs typeface="Arial"/>
                <a:sym typeface="Arial"/>
              </a:rPr>
              <a:t>94</a:t>
            </a:fld>
            <a:endParaRPr sz="900">
              <a:latin typeface="Arial"/>
              <a:ea typeface="Arial"/>
              <a:cs typeface="Arial"/>
              <a:sym typeface="Arial"/>
            </a:endParaRPr>
          </a:p>
        </p:txBody>
      </p:sp>
      <p:sp>
        <p:nvSpPr>
          <p:cNvPr id="698" name="Google Shape;698;p82"/>
          <p:cNvSpPr txBox="1">
            <a:spLocks noGrp="1"/>
          </p:cNvSpPr>
          <p:nvPr>
            <p:ph type="title"/>
          </p:nvPr>
        </p:nvSpPr>
        <p:spPr>
          <a:xfrm>
            <a:off x="1215413" y="392193"/>
            <a:ext cx="1574700" cy="379800"/>
          </a:xfrm>
          <a:prstGeom prst="rect">
            <a:avLst/>
          </a:prstGeom>
          <a:noFill/>
          <a:ln>
            <a:noFill/>
          </a:ln>
        </p:spPr>
        <p:txBody>
          <a:bodyPr spcFirstLastPara="1" wrap="square" lIns="0" tIns="10500" rIns="0" bIns="0" anchor="t" anchorCtr="0">
            <a:noAutofit/>
          </a:bodyPr>
          <a:lstStyle/>
          <a:p>
            <a:pPr marL="12700" marR="0" lvl="0" indent="0" algn="l" rtl="0">
              <a:lnSpc>
                <a:spcPct val="100000"/>
              </a:lnSpc>
              <a:spcBef>
                <a:spcPts val="0"/>
              </a:spcBef>
              <a:spcAft>
                <a:spcPts val="0"/>
              </a:spcAft>
              <a:buNone/>
            </a:pPr>
            <a:r>
              <a:rPr lang="en" sz="3000" b="0" i="0" u="none" strike="noStrike" cap="none">
                <a:solidFill>
                  <a:srgbClr val="1E285C"/>
                </a:solidFill>
                <a:latin typeface="Trebuchet MS"/>
                <a:ea typeface="Trebuchet MS"/>
                <a:cs typeface="Trebuchet MS"/>
                <a:sym typeface="Trebuchet MS"/>
              </a:rPr>
              <a:t>Summary</a:t>
            </a:r>
            <a:endParaRPr sz="3000" b="0" i="0" u="none" strike="noStrike" cap="none">
              <a:solidFill>
                <a:srgbClr val="252626"/>
              </a:solidFill>
              <a:latin typeface="Trebuchet MS"/>
              <a:ea typeface="Trebuchet MS"/>
              <a:cs typeface="Trebuchet MS"/>
              <a:sym typeface="Trebuchet MS"/>
            </a:endParaRPr>
          </a:p>
        </p:txBody>
      </p:sp>
      <p:sp>
        <p:nvSpPr>
          <p:cNvPr id="699" name="Google Shape;699;p82"/>
          <p:cNvSpPr txBox="1">
            <a:spLocks noGrp="1"/>
          </p:cNvSpPr>
          <p:nvPr>
            <p:ph type="sldNum" idx="12"/>
          </p:nvPr>
        </p:nvSpPr>
        <p:spPr>
          <a:xfrm>
            <a:off x="7513539" y="4670062"/>
            <a:ext cx="493200" cy="149700"/>
          </a:xfrm>
          <a:prstGeom prst="rect">
            <a:avLst/>
          </a:prstGeom>
        </p:spPr>
        <p:txBody>
          <a:bodyPr spcFirstLastPara="1" wrap="square" lIns="0" tIns="0" rIns="0" bIns="0" anchor="t" anchorCtr="0">
            <a:noAutofit/>
          </a:bodyPr>
          <a:lstStyle/>
          <a:p>
            <a:pPr marL="368300" lvl="0" indent="0" algn="l" rtl="0">
              <a:spcBef>
                <a:spcPts val="0"/>
              </a:spcBef>
              <a:spcAft>
                <a:spcPts val="0"/>
              </a:spcAft>
              <a:buClr>
                <a:srgbClr val="000000"/>
              </a:buClr>
              <a:buFont typeface="Arial"/>
              <a:buNone/>
            </a:pPr>
            <a:fld id="{00000000-1234-1234-1234-123412341234}" type="slidenum">
              <a:rPr lang="en"/>
              <a:t>94</a:t>
            </a:fld>
            <a:endParaRPr>
              <a:solidFill>
                <a:srgbClr val="010202"/>
              </a:solidFill>
            </a:endParaRPr>
          </a:p>
        </p:txBody>
      </p:sp>
      <p:sp>
        <p:nvSpPr>
          <p:cNvPr id="700" name="Google Shape;700;p82"/>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p>
            <a:pPr marL="368300" lvl="0" indent="0" algn="l" rtl="0">
              <a:spcBef>
                <a:spcPts val="0"/>
              </a:spcBef>
              <a:spcAft>
                <a:spcPts val="0"/>
              </a:spcAft>
              <a:buNone/>
            </a:pPr>
            <a:fld id="{00000000-1234-1234-1234-123412341234}" type="slidenum">
              <a:rPr lang="en">
                <a:solidFill>
                  <a:srgbClr val="000000"/>
                </a:solidFill>
              </a:rPr>
              <a:t>94</a:t>
            </a:fld>
            <a:endParaRPr>
              <a:solidFill>
                <a:srgbClr val="000000"/>
              </a:solidFill>
            </a:endParaRPr>
          </a:p>
        </p:txBody>
      </p:sp>
      <p:sp>
        <p:nvSpPr>
          <p:cNvPr id="10" name="TextBox 9">
            <a:extLst>
              <a:ext uri="{FF2B5EF4-FFF2-40B4-BE49-F238E27FC236}">
                <a16:creationId xmlns:a16="http://schemas.microsoft.com/office/drawing/2014/main" id="{2A9C7DBD-15A3-4D2A-8B08-430707A222D9}"/>
              </a:ext>
            </a:extLst>
          </p:cNvPr>
          <p:cNvSpPr txBox="1"/>
          <p:nvPr/>
        </p:nvSpPr>
        <p:spPr>
          <a:xfrm>
            <a:off x="1230237" y="1547297"/>
            <a:ext cx="6431009" cy="1169551"/>
          </a:xfrm>
          <a:prstGeom prst="rect">
            <a:avLst/>
          </a:prstGeom>
          <a:noFill/>
        </p:spPr>
        <p:txBody>
          <a:bodyPr wrap="square">
            <a:spAutoFit/>
          </a:bodyPr>
          <a:lstStyle/>
          <a:p>
            <a:pPr marL="285750" indent="-285750">
              <a:buFont typeface="Wingdings" panose="05000000000000000000" pitchFamily="2" charset="2"/>
              <a:buChar char="Ø"/>
            </a:pPr>
            <a:r>
              <a:rPr lang="en-US" dirty="0"/>
              <a:t>Supervised learning uses labeled data, and creates classifiers that optimally separate data into known classes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Unsupervised learning tries to infer latent variables by clustering training examples into nearby groups</a:t>
            </a:r>
          </a:p>
        </p:txBody>
      </p:sp>
    </p:spTree>
    <p:extLst>
      <p:ext uri="{BB962C8B-B14F-4D97-AF65-F5344CB8AC3E}">
        <p14:creationId xmlns:p14="http://schemas.microsoft.com/office/powerpoint/2010/main" val="2465343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Freeform: Shape 6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 name="Freeform: Shape 7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Google Shape;60;p14"/>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000" kern="1200">
                <a:solidFill>
                  <a:schemeClr val="tx1"/>
                </a:solidFill>
                <a:latin typeface="+mj-lt"/>
                <a:ea typeface="+mj-ea"/>
                <a:cs typeface="+mj-cs"/>
              </a:rPr>
              <a:t>Machine learning setup</a:t>
            </a:r>
          </a:p>
        </p:txBody>
      </p:sp>
      <p:sp>
        <p:nvSpPr>
          <p:cNvPr id="73" name="Rectangle 7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 name="Google Shape;61;p14"/>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0" lvl="0" indent="-228600">
              <a:lnSpc>
                <a:spcPct val="90000"/>
              </a:lnSpc>
              <a:spcBef>
                <a:spcPts val="0"/>
              </a:spcBef>
              <a:spcAft>
                <a:spcPts val="0"/>
              </a:spcAft>
              <a:buFont typeface="Arial" panose="020B0604020202020204" pitchFamily="34" charset="0"/>
              <a:buChar char="•"/>
            </a:pPr>
            <a:r>
              <a:rPr lang="en-US" sz="1500" kern="1200" dirty="0">
                <a:solidFill>
                  <a:schemeClr val="tx1"/>
                </a:solidFill>
                <a:latin typeface="+mn-lt"/>
                <a:ea typeface="+mn-ea"/>
                <a:cs typeface="+mn-cs"/>
              </a:rPr>
              <a:t>Let us formalize the supervised machine learning setup. Our training data comes in pairs of inputs (</a:t>
            </a:r>
            <a:r>
              <a:rPr lang="en-US" sz="1500" b="1" kern="1200" dirty="0">
                <a:solidFill>
                  <a:schemeClr val="tx1"/>
                </a:solidFill>
                <a:latin typeface="+mn-lt"/>
                <a:ea typeface="+mn-ea"/>
                <a:cs typeface="+mn-cs"/>
              </a:rPr>
              <a:t>x</a:t>
            </a:r>
            <a:r>
              <a:rPr lang="en-US" sz="1500" kern="1200" dirty="0">
                <a:solidFill>
                  <a:schemeClr val="tx1"/>
                </a:solidFill>
                <a:latin typeface="+mn-lt"/>
                <a:ea typeface="+mn-ea"/>
                <a:cs typeface="+mn-cs"/>
              </a:rPr>
              <a:t>, </a:t>
            </a:r>
            <a:r>
              <a:rPr lang="en-US" sz="1500" i="1" kern="1200" dirty="0">
                <a:solidFill>
                  <a:schemeClr val="tx1"/>
                </a:solidFill>
                <a:latin typeface="+mn-lt"/>
                <a:ea typeface="+mn-ea"/>
                <a:cs typeface="+mn-cs"/>
              </a:rPr>
              <a:t>y</a:t>
            </a:r>
            <a:r>
              <a:rPr lang="en-US" sz="1500" kern="1200" dirty="0">
                <a:solidFill>
                  <a:schemeClr val="tx1"/>
                </a:solidFill>
                <a:latin typeface="+mn-lt"/>
                <a:ea typeface="+mn-ea"/>
                <a:cs typeface="+mn-cs"/>
              </a:rPr>
              <a:t>), where </a:t>
            </a:r>
            <a:r>
              <a:rPr lang="en-US" sz="1500" b="1" kern="1200" dirty="0">
                <a:solidFill>
                  <a:schemeClr val="tx1"/>
                </a:solidFill>
                <a:latin typeface="+mn-lt"/>
                <a:ea typeface="+mn-ea"/>
                <a:cs typeface="+mn-cs"/>
              </a:rPr>
              <a:t>x </a:t>
            </a:r>
            <a:r>
              <a:rPr lang="en-US" sz="1500" kern="1200" dirty="0">
                <a:solidFill>
                  <a:schemeClr val="tx1"/>
                </a:solidFill>
                <a:latin typeface="+mn-lt"/>
                <a:ea typeface="+mn-ea"/>
                <a:cs typeface="+mn-cs"/>
              </a:rPr>
              <a:t>∈ </a:t>
            </a:r>
            <a:r>
              <a:rPr lang="en-US" sz="1500" b="1" i="1" kern="1200" dirty="0">
                <a:solidFill>
                  <a:schemeClr val="tx1"/>
                </a:solidFill>
                <a:latin typeface="+mn-lt"/>
                <a:ea typeface="+mn-ea"/>
                <a:cs typeface="+mn-cs"/>
              </a:rPr>
              <a:t>R </a:t>
            </a:r>
            <a:r>
              <a:rPr lang="en-US" sz="1500" b="1" kern="1200" baseline="30000" dirty="0">
                <a:solidFill>
                  <a:schemeClr val="tx1"/>
                </a:solidFill>
                <a:latin typeface="+mn-lt"/>
                <a:ea typeface="+mn-ea"/>
                <a:cs typeface="+mn-cs"/>
              </a:rPr>
              <a:t>d</a:t>
            </a:r>
            <a:r>
              <a:rPr lang="en-US" sz="1500" b="1" kern="1200" baseline="-25000" dirty="0">
                <a:solidFill>
                  <a:schemeClr val="tx1"/>
                </a:solidFill>
                <a:latin typeface="+mn-lt"/>
                <a:ea typeface="+mn-ea"/>
                <a:cs typeface="+mn-cs"/>
              </a:rPr>
              <a:t> </a:t>
            </a:r>
            <a:r>
              <a:rPr lang="en-US" sz="1500" kern="1200" dirty="0">
                <a:solidFill>
                  <a:schemeClr val="tx1"/>
                </a:solidFill>
                <a:latin typeface="+mn-lt"/>
                <a:ea typeface="+mn-ea"/>
                <a:cs typeface="+mn-cs"/>
              </a:rPr>
              <a:t>is the input instance and </a:t>
            </a:r>
            <a:r>
              <a:rPr lang="en-US" sz="1500" i="1" kern="1200" dirty="0">
                <a:solidFill>
                  <a:schemeClr val="tx1"/>
                </a:solidFill>
                <a:latin typeface="+mn-lt"/>
                <a:ea typeface="+mn-ea"/>
                <a:cs typeface="+mn-cs"/>
              </a:rPr>
              <a:t>y</a:t>
            </a:r>
            <a:r>
              <a:rPr lang="en-US" sz="1500" kern="1200" dirty="0">
                <a:solidFill>
                  <a:schemeClr val="tx1"/>
                </a:solidFill>
                <a:latin typeface="+mn-lt"/>
                <a:ea typeface="+mn-ea"/>
                <a:cs typeface="+mn-cs"/>
              </a:rPr>
              <a:t> its label. The </a:t>
            </a:r>
            <a:r>
              <a:rPr lang="en-US" sz="1500" u="sng" kern="1200" dirty="0">
                <a:solidFill>
                  <a:schemeClr val="tx1"/>
                </a:solidFill>
                <a:latin typeface="+mn-lt"/>
                <a:ea typeface="+mn-ea"/>
                <a:cs typeface="+mn-cs"/>
              </a:rPr>
              <a:t>entire training data</a:t>
            </a:r>
            <a:r>
              <a:rPr lang="en-US" sz="1500" kern="1200" dirty="0">
                <a:solidFill>
                  <a:schemeClr val="tx1"/>
                </a:solidFill>
                <a:latin typeface="+mn-lt"/>
                <a:ea typeface="+mn-ea"/>
                <a:cs typeface="+mn-cs"/>
              </a:rPr>
              <a:t> is denoted as: </a:t>
            </a:r>
          </a:p>
          <a:p>
            <a:pPr marL="0" lvl="0" indent="0" algn="ctr">
              <a:lnSpc>
                <a:spcPct val="90000"/>
              </a:lnSpc>
              <a:spcBef>
                <a:spcPts val="0"/>
              </a:spcBef>
              <a:spcAft>
                <a:spcPts val="0"/>
              </a:spcAft>
              <a:buNone/>
            </a:pPr>
            <a:r>
              <a:rPr lang="en-US" sz="1500" b="1" kern="1200" dirty="0">
                <a:solidFill>
                  <a:schemeClr val="tx1"/>
                </a:solidFill>
                <a:latin typeface="+mn-lt"/>
                <a:ea typeface="+mn-ea"/>
                <a:cs typeface="+mn-cs"/>
              </a:rPr>
              <a:t>D </a:t>
            </a:r>
            <a:r>
              <a:rPr lang="en-US" sz="1500" kern="1200" dirty="0">
                <a:solidFill>
                  <a:schemeClr val="tx1"/>
                </a:solidFill>
                <a:latin typeface="+mn-lt"/>
                <a:ea typeface="+mn-ea"/>
                <a:cs typeface="+mn-cs"/>
              </a:rPr>
              <a:t>= {(</a:t>
            </a:r>
            <a:r>
              <a:rPr lang="en-US" sz="1500" b="1" kern="1200" dirty="0">
                <a:solidFill>
                  <a:schemeClr val="tx1"/>
                </a:solidFill>
                <a:latin typeface="+mn-lt"/>
                <a:ea typeface="+mn-ea"/>
                <a:cs typeface="+mn-cs"/>
              </a:rPr>
              <a:t>x</a:t>
            </a:r>
            <a:r>
              <a:rPr lang="en-US" sz="1500" kern="1200" baseline="-25000" dirty="0">
                <a:solidFill>
                  <a:schemeClr val="tx1"/>
                </a:solidFill>
                <a:latin typeface="+mn-lt"/>
                <a:ea typeface="+mn-ea"/>
                <a:cs typeface="+mn-cs"/>
              </a:rPr>
              <a:t>1</a:t>
            </a:r>
            <a:r>
              <a:rPr lang="en-US" sz="1500" kern="1200" dirty="0">
                <a:solidFill>
                  <a:schemeClr val="tx1"/>
                </a:solidFill>
                <a:latin typeface="+mn-lt"/>
                <a:ea typeface="+mn-ea"/>
                <a:cs typeface="+mn-cs"/>
              </a:rPr>
              <a:t>,</a:t>
            </a:r>
            <a:r>
              <a:rPr lang="en-US" sz="1500" i="1" kern="1200" dirty="0">
                <a:solidFill>
                  <a:schemeClr val="tx1"/>
                </a:solidFill>
                <a:latin typeface="+mn-lt"/>
                <a:ea typeface="+mn-ea"/>
                <a:cs typeface="+mn-cs"/>
              </a:rPr>
              <a:t>y</a:t>
            </a:r>
            <a:r>
              <a:rPr lang="en-US" sz="1500" kern="1200" baseline="-25000" dirty="0">
                <a:solidFill>
                  <a:schemeClr val="tx1"/>
                </a:solidFill>
                <a:latin typeface="+mn-lt"/>
                <a:ea typeface="+mn-ea"/>
                <a:cs typeface="+mn-cs"/>
              </a:rPr>
              <a:t>1</a:t>
            </a:r>
            <a:r>
              <a:rPr lang="en-US" sz="1500" kern="1200" dirty="0">
                <a:solidFill>
                  <a:schemeClr val="tx1"/>
                </a:solidFill>
                <a:latin typeface="+mn-lt"/>
                <a:ea typeface="+mn-ea"/>
                <a:cs typeface="+mn-cs"/>
              </a:rPr>
              <a:t>), …, (</a:t>
            </a:r>
            <a:r>
              <a:rPr lang="en-US" sz="1500" b="1" kern="1200" dirty="0">
                <a:solidFill>
                  <a:schemeClr val="tx1"/>
                </a:solidFill>
                <a:latin typeface="+mn-lt"/>
                <a:ea typeface="+mn-ea"/>
                <a:cs typeface="+mn-cs"/>
              </a:rPr>
              <a:t>x</a:t>
            </a:r>
            <a:r>
              <a:rPr lang="en-US" sz="1500" kern="1200" baseline="-25000" dirty="0">
                <a:solidFill>
                  <a:schemeClr val="tx1"/>
                </a:solidFill>
                <a:latin typeface="+mn-lt"/>
                <a:ea typeface="+mn-ea"/>
                <a:cs typeface="+mn-cs"/>
              </a:rPr>
              <a:t>n</a:t>
            </a:r>
            <a:r>
              <a:rPr lang="en-US" sz="1500" kern="1200" dirty="0">
                <a:solidFill>
                  <a:schemeClr val="tx1"/>
                </a:solidFill>
                <a:latin typeface="+mn-lt"/>
                <a:ea typeface="+mn-ea"/>
                <a:cs typeface="+mn-cs"/>
              </a:rPr>
              <a:t>,</a:t>
            </a:r>
            <a:r>
              <a:rPr lang="en-US" sz="1500" i="1" kern="1200" dirty="0">
                <a:solidFill>
                  <a:schemeClr val="tx1"/>
                </a:solidFill>
                <a:latin typeface="+mn-lt"/>
                <a:ea typeface="+mn-ea"/>
                <a:cs typeface="+mn-cs"/>
              </a:rPr>
              <a:t>y</a:t>
            </a:r>
            <a:r>
              <a:rPr lang="en-US" sz="1500" kern="1200" baseline="-25000" dirty="0">
                <a:solidFill>
                  <a:schemeClr val="tx1"/>
                </a:solidFill>
                <a:latin typeface="+mn-lt"/>
                <a:ea typeface="+mn-ea"/>
                <a:cs typeface="+mn-cs"/>
              </a:rPr>
              <a:t>n</a:t>
            </a:r>
            <a:r>
              <a:rPr lang="en-US" sz="1500" kern="1200" dirty="0">
                <a:solidFill>
                  <a:schemeClr val="tx1"/>
                </a:solidFill>
                <a:latin typeface="+mn-lt"/>
                <a:ea typeface="+mn-ea"/>
                <a:cs typeface="+mn-cs"/>
              </a:rPr>
              <a:t>)} ⊆ </a:t>
            </a:r>
            <a:r>
              <a:rPr lang="en-US" sz="1500" b="1" i="1" kern="1200" dirty="0">
                <a:solidFill>
                  <a:schemeClr val="tx1"/>
                </a:solidFill>
                <a:latin typeface="+mn-lt"/>
                <a:ea typeface="+mn-ea"/>
                <a:cs typeface="+mn-cs"/>
              </a:rPr>
              <a:t>R </a:t>
            </a:r>
            <a:r>
              <a:rPr lang="en-US" sz="1500" b="1" kern="1200" baseline="30000" dirty="0">
                <a:solidFill>
                  <a:schemeClr val="tx1"/>
                </a:solidFill>
                <a:latin typeface="+mn-lt"/>
                <a:ea typeface="+mn-ea"/>
                <a:cs typeface="+mn-cs"/>
              </a:rPr>
              <a:t>d </a:t>
            </a:r>
            <a:r>
              <a:rPr lang="en-US" sz="1500" b="1" i="1" kern="1200" dirty="0">
                <a:solidFill>
                  <a:schemeClr val="tx1"/>
                </a:solidFill>
                <a:latin typeface="+mn-lt"/>
                <a:ea typeface="+mn-ea"/>
                <a:cs typeface="+mn-cs"/>
              </a:rPr>
              <a:t>× C</a:t>
            </a:r>
          </a:p>
          <a:p>
            <a:pPr marL="0" lvl="0" indent="0">
              <a:lnSpc>
                <a:spcPct val="90000"/>
              </a:lnSpc>
              <a:spcBef>
                <a:spcPts val="1100"/>
              </a:spcBef>
              <a:spcAft>
                <a:spcPts val="0"/>
              </a:spcAft>
              <a:buNone/>
            </a:pPr>
            <a:r>
              <a:rPr lang="en-US" sz="1500" kern="1200" dirty="0">
                <a:solidFill>
                  <a:schemeClr val="tx1"/>
                </a:solidFill>
                <a:latin typeface="+mn-lt"/>
                <a:ea typeface="+mn-ea"/>
                <a:cs typeface="+mn-cs"/>
              </a:rPr>
              <a:t>where:</a:t>
            </a:r>
          </a:p>
          <a:p>
            <a:pPr marL="0" lvl="0" indent="-228600">
              <a:lnSpc>
                <a:spcPct val="90000"/>
              </a:lnSpc>
              <a:spcBef>
                <a:spcPts val="0"/>
              </a:spcBef>
              <a:spcAft>
                <a:spcPts val="0"/>
              </a:spcAft>
              <a:buFont typeface="Arial" panose="020B0604020202020204" pitchFamily="34" charset="0"/>
              <a:buChar char="•"/>
            </a:pPr>
            <a:r>
              <a:rPr lang="en-US" sz="1500" b="1" i="1" kern="1200" dirty="0">
                <a:solidFill>
                  <a:schemeClr val="tx1"/>
                </a:solidFill>
                <a:latin typeface="+mn-lt"/>
                <a:ea typeface="+mn-ea"/>
                <a:cs typeface="+mn-cs"/>
              </a:rPr>
              <a:t>R </a:t>
            </a:r>
            <a:r>
              <a:rPr lang="en-US" sz="1500" b="1" kern="1200" baseline="30000" dirty="0">
                <a:solidFill>
                  <a:schemeClr val="tx1"/>
                </a:solidFill>
                <a:latin typeface="+mn-lt"/>
                <a:ea typeface="+mn-ea"/>
                <a:cs typeface="+mn-cs"/>
              </a:rPr>
              <a:t>d</a:t>
            </a:r>
            <a:r>
              <a:rPr lang="en-US" sz="1500" kern="1200" dirty="0">
                <a:solidFill>
                  <a:schemeClr val="tx1"/>
                </a:solidFill>
                <a:latin typeface="+mn-lt"/>
                <a:ea typeface="+mn-ea"/>
                <a:cs typeface="+mn-cs"/>
              </a:rPr>
              <a:t>:		d-dimensional feature space</a:t>
            </a:r>
          </a:p>
          <a:p>
            <a:pPr marL="0" lvl="0" indent="-228600">
              <a:lnSpc>
                <a:spcPct val="90000"/>
              </a:lnSpc>
              <a:spcBef>
                <a:spcPts val="0"/>
              </a:spcBef>
              <a:spcAft>
                <a:spcPts val="0"/>
              </a:spcAft>
              <a:buFont typeface="Arial" panose="020B0604020202020204" pitchFamily="34" charset="0"/>
              <a:buChar char="•"/>
            </a:pPr>
            <a:r>
              <a:rPr lang="en-US" sz="1500" b="1" kern="1200" dirty="0">
                <a:solidFill>
                  <a:schemeClr val="tx1"/>
                </a:solidFill>
                <a:latin typeface="+mn-lt"/>
                <a:ea typeface="+mn-ea"/>
                <a:cs typeface="+mn-cs"/>
              </a:rPr>
              <a:t>x</a:t>
            </a:r>
            <a:r>
              <a:rPr lang="en-US" sz="1500" kern="1200" baseline="-25000" dirty="0">
                <a:solidFill>
                  <a:schemeClr val="tx1"/>
                </a:solidFill>
                <a:latin typeface="+mn-lt"/>
                <a:ea typeface="+mn-ea"/>
                <a:cs typeface="+mn-cs"/>
              </a:rPr>
              <a:t>i</a:t>
            </a:r>
            <a:r>
              <a:rPr lang="en-US" sz="1500" kern="1200" dirty="0">
                <a:solidFill>
                  <a:schemeClr val="tx1"/>
                </a:solidFill>
                <a:latin typeface="+mn-lt"/>
                <a:ea typeface="+mn-ea"/>
                <a:cs typeface="+mn-cs"/>
              </a:rPr>
              <a:t>: 		input vector of the </a:t>
            </a:r>
            <a:r>
              <a:rPr lang="en-US" sz="1500" i="1" kern="1200" dirty="0" err="1">
                <a:solidFill>
                  <a:schemeClr val="tx1"/>
                </a:solidFill>
                <a:latin typeface="+mn-lt"/>
                <a:ea typeface="+mn-ea"/>
                <a:cs typeface="+mn-cs"/>
              </a:rPr>
              <a:t>i</a:t>
            </a:r>
            <a:r>
              <a:rPr lang="en-US" sz="1500" i="1" kern="1200" baseline="30000" dirty="0" err="1">
                <a:solidFill>
                  <a:schemeClr val="tx1"/>
                </a:solidFill>
                <a:latin typeface="+mn-lt"/>
                <a:ea typeface="+mn-ea"/>
                <a:cs typeface="+mn-cs"/>
              </a:rPr>
              <a:t>th</a:t>
            </a:r>
            <a:r>
              <a:rPr lang="en-US" sz="1500" kern="1200" dirty="0">
                <a:solidFill>
                  <a:schemeClr val="tx1"/>
                </a:solidFill>
                <a:latin typeface="+mn-lt"/>
                <a:ea typeface="+mn-ea"/>
                <a:cs typeface="+mn-cs"/>
              </a:rPr>
              <a:t> sample</a:t>
            </a:r>
          </a:p>
          <a:p>
            <a:pPr marL="0" lvl="0" indent="-228600">
              <a:lnSpc>
                <a:spcPct val="90000"/>
              </a:lnSpc>
              <a:spcBef>
                <a:spcPts val="0"/>
              </a:spcBef>
              <a:spcAft>
                <a:spcPts val="0"/>
              </a:spcAft>
              <a:buFont typeface="Arial" panose="020B0604020202020204" pitchFamily="34" charset="0"/>
              <a:buChar char="•"/>
            </a:pPr>
            <a:r>
              <a:rPr lang="en-US" sz="1500" i="1" kern="1200" dirty="0" err="1">
                <a:solidFill>
                  <a:schemeClr val="tx1"/>
                </a:solidFill>
                <a:latin typeface="+mn-lt"/>
                <a:ea typeface="+mn-ea"/>
                <a:cs typeface="+mn-cs"/>
              </a:rPr>
              <a:t>y</a:t>
            </a:r>
            <a:r>
              <a:rPr lang="en-US" sz="1500" kern="1200" baseline="-25000" dirty="0" err="1">
                <a:solidFill>
                  <a:schemeClr val="tx1"/>
                </a:solidFill>
                <a:latin typeface="+mn-lt"/>
                <a:ea typeface="+mn-ea"/>
                <a:cs typeface="+mn-cs"/>
              </a:rPr>
              <a:t>i</a:t>
            </a:r>
            <a:r>
              <a:rPr lang="en-US" sz="1500" kern="1200" dirty="0">
                <a:solidFill>
                  <a:schemeClr val="tx1"/>
                </a:solidFill>
                <a:latin typeface="+mn-lt"/>
                <a:ea typeface="+mn-ea"/>
                <a:cs typeface="+mn-cs"/>
              </a:rPr>
              <a:t>: 		label of the </a:t>
            </a:r>
            <a:r>
              <a:rPr lang="en-US" sz="1500" i="1" kern="1200" dirty="0" err="1">
                <a:solidFill>
                  <a:schemeClr val="tx1"/>
                </a:solidFill>
                <a:latin typeface="+mn-lt"/>
                <a:ea typeface="+mn-ea"/>
                <a:cs typeface="+mn-cs"/>
              </a:rPr>
              <a:t>i</a:t>
            </a:r>
            <a:r>
              <a:rPr lang="en-US" sz="1500" i="1" kern="1200" baseline="30000" dirty="0" err="1">
                <a:solidFill>
                  <a:schemeClr val="tx1"/>
                </a:solidFill>
                <a:latin typeface="+mn-lt"/>
                <a:ea typeface="+mn-ea"/>
                <a:cs typeface="+mn-cs"/>
              </a:rPr>
              <a:t>th</a:t>
            </a:r>
            <a:r>
              <a:rPr lang="en-US" sz="1500" kern="1200" dirty="0">
                <a:solidFill>
                  <a:schemeClr val="tx1"/>
                </a:solidFill>
                <a:latin typeface="+mn-lt"/>
                <a:ea typeface="+mn-ea"/>
                <a:cs typeface="+mn-cs"/>
              </a:rPr>
              <a:t> sample</a:t>
            </a:r>
          </a:p>
          <a:p>
            <a:pPr marL="0" lvl="0" indent="-228600">
              <a:lnSpc>
                <a:spcPct val="90000"/>
              </a:lnSpc>
              <a:spcBef>
                <a:spcPts val="0"/>
              </a:spcBef>
              <a:spcAft>
                <a:spcPts val="0"/>
              </a:spcAft>
              <a:buFont typeface="Arial" panose="020B0604020202020204" pitchFamily="34" charset="0"/>
              <a:buChar char="•"/>
            </a:pPr>
            <a:r>
              <a:rPr lang="en-US" sz="1500" b="1" i="1" kern="1200" dirty="0">
                <a:solidFill>
                  <a:schemeClr val="tx1"/>
                </a:solidFill>
                <a:latin typeface="+mn-lt"/>
                <a:ea typeface="+mn-ea"/>
                <a:cs typeface="+mn-cs"/>
              </a:rPr>
              <a:t>C</a:t>
            </a:r>
            <a:r>
              <a:rPr lang="en-US" sz="1500" kern="1200" dirty="0">
                <a:solidFill>
                  <a:schemeClr val="tx1"/>
                </a:solidFill>
                <a:latin typeface="+mn-lt"/>
                <a:ea typeface="+mn-ea"/>
                <a:cs typeface="+mn-cs"/>
              </a:rPr>
              <a:t>:		label space</a:t>
            </a:r>
          </a:p>
          <a:p>
            <a:pPr marL="0" lvl="0" indent="-228600">
              <a:lnSpc>
                <a:spcPct val="90000"/>
              </a:lnSpc>
              <a:spcBef>
                <a:spcPts val="0"/>
              </a:spcBef>
              <a:spcAft>
                <a:spcPts val="1600"/>
              </a:spcAft>
              <a:buFont typeface="Arial" panose="020B0604020202020204" pitchFamily="34" charset="0"/>
              <a:buChar char="•"/>
            </a:pPr>
            <a:endParaRPr lang="en-US" sz="1500" kern="1200" dirty="0">
              <a:solidFill>
                <a:schemeClr val="tx1"/>
              </a:solidFill>
              <a:latin typeface="+mn-lt"/>
              <a:ea typeface="+mn-ea"/>
              <a:cs typeface="+mn-cs"/>
            </a:endParaRPr>
          </a:p>
        </p:txBody>
      </p:sp>
      <p:sp>
        <p:nvSpPr>
          <p:cNvPr id="62" name="Google Shape;62;p14"/>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marL="0" lvl="0" indent="0" algn="r">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marL="0" lvl="0" indent="0" algn="r">
                <a:lnSpc>
                  <a:spcPct val="90000"/>
                </a:lnSpc>
                <a:spcBef>
                  <a:spcPts val="0"/>
                </a:spcBef>
                <a:spcAft>
                  <a:spcPts val="600"/>
                </a:spcAft>
                <a:buNone/>
              </a:pPr>
              <a:t>95</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Machine learning setup</a:t>
            </a:r>
            <a:endParaRPr/>
          </a:p>
          <a:p>
            <a:pPr marL="0" lvl="0" indent="0" algn="l" rtl="0">
              <a:spcBef>
                <a:spcPts val="0"/>
              </a:spcBef>
              <a:spcAft>
                <a:spcPts val="0"/>
              </a:spcAft>
              <a:buNone/>
            </a:pP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333333"/>
              </a:buClr>
              <a:buSzPts val="2000"/>
              <a:buFont typeface="Calibri"/>
              <a:buChar char="●"/>
            </a:pPr>
            <a:r>
              <a:rPr lang="en" sz="2000" dirty="0">
                <a:solidFill>
                  <a:srgbClr val="333333"/>
                </a:solidFill>
              </a:rPr>
              <a:t>Binary classification, 	  </a:t>
            </a:r>
            <a:r>
              <a:rPr lang="en" sz="2000" b="1" i="1" dirty="0">
                <a:solidFill>
                  <a:srgbClr val="333333"/>
                </a:solidFill>
              </a:rPr>
              <a:t>C </a:t>
            </a:r>
            <a:r>
              <a:rPr lang="en" sz="2000" dirty="0">
                <a:solidFill>
                  <a:srgbClr val="333333"/>
                </a:solidFill>
              </a:rPr>
              <a:t>= {0, 1} or </a:t>
            </a:r>
            <a:r>
              <a:rPr lang="en" sz="2000" b="1" i="1" dirty="0">
                <a:solidFill>
                  <a:srgbClr val="333333"/>
                </a:solidFill>
              </a:rPr>
              <a:t>C </a:t>
            </a:r>
            <a:r>
              <a:rPr lang="en" sz="2000" dirty="0">
                <a:solidFill>
                  <a:srgbClr val="333333"/>
                </a:solidFill>
              </a:rPr>
              <a:t>= {−1, +1}</a:t>
            </a:r>
            <a:endParaRPr sz="2000" dirty="0">
              <a:solidFill>
                <a:srgbClr val="333333"/>
              </a:solidFill>
            </a:endParaRPr>
          </a:p>
          <a:p>
            <a:pPr marL="457200" lvl="0" indent="-355600" algn="l" rtl="0">
              <a:lnSpc>
                <a:spcPct val="150000"/>
              </a:lnSpc>
              <a:spcBef>
                <a:spcPts val="0"/>
              </a:spcBef>
              <a:spcAft>
                <a:spcPts val="0"/>
              </a:spcAft>
              <a:buClr>
                <a:srgbClr val="333333"/>
              </a:buClr>
              <a:buSzPts val="2000"/>
              <a:buFont typeface="Calibri"/>
              <a:buChar char="●"/>
            </a:pPr>
            <a:r>
              <a:rPr lang="en" sz="2000" dirty="0">
                <a:solidFill>
                  <a:srgbClr val="333333"/>
                </a:solidFill>
              </a:rPr>
              <a:t>Multi-class classification,        </a:t>
            </a:r>
            <a:r>
              <a:rPr lang="en" sz="2000" b="1" i="1" dirty="0">
                <a:solidFill>
                  <a:srgbClr val="333333"/>
                </a:solidFill>
              </a:rPr>
              <a:t>C </a:t>
            </a:r>
            <a:r>
              <a:rPr lang="en" sz="2000" dirty="0">
                <a:solidFill>
                  <a:srgbClr val="333333"/>
                </a:solidFill>
              </a:rPr>
              <a:t>= {1, 2, ⋯, </a:t>
            </a:r>
            <a:r>
              <a:rPr lang="en" sz="2000" i="1" dirty="0">
                <a:solidFill>
                  <a:srgbClr val="333333"/>
                </a:solidFill>
              </a:rPr>
              <a:t>K</a:t>
            </a:r>
            <a:r>
              <a:rPr lang="en" sz="2000" dirty="0">
                <a:solidFill>
                  <a:srgbClr val="333333"/>
                </a:solidFill>
              </a:rPr>
              <a:t>} (</a:t>
            </a:r>
            <a:r>
              <a:rPr lang="en" sz="2000" i="1" dirty="0">
                <a:solidFill>
                  <a:srgbClr val="333333"/>
                </a:solidFill>
              </a:rPr>
              <a:t>K </a:t>
            </a:r>
            <a:r>
              <a:rPr lang="en" sz="2000" dirty="0">
                <a:solidFill>
                  <a:srgbClr val="333333"/>
                </a:solidFill>
              </a:rPr>
              <a:t>≥ 2)</a:t>
            </a:r>
            <a:endParaRPr sz="2000" dirty="0">
              <a:solidFill>
                <a:srgbClr val="333333"/>
              </a:solidFill>
            </a:endParaRPr>
          </a:p>
          <a:p>
            <a:pPr marL="457200" lvl="0" indent="0" algn="l" rtl="0">
              <a:lnSpc>
                <a:spcPct val="150000"/>
              </a:lnSpc>
              <a:spcBef>
                <a:spcPts val="0"/>
              </a:spcBef>
              <a:spcAft>
                <a:spcPts val="0"/>
              </a:spcAft>
              <a:buNone/>
            </a:pPr>
            <a:endParaRPr sz="2000" dirty="0">
              <a:solidFill>
                <a:srgbClr val="333333"/>
              </a:solidFill>
            </a:endParaRPr>
          </a:p>
          <a:p>
            <a:pPr marL="0" lvl="0" indent="0" algn="l" rtl="0">
              <a:spcBef>
                <a:spcPts val="0"/>
              </a:spcBef>
              <a:spcAft>
                <a:spcPts val="1600"/>
              </a:spcAft>
              <a:buNone/>
            </a:pPr>
            <a:endParaRPr dirty="0"/>
          </a:p>
        </p:txBody>
      </p:sp>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Machine learning setup</a:t>
            </a:r>
            <a:endParaRPr/>
          </a:p>
          <a:p>
            <a:pPr marL="0" lvl="0" indent="0" algn="l" rtl="0">
              <a:spcBef>
                <a:spcPts val="0"/>
              </a:spcBef>
              <a:spcAft>
                <a:spcPts val="0"/>
              </a:spcAft>
              <a:buNone/>
            </a:pP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333333"/>
              </a:buClr>
              <a:buSzPts val="2000"/>
              <a:buFont typeface="Calibri"/>
              <a:buChar char="●"/>
            </a:pPr>
            <a:r>
              <a:rPr lang="en" sz="2000" dirty="0">
                <a:solidFill>
                  <a:srgbClr val="333333"/>
                </a:solidFill>
              </a:rPr>
              <a:t>Binary classification, 	  </a:t>
            </a:r>
            <a:r>
              <a:rPr lang="en" sz="2000" b="1" i="1" dirty="0">
                <a:solidFill>
                  <a:srgbClr val="333333"/>
                </a:solidFill>
              </a:rPr>
              <a:t>C </a:t>
            </a:r>
            <a:r>
              <a:rPr lang="en" sz="2000" dirty="0">
                <a:solidFill>
                  <a:srgbClr val="333333"/>
                </a:solidFill>
              </a:rPr>
              <a:t>= {0, 1} or </a:t>
            </a:r>
            <a:r>
              <a:rPr lang="en" sz="2000" b="1" i="1" dirty="0">
                <a:solidFill>
                  <a:srgbClr val="333333"/>
                </a:solidFill>
              </a:rPr>
              <a:t>C </a:t>
            </a:r>
            <a:r>
              <a:rPr lang="en" sz="2000" dirty="0">
                <a:solidFill>
                  <a:srgbClr val="333333"/>
                </a:solidFill>
              </a:rPr>
              <a:t>= {−1, +1}</a:t>
            </a:r>
            <a:endParaRPr sz="2000" dirty="0">
              <a:solidFill>
                <a:srgbClr val="333333"/>
              </a:solidFill>
            </a:endParaRPr>
          </a:p>
          <a:p>
            <a:pPr marL="457200" lvl="0" indent="-355600" algn="l" rtl="0">
              <a:lnSpc>
                <a:spcPct val="150000"/>
              </a:lnSpc>
              <a:spcBef>
                <a:spcPts val="0"/>
              </a:spcBef>
              <a:spcAft>
                <a:spcPts val="0"/>
              </a:spcAft>
              <a:buClr>
                <a:srgbClr val="333333"/>
              </a:buClr>
              <a:buSzPts val="2000"/>
              <a:buFont typeface="Calibri"/>
              <a:buChar char="●"/>
            </a:pPr>
            <a:r>
              <a:rPr lang="en" sz="2000" dirty="0">
                <a:solidFill>
                  <a:srgbClr val="333333"/>
                </a:solidFill>
              </a:rPr>
              <a:t>Multi-class classification,        </a:t>
            </a:r>
            <a:r>
              <a:rPr lang="en" sz="2000" b="1" i="1" dirty="0">
                <a:solidFill>
                  <a:srgbClr val="333333"/>
                </a:solidFill>
              </a:rPr>
              <a:t>C </a:t>
            </a:r>
            <a:r>
              <a:rPr lang="en" sz="2000" dirty="0">
                <a:solidFill>
                  <a:srgbClr val="333333"/>
                </a:solidFill>
              </a:rPr>
              <a:t>= {1, 2, ⋯, </a:t>
            </a:r>
            <a:r>
              <a:rPr lang="en" sz="2000" i="1" dirty="0">
                <a:solidFill>
                  <a:srgbClr val="333333"/>
                </a:solidFill>
              </a:rPr>
              <a:t>K</a:t>
            </a:r>
            <a:r>
              <a:rPr lang="en" sz="2000" dirty="0">
                <a:solidFill>
                  <a:srgbClr val="333333"/>
                </a:solidFill>
              </a:rPr>
              <a:t>} (</a:t>
            </a:r>
            <a:r>
              <a:rPr lang="en" sz="2000" i="1" dirty="0">
                <a:solidFill>
                  <a:srgbClr val="333333"/>
                </a:solidFill>
              </a:rPr>
              <a:t>K </a:t>
            </a:r>
            <a:r>
              <a:rPr lang="en" sz="2000" dirty="0">
                <a:solidFill>
                  <a:srgbClr val="333333"/>
                </a:solidFill>
              </a:rPr>
              <a:t>≥ 2)</a:t>
            </a:r>
            <a:endParaRPr sz="2000" dirty="0">
              <a:solidFill>
                <a:srgbClr val="333333"/>
              </a:solidFill>
            </a:endParaRPr>
          </a:p>
          <a:p>
            <a:pPr marL="457200" lvl="0" indent="0" algn="l" rtl="0">
              <a:lnSpc>
                <a:spcPct val="150000"/>
              </a:lnSpc>
              <a:spcBef>
                <a:spcPts val="0"/>
              </a:spcBef>
              <a:spcAft>
                <a:spcPts val="0"/>
              </a:spcAft>
              <a:buNone/>
            </a:pPr>
            <a:endParaRPr sz="2000" dirty="0">
              <a:solidFill>
                <a:srgbClr val="333333"/>
              </a:solidFill>
            </a:endParaRPr>
          </a:p>
          <a:p>
            <a:pPr marL="0" lvl="0" indent="0" algn="l" rtl="0">
              <a:spcBef>
                <a:spcPts val="0"/>
              </a:spcBef>
              <a:spcAft>
                <a:spcPts val="1600"/>
              </a:spcAft>
              <a:buNone/>
            </a:pPr>
            <a:endParaRPr dirty="0"/>
          </a:p>
        </p:txBody>
      </p:sp>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97</a:t>
            </a:fld>
            <a:endParaRPr/>
          </a:p>
        </p:txBody>
      </p:sp>
      <p:sp>
        <p:nvSpPr>
          <p:cNvPr id="77" name="Google Shape;77;p16"/>
          <p:cNvSpPr txBox="1"/>
          <p:nvPr/>
        </p:nvSpPr>
        <p:spPr>
          <a:xfrm>
            <a:off x="7075200" y="942150"/>
            <a:ext cx="2176200" cy="16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a:t>
            </a:r>
            <a:r>
              <a:rPr lang="en" sz="1800" b="1" dirty="0"/>
              <a:t>Categorical</a:t>
            </a:r>
            <a:endParaRPr sz="1800" b="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Machine learning setup</a:t>
            </a:r>
            <a:endParaRPr/>
          </a:p>
          <a:p>
            <a:pPr marL="0" lvl="0" indent="0" algn="l" rtl="0">
              <a:spcBef>
                <a:spcPts val="0"/>
              </a:spcBef>
              <a:spcAft>
                <a:spcPts val="0"/>
              </a:spcAft>
              <a:buNone/>
            </a:pPr>
            <a:endParaRPr/>
          </a:p>
        </p:txBody>
      </p:sp>
      <p:sp>
        <p:nvSpPr>
          <p:cNvPr id="83" name="Google Shape;8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333333"/>
              </a:buClr>
              <a:buSzPts val="2000"/>
              <a:buFont typeface="Calibri"/>
              <a:buChar char="●"/>
            </a:pPr>
            <a:r>
              <a:rPr lang="en" sz="2000" dirty="0">
                <a:solidFill>
                  <a:srgbClr val="333333"/>
                </a:solidFill>
              </a:rPr>
              <a:t>Binary classification, 	  </a:t>
            </a:r>
            <a:r>
              <a:rPr lang="en" sz="2000" b="1" i="1" dirty="0">
                <a:solidFill>
                  <a:srgbClr val="333333"/>
                </a:solidFill>
              </a:rPr>
              <a:t>C </a:t>
            </a:r>
            <a:r>
              <a:rPr lang="en" sz="2000" dirty="0">
                <a:solidFill>
                  <a:srgbClr val="333333"/>
                </a:solidFill>
              </a:rPr>
              <a:t>= {0, 1} or </a:t>
            </a:r>
            <a:r>
              <a:rPr lang="en" sz="2000" b="1" i="1" dirty="0">
                <a:solidFill>
                  <a:srgbClr val="333333"/>
                </a:solidFill>
              </a:rPr>
              <a:t>C </a:t>
            </a:r>
            <a:r>
              <a:rPr lang="en" sz="2000" dirty="0">
                <a:solidFill>
                  <a:srgbClr val="333333"/>
                </a:solidFill>
              </a:rPr>
              <a:t>= {−1, +1}</a:t>
            </a:r>
            <a:endParaRPr sz="2000" dirty="0">
              <a:solidFill>
                <a:srgbClr val="333333"/>
              </a:solidFill>
            </a:endParaRPr>
          </a:p>
          <a:p>
            <a:pPr marL="457200" lvl="0" indent="-355600" algn="l" rtl="0">
              <a:lnSpc>
                <a:spcPct val="150000"/>
              </a:lnSpc>
              <a:spcBef>
                <a:spcPts val="0"/>
              </a:spcBef>
              <a:spcAft>
                <a:spcPts val="0"/>
              </a:spcAft>
              <a:buClr>
                <a:srgbClr val="333333"/>
              </a:buClr>
              <a:buSzPts val="2000"/>
              <a:buFont typeface="Calibri"/>
              <a:buChar char="●"/>
            </a:pPr>
            <a:r>
              <a:rPr lang="en" sz="2000" dirty="0">
                <a:solidFill>
                  <a:srgbClr val="333333"/>
                </a:solidFill>
              </a:rPr>
              <a:t>Multi-class classification,        </a:t>
            </a:r>
            <a:r>
              <a:rPr lang="en" sz="2000" b="1" i="1" dirty="0">
                <a:solidFill>
                  <a:srgbClr val="333333"/>
                </a:solidFill>
              </a:rPr>
              <a:t>C </a:t>
            </a:r>
            <a:r>
              <a:rPr lang="en" sz="2000" dirty="0">
                <a:solidFill>
                  <a:srgbClr val="333333"/>
                </a:solidFill>
              </a:rPr>
              <a:t>= {1, 2, ⋯, </a:t>
            </a:r>
            <a:r>
              <a:rPr lang="en" sz="2000" i="1" dirty="0">
                <a:solidFill>
                  <a:srgbClr val="333333"/>
                </a:solidFill>
              </a:rPr>
              <a:t>K</a:t>
            </a:r>
            <a:r>
              <a:rPr lang="en" sz="2000" dirty="0">
                <a:solidFill>
                  <a:srgbClr val="333333"/>
                </a:solidFill>
              </a:rPr>
              <a:t>} (</a:t>
            </a:r>
            <a:r>
              <a:rPr lang="en" sz="2000" i="1" dirty="0">
                <a:solidFill>
                  <a:srgbClr val="333333"/>
                </a:solidFill>
              </a:rPr>
              <a:t>K </a:t>
            </a:r>
            <a:r>
              <a:rPr lang="en" sz="2000" dirty="0">
                <a:solidFill>
                  <a:srgbClr val="333333"/>
                </a:solidFill>
              </a:rPr>
              <a:t>≥ 2)</a:t>
            </a:r>
            <a:endParaRPr sz="2000" dirty="0">
              <a:solidFill>
                <a:srgbClr val="333333"/>
              </a:solidFill>
            </a:endParaRPr>
          </a:p>
          <a:p>
            <a:pPr marL="457200" lvl="0" indent="-355600" algn="l" rtl="0">
              <a:lnSpc>
                <a:spcPct val="150000"/>
              </a:lnSpc>
              <a:spcBef>
                <a:spcPts val="0"/>
              </a:spcBef>
              <a:spcAft>
                <a:spcPts val="0"/>
              </a:spcAft>
              <a:buClr>
                <a:srgbClr val="333333"/>
              </a:buClr>
              <a:buSzPts val="2000"/>
              <a:buFont typeface="Calibri"/>
              <a:buChar char="●"/>
            </a:pPr>
            <a:r>
              <a:rPr lang="en" sz="2000" dirty="0">
                <a:solidFill>
                  <a:srgbClr val="333333"/>
                </a:solidFill>
              </a:rPr>
              <a:t>Regression,			  </a:t>
            </a:r>
            <a:r>
              <a:rPr lang="en" sz="2000" b="1" i="1" dirty="0">
                <a:solidFill>
                  <a:srgbClr val="333333"/>
                </a:solidFill>
              </a:rPr>
              <a:t>C </a:t>
            </a:r>
            <a:r>
              <a:rPr lang="en" sz="2000" dirty="0">
                <a:solidFill>
                  <a:srgbClr val="333333"/>
                </a:solidFill>
              </a:rPr>
              <a:t>= </a:t>
            </a:r>
            <a:r>
              <a:rPr lang="en" sz="2000" b="1" dirty="0">
                <a:solidFill>
                  <a:srgbClr val="222222"/>
                </a:solidFill>
                <a:highlight>
                  <a:srgbClr val="FFFFFF"/>
                </a:highlight>
              </a:rPr>
              <a:t>ℝ</a:t>
            </a:r>
            <a:r>
              <a:rPr lang="en" sz="2000" dirty="0">
                <a:solidFill>
                  <a:srgbClr val="333333"/>
                </a:solidFill>
              </a:rPr>
              <a:t> (Regression for predicting real numbers instead of distinct classes.)</a:t>
            </a:r>
            <a:endParaRPr sz="2000" dirty="0">
              <a:solidFill>
                <a:srgbClr val="333333"/>
              </a:solidFill>
            </a:endParaRPr>
          </a:p>
          <a:p>
            <a:pPr marL="0" lvl="0" indent="0" algn="l" rtl="0">
              <a:spcBef>
                <a:spcPts val="0"/>
              </a:spcBef>
              <a:spcAft>
                <a:spcPts val="1600"/>
              </a:spcAft>
              <a:buNone/>
            </a:pPr>
            <a:endParaRPr dirty="0"/>
          </a:p>
        </p:txBody>
      </p:sp>
      <p:sp>
        <p:nvSpPr>
          <p:cNvPr id="84" name="Google Shape;8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98</a:t>
            </a:fld>
            <a:endParaRPr/>
          </a:p>
        </p:txBody>
      </p:sp>
      <p:sp>
        <p:nvSpPr>
          <p:cNvPr id="85" name="Google Shape;85;p17"/>
          <p:cNvSpPr txBox="1"/>
          <p:nvPr/>
        </p:nvSpPr>
        <p:spPr>
          <a:xfrm>
            <a:off x="6967800" y="1017725"/>
            <a:ext cx="2176200" cy="16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a:t>
            </a:r>
            <a:r>
              <a:rPr lang="en" sz="1800" b="1" dirty="0"/>
              <a:t>Categorical</a:t>
            </a:r>
            <a:endParaRPr sz="1800" b="1"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Freeform: Shape 9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51435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1" name="Freeform: Shape 10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51435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Google Shape;90;p18"/>
          <p:cNvSpPr txBox="1">
            <a:spLocks noGrp="1"/>
          </p:cNvSpPr>
          <p:nvPr>
            <p:ph type="title"/>
          </p:nvPr>
        </p:nvSpPr>
        <p:spPr>
          <a:xfrm>
            <a:off x="466344" y="870966"/>
            <a:ext cx="2702052" cy="339471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000" kern="1200">
                <a:solidFill>
                  <a:schemeClr val="tx1"/>
                </a:solidFill>
                <a:latin typeface="+mj-lt"/>
                <a:ea typeface="+mj-ea"/>
                <a:cs typeface="+mj-cs"/>
              </a:rPr>
              <a:t>Feature vectors</a:t>
            </a:r>
          </a:p>
        </p:txBody>
      </p:sp>
      <p:sp>
        <p:nvSpPr>
          <p:cNvPr id="103" name="Rectangle 10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6536"/>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1" name="Google Shape;91;p18"/>
          <p:cNvSpPr txBox="1">
            <a:spLocks noGrp="1"/>
          </p:cNvSpPr>
          <p:nvPr>
            <p:ph type="body" idx="1"/>
          </p:nvPr>
        </p:nvSpPr>
        <p:spPr>
          <a:xfrm>
            <a:off x="4075611" y="699516"/>
            <a:ext cx="4437453" cy="3744468"/>
          </a:xfrm>
          <a:prstGeom prst="rect">
            <a:avLst/>
          </a:prstGeom>
        </p:spPr>
        <p:txBody>
          <a:bodyPr spcFirstLastPara="1" vert="horz" lIns="91440" tIns="45720" rIns="91440" bIns="45720" rtlCol="0" anchor="ctr" anchorCtr="0">
            <a:normAutofit/>
          </a:bodyPr>
          <a:lstStyle/>
          <a:p>
            <a:pPr marL="0" lvl="0" indent="-228600">
              <a:lnSpc>
                <a:spcPct val="90000"/>
              </a:lnSpc>
              <a:spcBef>
                <a:spcPts val="0"/>
              </a:spcBef>
              <a:spcAft>
                <a:spcPts val="600"/>
              </a:spcAft>
              <a:buFont typeface="Arial" panose="020B0604020202020204" pitchFamily="34" charset="0"/>
              <a:buChar char="•"/>
            </a:pPr>
            <a:r>
              <a:rPr lang="en-US" sz="1400" b="1" kern="1200">
                <a:solidFill>
                  <a:schemeClr val="tx1"/>
                </a:solidFill>
                <a:latin typeface="+mn-lt"/>
                <a:ea typeface="+mn-ea"/>
                <a:cs typeface="+mn-cs"/>
              </a:rPr>
              <a:t>x</a:t>
            </a:r>
            <a:r>
              <a:rPr lang="en-US" sz="1400" kern="1200" baseline="-25000">
                <a:solidFill>
                  <a:schemeClr val="tx1"/>
                </a:solidFill>
                <a:latin typeface="+mn-lt"/>
                <a:ea typeface="+mn-ea"/>
                <a:cs typeface="+mn-cs"/>
              </a:rPr>
              <a:t>i</a:t>
            </a:r>
            <a:r>
              <a:rPr lang="en-US" sz="1400" b="1" kern="1200" baseline="30000">
                <a:solidFill>
                  <a:schemeClr val="tx1"/>
                </a:solidFill>
                <a:latin typeface="+mn-lt"/>
                <a:ea typeface="+mn-ea"/>
                <a:cs typeface="+mn-cs"/>
              </a:rPr>
              <a:t>d </a:t>
            </a:r>
            <a:r>
              <a:rPr lang="en-US" sz="1400" kern="1200">
                <a:solidFill>
                  <a:schemeClr val="tx1"/>
                </a:solidFill>
                <a:latin typeface="+mn-lt"/>
                <a:ea typeface="+mn-ea"/>
                <a:cs typeface="+mn-cs"/>
              </a:rPr>
              <a:t>: d dimensional feature vector of the i</a:t>
            </a:r>
            <a:r>
              <a:rPr lang="en-US" sz="1400" kern="1200" baseline="30000">
                <a:solidFill>
                  <a:schemeClr val="tx1"/>
                </a:solidFill>
                <a:latin typeface="+mn-lt"/>
                <a:ea typeface="+mn-ea"/>
                <a:cs typeface="+mn-cs"/>
              </a:rPr>
              <a:t>th</a:t>
            </a:r>
            <a:r>
              <a:rPr lang="en-US" sz="1400" kern="1200">
                <a:solidFill>
                  <a:schemeClr val="tx1"/>
                </a:solidFill>
                <a:latin typeface="+mn-lt"/>
                <a:ea typeface="+mn-ea"/>
                <a:cs typeface="+mn-cs"/>
              </a:rPr>
              <a:t> sample</a:t>
            </a:r>
          </a:p>
          <a:p>
            <a:pPr marL="0" lvl="0" indent="-228600">
              <a:lnSpc>
                <a:spcPct val="90000"/>
              </a:lnSpc>
              <a:spcBef>
                <a:spcPts val="0"/>
              </a:spcBef>
              <a:spcAft>
                <a:spcPts val="600"/>
              </a:spcAft>
              <a:buFont typeface="Arial" panose="020B0604020202020204" pitchFamily="34" charset="0"/>
              <a:buChar char="•"/>
            </a:pPr>
            <a:r>
              <a:rPr lang="en-US" sz="1400" b="1" kern="1200">
                <a:solidFill>
                  <a:schemeClr val="tx1"/>
                </a:solidFill>
                <a:latin typeface="+mn-lt"/>
                <a:ea typeface="+mn-ea"/>
                <a:cs typeface="+mn-cs"/>
              </a:rPr>
              <a:t>x</a:t>
            </a:r>
            <a:r>
              <a:rPr lang="en-US" sz="1400" kern="1200" baseline="-25000">
                <a:solidFill>
                  <a:schemeClr val="tx1"/>
                </a:solidFill>
                <a:latin typeface="+mn-lt"/>
                <a:ea typeface="+mn-ea"/>
                <a:cs typeface="+mn-cs"/>
              </a:rPr>
              <a:t>i</a:t>
            </a:r>
            <a:r>
              <a:rPr lang="en-US" sz="1400" b="1" i="1" kern="1200">
                <a:solidFill>
                  <a:schemeClr val="tx1"/>
                </a:solidFill>
                <a:latin typeface="+mn-lt"/>
                <a:ea typeface="+mn-ea"/>
                <a:cs typeface="+mn-cs"/>
              </a:rPr>
              <a:t> </a:t>
            </a:r>
            <a:r>
              <a:rPr lang="en-US" sz="1400" i="1" kern="1200">
                <a:solidFill>
                  <a:schemeClr val="tx1"/>
                </a:solidFill>
                <a:latin typeface="+mn-lt"/>
                <a:ea typeface="+mn-ea"/>
                <a:cs typeface="+mn-cs"/>
              </a:rPr>
              <a:t>=</a:t>
            </a:r>
            <a:r>
              <a:rPr lang="en-US" sz="1400" b="1" i="1" kern="1200">
                <a:solidFill>
                  <a:schemeClr val="tx1"/>
                </a:solidFill>
                <a:latin typeface="+mn-lt"/>
                <a:ea typeface="+mn-ea"/>
                <a:cs typeface="+mn-cs"/>
              </a:rPr>
              <a:t> </a:t>
            </a:r>
            <a:r>
              <a:rPr lang="en-US" sz="1400" i="1" kern="1200" baseline="-25000">
                <a:solidFill>
                  <a:schemeClr val="tx1"/>
                </a:solidFill>
                <a:latin typeface="+mn-lt"/>
                <a:ea typeface="+mn-ea"/>
                <a:cs typeface="+mn-cs"/>
              </a:rPr>
              <a:t> </a:t>
            </a:r>
            <a:r>
              <a:rPr lang="en-US" sz="1400" kern="1200">
                <a:solidFill>
                  <a:schemeClr val="tx1"/>
                </a:solidFill>
                <a:latin typeface="+mn-lt"/>
                <a:ea typeface="+mn-ea"/>
                <a:cs typeface="+mn-cs"/>
              </a:rPr>
              <a:t>{ </a:t>
            </a:r>
            <a:r>
              <a:rPr lang="en-US" sz="1400" b="1" i="1" kern="1200">
                <a:solidFill>
                  <a:schemeClr val="tx1"/>
                </a:solidFill>
                <a:latin typeface="+mn-lt"/>
                <a:ea typeface="+mn-ea"/>
                <a:cs typeface="+mn-cs"/>
              </a:rPr>
              <a:t>x</a:t>
            </a:r>
            <a:r>
              <a:rPr lang="en-US" sz="1400" b="1" i="1" kern="1200" baseline="30000">
                <a:solidFill>
                  <a:schemeClr val="tx1"/>
                </a:solidFill>
                <a:latin typeface="+mn-lt"/>
                <a:ea typeface="+mn-ea"/>
                <a:cs typeface="+mn-cs"/>
              </a:rPr>
              <a:t>1</a:t>
            </a:r>
            <a:r>
              <a:rPr lang="en-US" sz="1400" i="1" kern="1200" baseline="-25000">
                <a:solidFill>
                  <a:schemeClr val="tx1"/>
                </a:solidFill>
                <a:latin typeface="+mn-lt"/>
                <a:ea typeface="+mn-ea"/>
                <a:cs typeface="+mn-cs"/>
              </a:rPr>
              <a:t>i </a:t>
            </a:r>
            <a:r>
              <a:rPr lang="en-US" sz="1400" b="1" i="1" kern="1200">
                <a:solidFill>
                  <a:schemeClr val="tx1"/>
                </a:solidFill>
                <a:latin typeface="+mn-lt"/>
                <a:ea typeface="+mn-ea"/>
                <a:cs typeface="+mn-cs"/>
              </a:rPr>
              <a:t>,</a:t>
            </a:r>
            <a:r>
              <a:rPr lang="en-US" sz="1400" i="1" kern="1200" baseline="-25000">
                <a:solidFill>
                  <a:schemeClr val="tx1"/>
                </a:solidFill>
                <a:latin typeface="+mn-lt"/>
                <a:ea typeface="+mn-ea"/>
                <a:cs typeface="+mn-cs"/>
              </a:rPr>
              <a:t> </a:t>
            </a:r>
            <a:r>
              <a:rPr lang="en-US" sz="1400" b="1" i="1" kern="1200">
                <a:solidFill>
                  <a:schemeClr val="tx1"/>
                </a:solidFill>
                <a:latin typeface="+mn-lt"/>
                <a:ea typeface="+mn-ea"/>
                <a:cs typeface="+mn-cs"/>
              </a:rPr>
              <a:t>x</a:t>
            </a:r>
            <a:r>
              <a:rPr lang="en-US" sz="1400" b="1" i="1" kern="1200" baseline="30000">
                <a:solidFill>
                  <a:schemeClr val="tx1"/>
                </a:solidFill>
                <a:latin typeface="+mn-lt"/>
                <a:ea typeface="+mn-ea"/>
                <a:cs typeface="+mn-cs"/>
              </a:rPr>
              <a:t>2</a:t>
            </a:r>
            <a:r>
              <a:rPr lang="en-US" sz="1400" i="1" kern="1200" baseline="-25000">
                <a:solidFill>
                  <a:schemeClr val="tx1"/>
                </a:solidFill>
                <a:latin typeface="+mn-lt"/>
                <a:ea typeface="+mn-ea"/>
                <a:cs typeface="+mn-cs"/>
              </a:rPr>
              <a:t>i </a:t>
            </a:r>
            <a:r>
              <a:rPr lang="en-US" sz="1400" b="1" i="1" kern="1200">
                <a:solidFill>
                  <a:schemeClr val="tx1"/>
                </a:solidFill>
                <a:latin typeface="+mn-lt"/>
                <a:ea typeface="+mn-ea"/>
                <a:cs typeface="+mn-cs"/>
              </a:rPr>
              <a:t>,</a:t>
            </a:r>
            <a:r>
              <a:rPr lang="en-US" sz="1400" i="1" kern="1200" baseline="-25000">
                <a:solidFill>
                  <a:schemeClr val="tx1"/>
                </a:solidFill>
                <a:latin typeface="+mn-lt"/>
                <a:ea typeface="+mn-ea"/>
                <a:cs typeface="+mn-cs"/>
              </a:rPr>
              <a:t> </a:t>
            </a:r>
            <a:r>
              <a:rPr lang="en-US" sz="1400" b="1" i="1" kern="1200">
                <a:solidFill>
                  <a:schemeClr val="tx1"/>
                </a:solidFill>
                <a:latin typeface="+mn-lt"/>
                <a:ea typeface="+mn-ea"/>
                <a:cs typeface="+mn-cs"/>
              </a:rPr>
              <a:t>x</a:t>
            </a:r>
            <a:r>
              <a:rPr lang="en-US" sz="1400" b="1" i="1" kern="1200" baseline="30000">
                <a:solidFill>
                  <a:schemeClr val="tx1"/>
                </a:solidFill>
                <a:latin typeface="+mn-lt"/>
                <a:ea typeface="+mn-ea"/>
                <a:cs typeface="+mn-cs"/>
              </a:rPr>
              <a:t>3</a:t>
            </a:r>
            <a:r>
              <a:rPr lang="en-US" sz="1400" i="1" kern="1200" baseline="-25000">
                <a:solidFill>
                  <a:schemeClr val="tx1"/>
                </a:solidFill>
                <a:latin typeface="+mn-lt"/>
                <a:ea typeface="+mn-ea"/>
                <a:cs typeface="+mn-cs"/>
              </a:rPr>
              <a:t>i </a:t>
            </a:r>
            <a:r>
              <a:rPr lang="en-US" sz="1400" b="1" i="1" kern="1200">
                <a:solidFill>
                  <a:schemeClr val="tx1"/>
                </a:solidFill>
                <a:latin typeface="+mn-lt"/>
                <a:ea typeface="+mn-ea"/>
                <a:cs typeface="+mn-cs"/>
              </a:rPr>
              <a:t>,</a:t>
            </a:r>
            <a:r>
              <a:rPr lang="en-US" sz="1400" i="1" kern="1200" baseline="-25000">
                <a:solidFill>
                  <a:schemeClr val="tx1"/>
                </a:solidFill>
                <a:latin typeface="+mn-lt"/>
                <a:ea typeface="+mn-ea"/>
                <a:cs typeface="+mn-cs"/>
              </a:rPr>
              <a:t> </a:t>
            </a:r>
            <a:r>
              <a:rPr lang="en-US" sz="1400" b="1" i="1" kern="1200">
                <a:solidFill>
                  <a:schemeClr val="tx1"/>
                </a:solidFill>
                <a:latin typeface="+mn-lt"/>
                <a:ea typeface="+mn-ea"/>
                <a:cs typeface="+mn-cs"/>
              </a:rPr>
              <a:t>x</a:t>
            </a:r>
            <a:r>
              <a:rPr lang="en-US" sz="1400" b="1" i="1" kern="1200" baseline="30000">
                <a:solidFill>
                  <a:schemeClr val="tx1"/>
                </a:solidFill>
                <a:latin typeface="+mn-lt"/>
                <a:ea typeface="+mn-ea"/>
                <a:cs typeface="+mn-cs"/>
              </a:rPr>
              <a:t>4</a:t>
            </a:r>
            <a:r>
              <a:rPr lang="en-US" sz="1400" i="1" kern="1200" baseline="-25000">
                <a:solidFill>
                  <a:schemeClr val="tx1"/>
                </a:solidFill>
                <a:latin typeface="+mn-lt"/>
                <a:ea typeface="+mn-ea"/>
                <a:cs typeface="+mn-cs"/>
              </a:rPr>
              <a:t>i </a:t>
            </a:r>
            <a:r>
              <a:rPr lang="en-US" sz="1400" b="1" i="1" kern="1200">
                <a:solidFill>
                  <a:schemeClr val="tx1"/>
                </a:solidFill>
                <a:latin typeface="+mn-lt"/>
                <a:ea typeface="+mn-ea"/>
                <a:cs typeface="+mn-cs"/>
              </a:rPr>
              <a:t>,</a:t>
            </a:r>
            <a:r>
              <a:rPr lang="en-US" sz="1400" i="1" kern="1200" baseline="-25000">
                <a:solidFill>
                  <a:schemeClr val="tx1"/>
                </a:solidFill>
                <a:latin typeface="+mn-lt"/>
                <a:ea typeface="+mn-ea"/>
                <a:cs typeface="+mn-cs"/>
              </a:rPr>
              <a:t> … </a:t>
            </a:r>
            <a:r>
              <a:rPr lang="en-US" sz="1400" b="1" i="1" kern="1200">
                <a:solidFill>
                  <a:schemeClr val="tx1"/>
                </a:solidFill>
                <a:latin typeface="+mn-lt"/>
                <a:ea typeface="+mn-ea"/>
                <a:cs typeface="+mn-cs"/>
              </a:rPr>
              <a:t>,</a:t>
            </a:r>
            <a:r>
              <a:rPr lang="en-US" sz="1400" i="1" kern="1200" baseline="-25000">
                <a:solidFill>
                  <a:schemeClr val="tx1"/>
                </a:solidFill>
                <a:latin typeface="+mn-lt"/>
                <a:ea typeface="+mn-ea"/>
                <a:cs typeface="+mn-cs"/>
              </a:rPr>
              <a:t> </a:t>
            </a:r>
            <a:r>
              <a:rPr lang="en-US" sz="1400" b="1" i="1" kern="1200">
                <a:solidFill>
                  <a:schemeClr val="tx1"/>
                </a:solidFill>
                <a:latin typeface="+mn-lt"/>
                <a:ea typeface="+mn-ea"/>
                <a:cs typeface="+mn-cs"/>
              </a:rPr>
              <a:t>x</a:t>
            </a:r>
            <a:r>
              <a:rPr lang="en-US" sz="1400" b="1" i="1" kern="1200" baseline="30000">
                <a:solidFill>
                  <a:schemeClr val="tx1"/>
                </a:solidFill>
                <a:latin typeface="+mn-lt"/>
                <a:ea typeface="+mn-ea"/>
                <a:cs typeface="+mn-cs"/>
              </a:rPr>
              <a:t>300</a:t>
            </a:r>
            <a:r>
              <a:rPr lang="en-US" sz="1400" i="1" kern="1200" baseline="-25000">
                <a:solidFill>
                  <a:schemeClr val="tx1"/>
                </a:solidFill>
                <a:latin typeface="+mn-lt"/>
                <a:ea typeface="+mn-ea"/>
                <a:cs typeface="+mn-cs"/>
              </a:rPr>
              <a:t>i </a:t>
            </a:r>
            <a:r>
              <a:rPr lang="en-US" sz="1400" kern="1200">
                <a:solidFill>
                  <a:schemeClr val="tx1"/>
                </a:solidFill>
                <a:latin typeface="+mn-lt"/>
                <a:ea typeface="+mn-ea"/>
                <a:cs typeface="+mn-cs"/>
              </a:rPr>
              <a:t>} </a:t>
            </a:r>
            <a:r>
              <a:rPr lang="en-US" sz="1400" b="1" kern="1200">
                <a:solidFill>
                  <a:schemeClr val="tx1"/>
                </a:solidFill>
                <a:latin typeface="+mn-lt"/>
                <a:ea typeface="+mn-ea"/>
                <a:cs typeface="+mn-cs"/>
              </a:rPr>
              <a:t>300</a:t>
            </a:r>
            <a:r>
              <a:rPr lang="en-US" sz="1400" kern="1200">
                <a:solidFill>
                  <a:schemeClr val="tx1"/>
                </a:solidFill>
                <a:latin typeface="+mn-lt"/>
                <a:ea typeface="+mn-ea"/>
                <a:cs typeface="+mn-cs"/>
              </a:rPr>
              <a:t> dimensions of the i</a:t>
            </a:r>
            <a:r>
              <a:rPr lang="en-US" sz="1400" kern="1200" baseline="30000">
                <a:solidFill>
                  <a:schemeClr val="tx1"/>
                </a:solidFill>
                <a:latin typeface="+mn-lt"/>
                <a:ea typeface="+mn-ea"/>
                <a:cs typeface="+mn-cs"/>
              </a:rPr>
              <a:t>th</a:t>
            </a:r>
            <a:r>
              <a:rPr lang="en-US" sz="1400" kern="1200">
                <a:solidFill>
                  <a:schemeClr val="tx1"/>
                </a:solidFill>
                <a:latin typeface="+mn-lt"/>
                <a:ea typeface="+mn-ea"/>
                <a:cs typeface="+mn-cs"/>
              </a:rPr>
              <a:t> sample.</a:t>
            </a:r>
          </a:p>
          <a:p>
            <a:pPr marL="0" lvl="0" indent="-228600">
              <a:lnSpc>
                <a:spcPct val="90000"/>
              </a:lnSpc>
              <a:spcBef>
                <a:spcPts val="0"/>
              </a:spcBef>
              <a:spcAft>
                <a:spcPts val="600"/>
              </a:spcAft>
              <a:buFont typeface="Arial" panose="020B0604020202020204" pitchFamily="34" charset="0"/>
              <a:buChar char="•"/>
            </a:pPr>
            <a:endParaRPr lang="en-US" sz="1400" kern="120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400" kern="1200">
                <a:solidFill>
                  <a:schemeClr val="tx1"/>
                </a:solidFill>
                <a:latin typeface="+mn-lt"/>
                <a:ea typeface="+mn-ea"/>
                <a:cs typeface="+mn-cs"/>
              </a:rPr>
              <a:t>Dense feature vectors: </a:t>
            </a:r>
            <a:endParaRPr lang="en-US" sz="1400" b="1" i="1" kern="120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400" kern="1200">
                <a:solidFill>
                  <a:schemeClr val="tx1"/>
                </a:solidFill>
                <a:latin typeface="+mn-lt"/>
                <a:ea typeface="+mn-ea"/>
                <a:cs typeface="+mn-cs"/>
              </a:rPr>
              <a:t>A large number of the </a:t>
            </a:r>
            <a:r>
              <a:rPr lang="en-US" sz="1400" b="1" kern="1200">
                <a:solidFill>
                  <a:schemeClr val="tx1"/>
                </a:solidFill>
                <a:latin typeface="+mn-lt"/>
                <a:ea typeface="+mn-ea"/>
                <a:cs typeface="+mn-cs"/>
              </a:rPr>
              <a:t>300</a:t>
            </a:r>
            <a:r>
              <a:rPr lang="en-US" sz="1400" kern="1200">
                <a:solidFill>
                  <a:schemeClr val="tx1"/>
                </a:solidFill>
                <a:latin typeface="+mn-lt"/>
                <a:ea typeface="+mn-ea"/>
                <a:cs typeface="+mn-cs"/>
              </a:rPr>
              <a:t> features of the i</a:t>
            </a:r>
            <a:r>
              <a:rPr lang="en-US" sz="1400" kern="1200" baseline="30000">
                <a:solidFill>
                  <a:schemeClr val="tx1"/>
                </a:solidFill>
                <a:latin typeface="+mn-lt"/>
                <a:ea typeface="+mn-ea"/>
                <a:cs typeface="+mn-cs"/>
              </a:rPr>
              <a:t>th</a:t>
            </a:r>
            <a:r>
              <a:rPr lang="en-US" sz="1400" kern="1200">
                <a:solidFill>
                  <a:schemeClr val="tx1"/>
                </a:solidFill>
                <a:latin typeface="+mn-lt"/>
                <a:ea typeface="+mn-ea"/>
                <a:cs typeface="+mn-cs"/>
              </a:rPr>
              <a:t> sample are nonzero.</a:t>
            </a:r>
          </a:p>
          <a:p>
            <a:pPr marL="0" lvl="0" indent="-228600">
              <a:lnSpc>
                <a:spcPct val="90000"/>
              </a:lnSpc>
              <a:spcBef>
                <a:spcPts val="0"/>
              </a:spcBef>
              <a:spcAft>
                <a:spcPts val="600"/>
              </a:spcAft>
              <a:buFont typeface="Arial" panose="020B0604020202020204" pitchFamily="34" charset="0"/>
              <a:buChar char="•"/>
            </a:pPr>
            <a:endParaRPr lang="en-US" sz="1400" kern="120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400" kern="1200">
                <a:solidFill>
                  <a:schemeClr val="tx1"/>
                </a:solidFill>
                <a:latin typeface="+mn-lt"/>
                <a:ea typeface="+mn-ea"/>
                <a:cs typeface="+mn-cs"/>
              </a:rPr>
              <a:t>Sparse feature vectors:</a:t>
            </a:r>
          </a:p>
          <a:p>
            <a:pPr marL="0" lvl="0" indent="-228600">
              <a:lnSpc>
                <a:spcPct val="90000"/>
              </a:lnSpc>
              <a:spcBef>
                <a:spcPts val="0"/>
              </a:spcBef>
              <a:spcAft>
                <a:spcPts val="600"/>
              </a:spcAft>
              <a:buFont typeface="Arial" panose="020B0604020202020204" pitchFamily="34" charset="0"/>
              <a:buChar char="•"/>
            </a:pPr>
            <a:r>
              <a:rPr lang="en-US" sz="1400" kern="1200">
                <a:solidFill>
                  <a:schemeClr val="tx1"/>
                </a:solidFill>
                <a:latin typeface="+mn-lt"/>
                <a:ea typeface="+mn-ea"/>
                <a:cs typeface="+mn-cs"/>
              </a:rPr>
              <a:t>A large number of the </a:t>
            </a:r>
            <a:r>
              <a:rPr lang="en-US" sz="1400" b="1" kern="1200">
                <a:solidFill>
                  <a:schemeClr val="tx1"/>
                </a:solidFill>
                <a:latin typeface="+mn-lt"/>
                <a:ea typeface="+mn-ea"/>
                <a:cs typeface="+mn-cs"/>
              </a:rPr>
              <a:t>300</a:t>
            </a:r>
            <a:r>
              <a:rPr lang="en-US" sz="1400" kern="1200">
                <a:solidFill>
                  <a:schemeClr val="tx1"/>
                </a:solidFill>
                <a:latin typeface="+mn-lt"/>
                <a:ea typeface="+mn-ea"/>
                <a:cs typeface="+mn-cs"/>
              </a:rPr>
              <a:t> features of the i</a:t>
            </a:r>
            <a:r>
              <a:rPr lang="en-US" sz="1400" kern="1200" baseline="30000">
                <a:solidFill>
                  <a:schemeClr val="tx1"/>
                </a:solidFill>
                <a:latin typeface="+mn-lt"/>
                <a:ea typeface="+mn-ea"/>
                <a:cs typeface="+mn-cs"/>
              </a:rPr>
              <a:t>th</a:t>
            </a:r>
            <a:r>
              <a:rPr lang="en-US" sz="1400" kern="1200">
                <a:solidFill>
                  <a:schemeClr val="tx1"/>
                </a:solidFill>
                <a:latin typeface="+mn-lt"/>
                <a:ea typeface="+mn-ea"/>
                <a:cs typeface="+mn-cs"/>
              </a:rPr>
              <a:t> sample are zero.</a:t>
            </a:r>
          </a:p>
          <a:p>
            <a:pPr marL="0" lvl="0" indent="-228600">
              <a:lnSpc>
                <a:spcPct val="90000"/>
              </a:lnSpc>
              <a:spcBef>
                <a:spcPts val="0"/>
              </a:spcBef>
              <a:spcAft>
                <a:spcPts val="600"/>
              </a:spcAft>
              <a:buFont typeface="Arial" panose="020B0604020202020204" pitchFamily="34" charset="0"/>
              <a:buChar char="•"/>
            </a:pPr>
            <a:endParaRPr lang="en-US" sz="1400" kern="120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400" kern="1200">
                <a:solidFill>
                  <a:schemeClr val="tx1"/>
                </a:solidFill>
                <a:latin typeface="+mn-lt"/>
                <a:ea typeface="+mn-ea"/>
                <a:cs typeface="+mn-cs"/>
              </a:rPr>
              <a:t>High dimensional feature vectors:</a:t>
            </a:r>
          </a:p>
          <a:p>
            <a:pPr marL="0" lvl="0" indent="-228600">
              <a:lnSpc>
                <a:spcPct val="90000"/>
              </a:lnSpc>
              <a:spcBef>
                <a:spcPts val="0"/>
              </a:spcBef>
              <a:spcAft>
                <a:spcPts val="600"/>
              </a:spcAft>
              <a:buFont typeface="Arial" panose="020B0604020202020204" pitchFamily="34" charset="0"/>
              <a:buChar char="•"/>
            </a:pPr>
            <a:r>
              <a:rPr lang="en-US" sz="1400" b="1" i="1" kern="1200">
                <a:solidFill>
                  <a:schemeClr val="tx1"/>
                </a:solidFill>
                <a:latin typeface="+mn-lt"/>
                <a:ea typeface="+mn-ea"/>
                <a:cs typeface="+mn-cs"/>
              </a:rPr>
              <a:t>d</a:t>
            </a:r>
            <a:r>
              <a:rPr lang="en-US" sz="1400" i="1" kern="1200">
                <a:solidFill>
                  <a:schemeClr val="tx1"/>
                </a:solidFill>
                <a:latin typeface="+mn-lt"/>
                <a:ea typeface="+mn-ea"/>
                <a:cs typeface="+mn-cs"/>
              </a:rPr>
              <a:t> = </a:t>
            </a:r>
            <a:r>
              <a:rPr lang="en-US" sz="1400" b="1" i="1" kern="1200">
                <a:solidFill>
                  <a:schemeClr val="tx1"/>
                </a:solidFill>
                <a:latin typeface="+mn-lt"/>
                <a:ea typeface="+mn-ea"/>
                <a:cs typeface="+mn-cs"/>
              </a:rPr>
              <a:t>10,000</a:t>
            </a:r>
          </a:p>
          <a:p>
            <a:pPr marL="0" lvl="0" indent="-228600">
              <a:lnSpc>
                <a:spcPct val="90000"/>
              </a:lnSpc>
              <a:spcBef>
                <a:spcPts val="0"/>
              </a:spcBef>
              <a:spcAft>
                <a:spcPts val="600"/>
              </a:spcAft>
              <a:buClr>
                <a:schemeClr val="dk1"/>
              </a:buClr>
              <a:buSzPts val="1100"/>
              <a:buFont typeface="Arial" panose="020B0604020202020204" pitchFamily="34" charset="0"/>
              <a:buChar char="•"/>
            </a:pPr>
            <a:endParaRPr lang="en-US" sz="1400" kern="1200">
              <a:solidFill>
                <a:schemeClr val="tx1"/>
              </a:solidFill>
              <a:latin typeface="+mn-lt"/>
              <a:ea typeface="+mn-ea"/>
              <a:cs typeface="+mn-cs"/>
            </a:endParaRPr>
          </a:p>
        </p:txBody>
      </p:sp>
      <p:sp>
        <p:nvSpPr>
          <p:cNvPr id="92" name="Google Shape;92;p18"/>
          <p:cNvSpPr txBox="1">
            <a:spLocks noGrp="1"/>
          </p:cNvSpPr>
          <p:nvPr>
            <p:ph type="sldNum" idx="12"/>
          </p:nvPr>
        </p:nvSpPr>
        <p:spPr>
          <a:xfrm>
            <a:off x="7763521" y="4767262"/>
            <a:ext cx="751828" cy="273844"/>
          </a:xfrm>
          <a:prstGeom prst="rect">
            <a:avLst/>
          </a:prstGeom>
        </p:spPr>
        <p:txBody>
          <a:bodyPr spcFirstLastPara="1" vert="horz" lIns="91440" tIns="45720" rIns="91440" bIns="45720" rtlCol="0" anchor="ctr" anchorCtr="0">
            <a:normAutofit/>
          </a:bodyPr>
          <a:lstStyle/>
          <a:p>
            <a:pPr marL="0" lvl="0" indent="0" algn="r">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marL="0" lvl="0" indent="0" algn="r">
                <a:lnSpc>
                  <a:spcPct val="90000"/>
                </a:lnSpc>
                <a:spcBef>
                  <a:spcPts val="0"/>
                </a:spcBef>
                <a:spcAft>
                  <a:spcPts val="600"/>
                </a:spcAft>
                <a:buNone/>
              </a:pPr>
              <a:t>99</a:t>
            </a:fld>
            <a:endParaRPr lang="en-US" sz="700" kern="1200">
              <a:solidFill>
                <a:schemeClr val="tx1">
                  <a:lumMod val="50000"/>
                  <a:lumOff val="50000"/>
                </a:schemeClr>
              </a:solidFill>
              <a:latin typeface="+mn-lt"/>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1028</TotalTime>
  <Words>5237</Words>
  <Application>Microsoft Office PowerPoint</Application>
  <PresentationFormat>On-screen Show (16:9)</PresentationFormat>
  <Paragraphs>987</Paragraphs>
  <Slides>124</Slides>
  <Notes>94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124</vt:i4>
      </vt:variant>
    </vt:vector>
  </HeadingPairs>
  <TitlesOfParts>
    <vt:vector size="137" baseType="lpstr">
      <vt:lpstr>Arial</vt:lpstr>
      <vt:lpstr>Bookman Old Style</vt:lpstr>
      <vt:lpstr>Calibri</vt:lpstr>
      <vt:lpstr>Calibri Light</vt:lpstr>
      <vt:lpstr>Cambria Math</vt:lpstr>
      <vt:lpstr>Courier New</vt:lpstr>
      <vt:lpstr>Noto Sans Symbols</vt:lpstr>
      <vt:lpstr>Times New Roman</vt:lpstr>
      <vt:lpstr>Trebuchet MS</vt:lpstr>
      <vt:lpstr>Verdana</vt:lpstr>
      <vt:lpstr>Wingdings</vt:lpstr>
      <vt:lpstr>Office Theme</vt:lpstr>
      <vt:lpstr>1_Office Theme</vt:lpstr>
      <vt:lpstr>PowerPoint Presentation</vt:lpstr>
      <vt:lpstr>Logistics</vt:lpstr>
      <vt:lpstr>Syllabus</vt:lpstr>
      <vt:lpstr>Syllabus</vt:lpstr>
      <vt:lpstr>PowerPoint Presentation</vt:lpstr>
      <vt:lpstr>PowerPoint Presentation</vt:lpstr>
      <vt:lpstr>What is machine learning?</vt:lpstr>
      <vt:lpstr>PowerPoint Presentation</vt:lpstr>
      <vt:lpstr>Machine learning applications - examples</vt:lpstr>
      <vt:lpstr>PowerPoint Presentation</vt:lpstr>
      <vt:lpstr>PowerPoint Presentation</vt:lpstr>
      <vt:lpstr>What is machine learning? </vt:lpstr>
      <vt:lpstr>Why is machine learning so popular?</vt:lpstr>
      <vt:lpstr>What is machine learning?  </vt:lpstr>
      <vt:lpstr>How are things learned? </vt:lpstr>
      <vt:lpstr>Deep Learning vs. Machine Learning  vs. Artificial Intelligence</vt:lpstr>
      <vt:lpstr>Machine learning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setup </vt:lpstr>
      <vt:lpstr>Machine learning setup </vt:lpstr>
      <vt:lpstr>PowerPoint Presentation</vt:lpstr>
      <vt:lpstr>PowerPoint Presentation</vt:lpstr>
      <vt:lpstr>PowerPoint Presentation</vt:lpstr>
      <vt:lpstr>PowerPoint Presentation</vt:lpstr>
      <vt:lpstr>PowerPoint Presentation</vt:lpstr>
      <vt:lpstr>Basic paradigm</vt:lpstr>
      <vt:lpstr>Classification example: object recognition</vt:lpstr>
      <vt:lpstr>Clustering example: semantic space</vt:lpstr>
      <vt:lpstr>Unlabeled data</vt:lpstr>
      <vt:lpstr>Clustering examples into groups </vt:lpstr>
      <vt:lpstr>Clustering examples into groups </vt:lpstr>
      <vt:lpstr>Similarity based on weight </vt:lpstr>
      <vt:lpstr>Similarity based on height </vt:lpstr>
      <vt:lpstr>Cluster into Two Groups Using Both Attributes  </vt:lpstr>
      <vt:lpstr>Suppose Data Was Labeled   </vt:lpstr>
      <vt:lpstr>Finding Classifier Surfaces</vt:lpstr>
      <vt:lpstr>Suppose Data Was Labeled</vt:lpstr>
      <vt:lpstr>Adding Some New Data</vt:lpstr>
      <vt:lpstr>Clustering using Unlabeled Data</vt:lpstr>
      <vt:lpstr>Classified using Labeled Data</vt:lpstr>
      <vt:lpstr>Machine Learning Methods</vt:lpstr>
      <vt:lpstr>All ML Methods Require:</vt:lpstr>
      <vt:lpstr>Feature Representation</vt:lpstr>
      <vt:lpstr>An Example</vt:lpstr>
      <vt:lpstr>An Example</vt:lpstr>
      <vt:lpstr>An Example</vt:lpstr>
      <vt:lpstr>An Example</vt:lpstr>
      <vt:lpstr>An Example</vt:lpstr>
      <vt:lpstr>An Example</vt:lpstr>
      <vt:lpstr>An Example</vt:lpstr>
      <vt:lpstr>An Example</vt:lpstr>
      <vt:lpstr>Need to Measure Distances between Features</vt:lpstr>
      <vt:lpstr>Measuring Distance Between Animals</vt:lpstr>
      <vt:lpstr>Minkowski Metric</vt:lpstr>
      <vt:lpstr>Euclidean Distance Between Animals</vt:lpstr>
      <vt:lpstr>Euclidean Distance Between Animals</vt:lpstr>
      <vt:lpstr>Add an Alligator</vt:lpstr>
      <vt:lpstr>Add an Alligator</vt:lpstr>
      <vt:lpstr>Using Binary Features</vt:lpstr>
      <vt:lpstr>Issues of Concern When Learning Models</vt:lpstr>
      <vt:lpstr>Clustering approaches</vt:lpstr>
      <vt:lpstr>Clustering using Unlabeled Data</vt:lpstr>
      <vt:lpstr>Fitting Three Clusters Unsupervised</vt:lpstr>
      <vt:lpstr>Classification approaches</vt:lpstr>
      <vt:lpstr>Classification</vt:lpstr>
      <vt:lpstr>Randomly Divide Data into Training and Test Set</vt:lpstr>
      <vt:lpstr>Two Possible Models for a Training Set</vt:lpstr>
      <vt:lpstr>Confusion Matrices (Training Error)</vt:lpstr>
      <vt:lpstr>Training Accuracy of Models</vt:lpstr>
      <vt:lpstr>A More Complex Model</vt:lpstr>
      <vt:lpstr>Applying Model to Test Data</vt:lpstr>
      <vt:lpstr>Other statistical measures:</vt:lpstr>
      <vt:lpstr>Summary</vt:lpstr>
      <vt:lpstr>Summary</vt:lpstr>
      <vt:lpstr>Machine learning setup</vt:lpstr>
      <vt:lpstr>Machine learning setup </vt:lpstr>
      <vt:lpstr>Machine learning setup </vt:lpstr>
      <vt:lpstr>Machine learning setup </vt:lpstr>
      <vt:lpstr>Feature vectors</vt:lpstr>
      <vt:lpstr>Curse-of-Dimensionality</vt:lpstr>
      <vt:lpstr>Hypothesis classes</vt:lpstr>
      <vt:lpstr>Loss functions aka risk functions</vt:lpstr>
      <vt:lpstr>Loss functions aka risk functions</vt:lpstr>
      <vt:lpstr>Loss functions aka risk functions</vt:lpstr>
      <vt:lpstr>Generalization</vt:lpstr>
      <vt:lpstr>Minimum loss</vt:lpstr>
      <vt:lpstr>Train / Test splits</vt:lpstr>
      <vt:lpstr>Train / Test splits</vt:lpstr>
      <vt:lpstr>Train / Test splits</vt:lpstr>
      <vt:lpstr>Train / Test splits</vt:lpstr>
      <vt:lpstr>Different Learning Methods</vt:lpstr>
      <vt:lpstr>k-nearest neighbors aka kNN</vt:lpstr>
      <vt:lpstr>k-nearest neighbors aka KNN</vt:lpstr>
      <vt:lpstr>k-nearest neighbors application areas</vt:lpstr>
      <vt:lpstr>k-nearest neighbors</vt:lpstr>
      <vt:lpstr>k-nearest neighbors</vt:lpstr>
      <vt:lpstr>k-nearest neighbors</vt:lpstr>
      <vt:lpstr>Minkowski distance </vt:lpstr>
      <vt:lpstr>Voronoi Diagram</vt:lpstr>
      <vt:lpstr>Distance Metrics</vt:lpstr>
      <vt:lpstr>PowerPoint Presentation</vt:lpstr>
      <vt:lpstr>KNN pros and cons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Trott</dc:creator>
  <cp:lastModifiedBy>David Trott</cp:lastModifiedBy>
  <cp:revision>6</cp:revision>
  <dcterms:created xsi:type="dcterms:W3CDTF">2021-01-11T13:33:23Z</dcterms:created>
  <dcterms:modified xsi:type="dcterms:W3CDTF">2022-01-12T21:37:46Z</dcterms:modified>
</cp:coreProperties>
</file>